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1" r:id="rId1"/>
  </p:sldMasterIdLst>
  <p:notesMasterIdLst>
    <p:notesMasterId r:id="rId20"/>
  </p:notesMasterIdLst>
  <p:handoutMasterIdLst>
    <p:handoutMasterId r:id="rId21"/>
  </p:handoutMasterIdLst>
  <p:sldIdLst>
    <p:sldId id="262" r:id="rId2"/>
    <p:sldId id="263" r:id="rId3"/>
    <p:sldId id="264" r:id="rId4"/>
    <p:sldId id="266" r:id="rId5"/>
    <p:sldId id="279" r:id="rId6"/>
    <p:sldId id="265" r:id="rId7"/>
    <p:sldId id="268" r:id="rId8"/>
    <p:sldId id="269" r:id="rId9"/>
    <p:sldId id="270" r:id="rId10"/>
    <p:sldId id="271" r:id="rId11"/>
    <p:sldId id="272" r:id="rId12"/>
    <p:sldId id="267" r:id="rId13"/>
    <p:sldId id="274" r:id="rId14"/>
    <p:sldId id="273" r:id="rId15"/>
    <p:sldId id="281" r:id="rId16"/>
    <p:sldId id="276" r:id="rId17"/>
    <p:sldId id="278" r:id="rId18"/>
    <p:sldId id="277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01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аочинская Елена Вадимовна" initials="ЗЕВ" lastIdx="5" clrIdx="0"/>
  <p:cmAuthor id="2" name="Воронская Людмила Александровна" initials="ВЛА" lastIdx="4" clrIdx="1">
    <p:extLst>
      <p:ext uri="{19B8F6BF-5375-455C-9EA6-DF929625EA0E}">
        <p15:presenceInfo xmlns:p15="http://schemas.microsoft.com/office/powerpoint/2012/main" userId="S-1-5-21-3195069408-3872450732-1795302734-5012" providerId="AD"/>
      </p:ext>
    </p:extLst>
  </p:cmAuthor>
  <p:cmAuthor id="3" name="Клыкова Татьяна Георгиевна" initials="КТГ" lastIdx="1" clrIdx="2">
    <p:extLst>
      <p:ext uri="{19B8F6BF-5375-455C-9EA6-DF929625EA0E}">
        <p15:presenceInfo xmlns:p15="http://schemas.microsoft.com/office/powerpoint/2012/main" userId="S-1-5-21-3195069408-3872450732-1795302734-11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AB97"/>
    <a:srgbClr val="FF8F57"/>
    <a:srgbClr val="B7EEFF"/>
    <a:srgbClr val="CCECFF"/>
    <a:srgbClr val="DDEEFF"/>
    <a:srgbClr val="CCFFFF"/>
    <a:srgbClr val="53FFFF"/>
    <a:srgbClr val="A5E1FF"/>
    <a:srgbClr val="A67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6395" autoAdjust="0"/>
  </p:normalViewPr>
  <p:slideViewPr>
    <p:cSldViewPr>
      <p:cViewPr varScale="1">
        <p:scale>
          <a:sx n="114" d="100"/>
          <a:sy n="114" d="100"/>
        </p:scale>
        <p:origin x="1122" y="114"/>
      </p:cViewPr>
      <p:guideLst>
        <p:guide orient="horz" pos="2160"/>
        <p:guide pos="288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>
      <p:cViewPr varScale="1">
        <p:scale>
          <a:sx n="80" d="100"/>
          <a:sy n="80" d="100"/>
        </p:scale>
        <p:origin x="4014" y="108"/>
      </p:cViewPr>
      <p:guideLst>
        <p:guide orient="horz" pos="3128"/>
        <p:guide pos="2101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6-09T16:26:35.87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7"/>
            <a:ext cx="2945341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749" y="7"/>
            <a:ext cx="2945341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39DC8-7AF3-45DF-BABA-79889B6516CF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755"/>
            <a:ext cx="2945341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32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7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7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F5567-4CF3-4A5F-8C16-9A917443F6EE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82"/>
            <a:ext cx="5438776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166"/>
            <a:ext cx="2946400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166"/>
            <a:ext cx="2946400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395F9-916A-48CA-B826-22DFB8A4B6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2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8688" fontAlgn="base">
              <a:spcBef>
                <a:spcPct val="0"/>
              </a:spcBef>
              <a:spcAft>
                <a:spcPct val="0"/>
              </a:spcAft>
            </a:pPr>
            <a:fld id="{272ED010-520A-43EC-9403-2113C7ED9992}" type="slidenum">
              <a:rPr lang="ru-RU" smtClean="0">
                <a:latin typeface="Arial" pitchFamily="34" charset="0"/>
              </a:rPr>
              <a:pPr defTabSz="928688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>
              <a:latin typeface="Arial" pitchFamily="34" charset="0"/>
            </a:endParaRPr>
          </a:p>
        </p:txBody>
      </p:sp>
      <p:sp>
        <p:nvSpPr>
          <p:cNvPr id="542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>
              <a:latin typeface="Arial" pitchFamily="34" charset="0"/>
            </a:endParaRPr>
          </a:p>
        </p:txBody>
      </p:sp>
      <p:sp>
        <p:nvSpPr>
          <p:cNvPr id="54277" name="Slide Number Placeholder 3"/>
          <p:cNvSpPr txBox="1">
            <a:spLocks noGrp="1"/>
          </p:cNvSpPr>
          <p:nvPr/>
        </p:nvSpPr>
        <p:spPr bwMode="auto">
          <a:xfrm>
            <a:off x="3850749" y="9428167"/>
            <a:ext cx="2945341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92" tIns="46446" rIns="92892" bIns="46446" anchor="b"/>
          <a:lstStyle/>
          <a:p>
            <a:pPr algn="r" defTabSz="928688"/>
            <a:fld id="{209F1A4B-CF8C-4A90-A910-B8836B4DAD7E}" type="slidenum">
              <a:rPr lang="ru-RU" sz="1200"/>
              <a:pPr algn="r" defTabSz="928688"/>
              <a:t>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47843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Розничные цены на дрова с 01 июля 2018 года установлены в пределах от 410 до 1000 руб. за кубический метр в зависимости от района области. Рост  розничных цен 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1 июля 2018 года составил 0,0 – 6,4  %.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Существенное различие розничных цен обусловлено включением на территории большинства муниципальных образований области в розничную цену расходов на расколку и доставку дров до потребителя.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С учетом ограничения роста платы граждан за коммунальные услуги на 2019 год рост розничных цен с 1 июля 2019 года планируется в пределах 2,3 %.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В большинстве муниципальных образований уровень установленных розничных цен ниже экономически обоснованного уровня. Разница между экономически обоснованной стоимостью и розничной ценой возмещается организации из областного бюджета. Экономически обоснованная стоимость на 2019 год на основании обращения организаций, осуществляющих поставку дров по районам и городским округам, в настоящее время рассматривается агентством.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395F9-916A-48CA-B826-22DFB8A4B6E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27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395F9-916A-48CA-B826-22DFB8A4B6E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77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395F9-916A-48CA-B826-22DFB8A4B6E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7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395F9-916A-48CA-B826-22DFB8A4B6E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69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395F9-916A-48CA-B826-22DFB8A4B6E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374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395F9-916A-48CA-B826-22DFB8A4B6E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69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395F9-916A-48CA-B826-22DFB8A4B6E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78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395F9-916A-48CA-B826-22DFB8A4B6E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78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395F9-916A-48CA-B826-22DFB8A4B6E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1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395F9-916A-48CA-B826-22DFB8A4B6E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7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395F9-916A-48CA-B826-22DFB8A4B6E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395F9-916A-48CA-B826-22DFB8A4B6E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7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395F9-916A-48CA-B826-22DFB8A4B6E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7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395F9-916A-48CA-B826-22DFB8A4B6E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7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395F9-916A-48CA-B826-22DFB8A4B6E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7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395F9-916A-48CA-B826-22DFB8A4B6E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7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395F9-916A-48CA-B826-22DFB8A4B6E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3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B790C-E23A-4F45-B95C-7C01D5E05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328A2D-F512-4160-8163-2741E8502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EFE8B0-6E79-4C63-9D69-58C079B0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1379-3425-4821-A20A-E9228EF03A2D}" type="datetime1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937FFF-B8F1-4EB3-AABF-13F7B9C16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A652B7-E484-4F47-9F83-F582D047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E4FB-5C3C-4EB1-9A8E-D035B60F3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8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62123-4E69-42DA-9EB0-BE024AF0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6113D1-35BB-4F9F-9834-3C0ACADF0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A3BB4-0214-4208-BC05-A9E3A0FA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8C9B-E53B-49B9-AEEC-0D546710AF0F}" type="datetime1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0C418-593C-4F61-994E-5EB0A304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B79DB5-928A-4B78-B788-C1ACE35A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E4FB-5C3C-4EB1-9A8E-D035B60F3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4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7155E0-D17D-423E-BA46-61F0CFFBC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E77C0C-65F1-44FD-9E50-65E01D44E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D873E-A8DB-48C8-AC7F-ED7F4089A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2FC6-1913-4EF6-98FE-8EC08919A393}" type="datetime1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DB1DDA-66C2-48B1-A0BD-DE6DDFD0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90DFF5-FB8D-4CF5-928F-A46D9572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E4FB-5C3C-4EB1-9A8E-D035B60F3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87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CE955-966C-48E9-9308-28497459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0D065E-47C0-4A35-B787-3B1431953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509A81-5E44-4282-8B6F-57709AF50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E76E-6A26-48E3-94DC-A097C21D940D}" type="datetime1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3712B-5EC0-4701-A877-FE3AE646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462EA-FD9D-45B6-B0CB-D154B73E1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E4FB-5C3C-4EB1-9A8E-D035B60F3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4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7012E-27CB-4A1E-A583-A9A16E05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457286-326F-4FF5-8102-9594CEA93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586EB-970F-48C0-975E-E59694356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ADE5-B978-407E-9BBF-9812A66F7933}" type="datetime1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1EF62B-BD78-48CE-8D8F-EC259574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FBAF3-ABDD-4250-B81A-B6BC53C4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E4FB-5C3C-4EB1-9A8E-D035B60F3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60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43BD9-DE26-44C4-9067-9D69456B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F5DA6F-795E-4F03-B914-422590A0E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65BCB1-C7BD-490D-9976-0D1D12FAD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692BBE-E1B1-4D3B-9E08-6798856E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6BCC-3485-43B3-94BF-4F1E037E821B}" type="datetime1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110E60-42AC-4CF8-8555-601E066A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5910B2-D1A5-4483-A24A-36043DF7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E4FB-5C3C-4EB1-9A8E-D035B60F3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4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9D501-8F26-4F91-A691-8E0691ED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B047DC-8AC1-4B00-B087-7F14E1A34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CB502E-71FF-471A-BEA6-7C9715F40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E7FBDB-CDE2-4BAD-9400-1BBD32C60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AF79C1-3EF3-4E53-A0E3-D335F00F9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E8B040-8FE5-492B-9645-F07E3C15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29BD-E995-4605-B033-9B20EC7A1EF3}" type="datetime1">
              <a:rPr lang="ru-RU" smtClean="0"/>
              <a:t>09.03.2023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DC2BC4-5B92-4E89-9009-C4A453F0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12D84FC-16F1-4171-B259-5A6B34E1B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E4FB-5C3C-4EB1-9A8E-D035B60F3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11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53155-389A-4C8C-8425-661DF0CD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543379-4809-41E4-ADE2-094614D8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EA7D-ECEB-4657-99AF-592496E2814C}" type="datetime1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D24C10-1621-4AA2-B293-0FBAC700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6C7560-A86C-4C82-B667-770CCAF34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E4FB-5C3C-4EB1-9A8E-D035B60F3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4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D04D90-C275-4A3A-BEA3-774C94E5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B143-8E29-4BEC-9729-FAE61241AE3C}" type="datetime1">
              <a:rPr lang="ru-RU" smtClean="0"/>
              <a:t>09.03.2023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769C6A-01E5-49B8-B456-8A6484EB1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BDAA1D-5886-48D3-9755-873A5758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E4FB-5C3C-4EB1-9A8E-D035B60F3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E18B2-E2BB-48C0-8DD3-C448B8E56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B5E364-D873-4667-A78B-12829A9F8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B0ABC1-5407-4EBC-9862-FFA4F613A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A15BD9-AFB7-47D2-87A5-84AE692C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4516-55BB-498A-9A92-90AA594D50FE}" type="datetime1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86A853-D87F-4497-BB75-AFDFA868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122BE1-5163-432E-B7D1-A9737E4F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E4FB-5C3C-4EB1-9A8E-D035B60F3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27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B2F6A-4192-4125-A1D7-D0BC1F95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0E32E3-541B-43A7-8CE1-B33BC4AE9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2566B1-C2A2-4560-B99D-CF98118A9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7A3D9F-1E96-408B-A88F-432A7134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F838-1DE3-4A85-AEDE-E656C7540755}" type="datetime1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FCEBF3-0136-4F0D-8793-F2A81406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FD1875-06CC-41CE-AF38-78D94A0F0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E4FB-5C3C-4EB1-9A8E-D035B60F3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7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11AC4-EA35-423A-9B48-628CA9EF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E19D2B-D7A6-40B1-9BB1-31FC48887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A46457-CB27-46CF-8B72-0D9CB8D88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7F314-DA5B-4DAD-A5F5-8F1F332CCB0F}" type="datetime1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27C59-E5A7-4791-83BD-0BDC7ECAB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F540E8-7D55-42BC-BD78-2D8E333FC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8E4FB-5C3C-4EB1-9A8E-D035B60F3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9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vivanova@dvinaland.r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0" y="6343650"/>
            <a:ext cx="9113130" cy="1588"/>
          </a:xfrm>
          <a:prstGeom prst="line">
            <a:avLst/>
          </a:prstGeom>
          <a:noFill/>
          <a:ln w="22225">
            <a:solidFill>
              <a:srgbClr val="8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 dirty="0"/>
          </a:p>
        </p:txBody>
      </p:sp>
      <p:sp>
        <p:nvSpPr>
          <p:cNvPr id="8198" name="Line 32"/>
          <p:cNvSpPr>
            <a:spLocks noChangeShapeType="1"/>
          </p:cNvSpPr>
          <p:nvPr/>
        </p:nvSpPr>
        <p:spPr bwMode="auto">
          <a:xfrm flipV="1">
            <a:off x="151978" y="4437112"/>
            <a:ext cx="9079681" cy="0"/>
          </a:xfrm>
          <a:prstGeom prst="line">
            <a:avLst/>
          </a:prstGeom>
          <a:noFill/>
          <a:ln w="22225">
            <a:solidFill>
              <a:srgbClr val="8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 dirty="0"/>
          </a:p>
        </p:txBody>
      </p:sp>
      <p:sp>
        <p:nvSpPr>
          <p:cNvPr id="8199" name="Text Box 33"/>
          <p:cNvSpPr txBox="1">
            <a:spLocks noChangeArrowheads="1"/>
          </p:cNvSpPr>
          <p:nvPr/>
        </p:nvSpPr>
        <p:spPr bwMode="auto">
          <a:xfrm>
            <a:off x="151978" y="4581128"/>
            <a:ext cx="1532909" cy="3715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dirty="0"/>
              <a:t>01.03.2023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33449" y="115888"/>
            <a:ext cx="3738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Агентство по тарифам и ценам Архангельской области </a:t>
            </a:r>
          </a:p>
        </p:txBody>
      </p:sp>
      <p:sp>
        <p:nvSpPr>
          <p:cNvPr id="8201" name="Line 35"/>
          <p:cNvSpPr>
            <a:spLocks noChangeShapeType="1"/>
          </p:cNvSpPr>
          <p:nvPr/>
        </p:nvSpPr>
        <p:spPr bwMode="auto">
          <a:xfrm>
            <a:off x="33449" y="1928813"/>
            <a:ext cx="9110551" cy="0"/>
          </a:xfrm>
          <a:prstGeom prst="line">
            <a:avLst/>
          </a:prstGeom>
          <a:noFill/>
          <a:ln w="22225">
            <a:solidFill>
              <a:srgbClr val="8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 dirty="0"/>
          </a:p>
        </p:txBody>
      </p:sp>
      <p:sp>
        <p:nvSpPr>
          <p:cNvPr id="4106" name="Rectangle 36"/>
          <p:cNvSpPr>
            <a:spLocks noChangeArrowheads="1"/>
          </p:cNvSpPr>
          <p:nvPr/>
        </p:nvSpPr>
        <p:spPr bwMode="auto">
          <a:xfrm>
            <a:off x="107504" y="2059422"/>
            <a:ext cx="9005626" cy="2226250"/>
          </a:xfrm>
          <a:prstGeom prst="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8" name="Text Box 38"/>
          <p:cNvSpPr txBox="1">
            <a:spLocks noChangeArrowheads="1"/>
          </p:cNvSpPr>
          <p:nvPr/>
        </p:nvSpPr>
        <p:spPr bwMode="auto">
          <a:xfrm>
            <a:off x="0" y="2159258"/>
            <a:ext cx="8961152" cy="209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2600" b="1" dirty="0">
                <a:ea typeface="Tahoma" panose="020B0604030504040204" pitchFamily="34" charset="0"/>
                <a:cs typeface="Tahoma" panose="020B0604030504040204" pitchFamily="34" charset="0"/>
              </a:rPr>
              <a:t>Рекомендации по подготовке </a:t>
            </a:r>
            <a:r>
              <a:rPr lang="ru-RU" sz="2600" b="1" dirty="0" err="1">
                <a:ea typeface="Tahoma" panose="020B0604030504040204" pitchFamily="34" charset="0"/>
                <a:cs typeface="Tahoma" panose="020B0604030504040204" pitchFamily="34" charset="0"/>
              </a:rPr>
              <a:t>топливоснабжающими</a:t>
            </a:r>
            <a:r>
              <a:rPr lang="ru-RU" sz="2600" b="1" dirty="0">
                <a:ea typeface="Tahoma" panose="020B0604030504040204" pitchFamily="34" charset="0"/>
                <a:cs typeface="Tahoma" panose="020B0604030504040204" pitchFamily="34" charset="0"/>
              </a:rPr>
              <a:t> организациями заявления и документов для определения экономически обоснованной стоимости топлива твердого, направляемых в агентство по тарифам и ценам Архангельской области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E4FB-5C3C-4EB1-9A8E-D035B60F323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54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19236" y="1156455"/>
            <a:ext cx="34457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37185" algn="just"/>
            <a:r>
              <a:rPr lang="ru-RU" kern="900" dirty="0">
                <a:solidFill>
                  <a:srgbClr val="2F5597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5055" y="4890723"/>
            <a:ext cx="4572000" cy="360000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1" y="181623"/>
            <a:ext cx="79789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704" y="97057"/>
            <a:ext cx="8354069" cy="49642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84556" y="87102"/>
            <a:ext cx="2408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Агентство по тарифам и ценам 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Архангельской области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775" y="164892"/>
            <a:ext cx="6479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1" lang="ru-RU" sz="1200" b="1" cap="all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РЕГУЛИРОВАНИЕ В СФЕРЕ ПОСТАВКИ ТОПЛИВА ТВЕРДОГО (Дров) НАСЕЛЕНИЮ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V="1">
            <a:off x="-36575" y="660813"/>
            <a:ext cx="9180575" cy="25849"/>
          </a:xfrm>
          <a:prstGeom prst="line">
            <a:avLst/>
          </a:prstGeom>
          <a:noFill/>
          <a:ln w="22225">
            <a:solidFill>
              <a:srgbClr val="8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3349" y="842969"/>
            <a:ext cx="83151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ctr">
              <a:spcAft>
                <a:spcPts val="0"/>
              </a:spcAft>
            </a:pPr>
            <a:r>
              <a:rPr lang="ru-RU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принципы определения ЭОС топлива твердого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spcAft>
                <a:spcPts val="0"/>
              </a:spcAft>
            </a:pPr>
            <a:endParaRPr lang="ru-RU" sz="1200" b="1" i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ADB27358-F69B-44B1-A20A-AAAB728E8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312004"/>
              </p:ext>
            </p:extLst>
          </p:nvPr>
        </p:nvGraphicFramePr>
        <p:xfrm>
          <a:off x="387952" y="1502703"/>
          <a:ext cx="8568952" cy="497024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991435465"/>
                    </a:ext>
                  </a:extLst>
                </a:gridCol>
              </a:tblGrid>
              <a:tr h="4459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Раздельный учет доходов и расходов по видам деятельности, а также учет объемов по видам продукции.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060498"/>
                  </a:ext>
                </a:extLst>
              </a:tr>
              <a:tr h="854142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Расходы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включают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 себя затраты на заготовку и (или) приобретение древесного сырья, доставку его до склада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топливоснабжающей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организации, раскряжевку древесного сырья, погрузку топлива твердого на транспортное средство. </a:t>
                      </a:r>
                      <a:endParaRPr lang="ru-RU" sz="900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290719"/>
                  </a:ext>
                </a:extLst>
              </a:tr>
              <a:tr h="875472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Расходы, связанные с технологическим процессом заготовки и доставки топлива твердого до склада </a:t>
                      </a:r>
                      <a:r>
                        <a:rPr lang="ru-RU" sz="1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топливоснабжающей</a:t>
                      </a: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организации, формируются по калькуляционным статьям затрат и распределяются </a:t>
                      </a:r>
                      <a:b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видам продукции. 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701853"/>
                  </a:ext>
                </a:extLst>
              </a:tr>
              <a:tr h="131481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</a:pPr>
                      <a:r>
                        <a:rPr lang="ru-RU" sz="1200" spc="-3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 лесозаготовительных организаций, осуществляющих комплексную</a:t>
                      </a: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заготовку и реализацию продукции, себестоимость дров (как одного из видов продукции из единого исходного сырья) определяется исходя:</a:t>
                      </a:r>
                    </a:p>
                    <a:p>
                      <a:pPr marL="324000" indent="-3240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 средней (обезличенной) себестоимости 1 куб. м лесопродукции;</a:t>
                      </a:r>
                    </a:p>
                    <a:p>
                      <a:pPr marL="324000" indent="-3240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 коэффициентов, которые рассчитываются на основании фактически сложившихся соотношений цен реализации по каждому виду лесопродукции (ценностных коэффициентов) за отчетный период.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350794"/>
                  </a:ext>
                </a:extLst>
              </a:tr>
              <a:tr h="748349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 определении расходов, включаемых в ЭОС топлива твердого, агентство использует экономически обоснованные объемы потребления сырья, материалов, выполненных работ (услуг) и цены (тарифы) на них (с учетом положений </a:t>
                      </a:r>
                      <a:r>
                        <a:rPr lang="ru-RU" sz="1200" u="sng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пункта 23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Положения)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34080"/>
                  </a:ext>
                </a:extLst>
              </a:tr>
              <a:tr h="548979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 оценке фактических расходов агентство использует данные бухгалтерской, налоговой отчетности, данные из первичных учетных документов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топливоснабжающей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организации. </a:t>
                      </a:r>
                      <a:endParaRPr lang="ru-RU" sz="900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900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900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282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189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19236" y="1156455"/>
            <a:ext cx="34457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37185" algn="just"/>
            <a:r>
              <a:rPr lang="ru-RU" kern="900" dirty="0">
                <a:solidFill>
                  <a:srgbClr val="2F5597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5055" y="4890723"/>
            <a:ext cx="4572000" cy="360000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1" y="181623"/>
            <a:ext cx="79789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704" y="97057"/>
            <a:ext cx="8354069" cy="49642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84556" y="87102"/>
            <a:ext cx="2408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Агентство по тарифам и ценам 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Архангельской области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775" y="164892"/>
            <a:ext cx="6479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1" lang="ru-RU" sz="1200" b="1" cap="all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РЕГУЛИРОВАНИЕ В СФЕРЕ ПОСТАВКИ ТОПЛИВА ТВЕРДОГО (Дров) НАСЕЛЕНИЮ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V="1">
            <a:off x="-36575" y="660813"/>
            <a:ext cx="9180575" cy="25849"/>
          </a:xfrm>
          <a:prstGeom prst="line">
            <a:avLst/>
          </a:prstGeom>
          <a:noFill/>
          <a:ln w="22225">
            <a:solidFill>
              <a:srgbClr val="8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3349" y="842968"/>
            <a:ext cx="8279398" cy="435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endParaRPr lang="ru-RU" sz="1400" b="1" dirty="0">
              <a:solidFill>
                <a:schemeClr val="accent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ru-RU" sz="1400" b="1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Необходимая</a:t>
            </a: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валовая выручка</a:t>
            </a: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топливоснабжающей</a:t>
            </a: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организации определяется как сумма планируемых расходов на период регулирования и нормативной прибыли:</a:t>
            </a:r>
          </a:p>
          <a:p>
            <a:pPr indent="457200" algn="just">
              <a:lnSpc>
                <a:spcPct val="115000"/>
              </a:lnSpc>
            </a:pP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  производственных расходов;</a:t>
            </a:r>
          </a:p>
          <a:p>
            <a:pPr indent="457200" algn="just">
              <a:lnSpc>
                <a:spcPct val="115000"/>
              </a:lnSpc>
            </a:pP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  административных расходов;</a:t>
            </a:r>
          </a:p>
          <a:p>
            <a:pPr indent="457200" algn="just">
              <a:lnSpc>
                <a:spcPct val="115000"/>
              </a:lnSpc>
            </a:pP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  амортизации основных средств и нематериальных активов;</a:t>
            </a:r>
          </a:p>
          <a:p>
            <a:pPr indent="457200" algn="just">
              <a:lnSpc>
                <a:spcPct val="115000"/>
              </a:lnSpc>
            </a:pP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  расходов на арендную плату, лизинговых платежей;</a:t>
            </a:r>
          </a:p>
          <a:p>
            <a:pPr indent="457200" algn="just">
              <a:lnSpc>
                <a:spcPct val="115000"/>
              </a:lnSpc>
            </a:pP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  расходов, связанных с оплатой налогов и сборов;</a:t>
            </a:r>
          </a:p>
          <a:p>
            <a:pPr indent="457200" algn="just">
              <a:lnSpc>
                <a:spcPct val="115000"/>
              </a:lnSpc>
            </a:pP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6)  нормативного уровня прибыли.</a:t>
            </a:r>
          </a:p>
          <a:p>
            <a:pPr indent="457200" algn="just">
              <a:lnSpc>
                <a:spcPct val="115000"/>
              </a:lnSpc>
            </a:pPr>
            <a:endParaRPr lang="ru-RU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lnSpc>
                <a:spcPct val="115000"/>
              </a:lnSpc>
            </a:pPr>
            <a:endParaRPr lang="ru-RU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 ЭОС </a:t>
            </a: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топлива твердого производится </a:t>
            </a:r>
            <a:r>
              <a:rPr lang="ru-RU" sz="1400" b="1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путем деления </a:t>
            </a: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величины необходимой валовой выручки на плановый </a:t>
            </a:r>
            <a:r>
              <a:rPr lang="ru-RU" sz="1400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реализации топлива твердого, представленный администрацией соответствующего муниципального образования</a:t>
            </a:r>
            <a:r>
              <a:rPr lang="ru-RU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(приложени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№ 1 и 2 к Положению).</a:t>
            </a:r>
          </a:p>
          <a:p>
            <a:pPr lvl="0" algn="just">
              <a:spcAft>
                <a:spcPts val="0"/>
              </a:spcAft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ts val="0"/>
              </a:spcAft>
            </a:pPr>
            <a:endParaRPr lang="ru-RU" sz="1200" b="1" i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85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19236" y="1156455"/>
            <a:ext cx="34457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37185" algn="just"/>
            <a:r>
              <a:rPr lang="ru-RU" kern="900" dirty="0">
                <a:solidFill>
                  <a:srgbClr val="2F5597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5055" y="4890723"/>
            <a:ext cx="4572000" cy="360000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1" y="181623"/>
            <a:ext cx="79789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704" y="97057"/>
            <a:ext cx="8354069" cy="49642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84556" y="87102"/>
            <a:ext cx="2408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Агентство по тарифам и ценам 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Архангельской области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775" y="164892"/>
            <a:ext cx="6479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1" lang="ru-RU" sz="1200" b="1" cap="all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РЕГУЛИРОВАНИЕ В СФЕРЕ ПОСТАВКИ ТОПЛИВА ТВЕРДОГО (Дров) НАСЕЛЕНИЮ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V="1">
            <a:off x="-36575" y="660813"/>
            <a:ext cx="9180575" cy="25849"/>
          </a:xfrm>
          <a:prstGeom prst="line">
            <a:avLst/>
          </a:prstGeom>
          <a:noFill/>
          <a:ln w="22225">
            <a:solidFill>
              <a:srgbClr val="8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3349" y="842968"/>
            <a:ext cx="827939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spcAft>
                <a:spcPts val="0"/>
              </a:spcAft>
            </a:pPr>
            <a:r>
              <a:rPr lang="ru-RU" sz="2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Производственные расходы:</a:t>
            </a:r>
          </a:p>
          <a:p>
            <a:pPr lvl="0" indent="360000" algn="just">
              <a:spcAft>
                <a:spcPts val="0"/>
              </a:spcAft>
            </a:pPr>
            <a:endParaRPr lang="ru-RU" sz="10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на заготовку и (или) приобретение сырья (в том числе древесного сырья) и материалов и их хранение;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на приобретаемые энергетические ресурсы;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spc="-30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на оплату </a:t>
            </a:r>
            <a:r>
              <a:rPr lang="ru-RU" sz="1600" spc="-30" dirty="0" err="1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топливоснабжающими</a:t>
            </a:r>
            <a:r>
              <a:rPr lang="ru-RU" sz="1600" spc="-30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организациями выполняемых</a:t>
            </a:r>
            <a:r>
              <a:rPr lang="ru-RU" sz="1600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spc="-30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сторонними организациями работ и (или) услуг, связанных с технологическим</a:t>
            </a:r>
            <a:r>
              <a:rPr lang="ru-RU" sz="1600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процессом заготовки, доставки топлива твердого, его хранения;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на оплату труда и страховые взносы от фонда оплаты труда (далее – страховые взносы) основного производственного персонала, в том числе налоги и сборы с фонда оплаты труда основного производственного персонала;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на ремонт и техническое обслуживание оборудования и транспортных средств;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Общехозяйственные расходы (в соответствии с учетной политикой);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Прочие производственные расходы, непосредственно связанные </a:t>
            </a:r>
            <a:br>
              <a:rPr lang="ru-RU" sz="1600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технологическим процессом заготовки, доставки топлива твердого до склада </a:t>
            </a:r>
            <a:r>
              <a:rPr lang="ru-RU" sz="1600" dirty="0" err="1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топливоснабжающей</a:t>
            </a:r>
            <a:r>
              <a:rPr lang="ru-RU" sz="1600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организации, его хранения. </a:t>
            </a:r>
            <a:endParaRPr lang="ru-RU" sz="1200" b="1" i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8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19236" y="1156455"/>
            <a:ext cx="34457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37185" algn="just"/>
            <a:r>
              <a:rPr lang="ru-RU" kern="900" dirty="0">
                <a:solidFill>
                  <a:srgbClr val="2F5597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5055" y="4890723"/>
            <a:ext cx="4572000" cy="360000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1" y="181623"/>
            <a:ext cx="79789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704" y="97057"/>
            <a:ext cx="8354069" cy="49642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84556" y="87102"/>
            <a:ext cx="2408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Агентство по тарифам и ценам 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Архангельской области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775" y="164892"/>
            <a:ext cx="6479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1" lang="ru-RU" sz="1200" b="1" cap="all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РЕГУЛИРОВАНИЕ В СФЕРЕ ПОСТАВКИ ТОПЛИВА ТВЕРДОГО (Дров) НАСЕЛЕНИЮ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V="1">
            <a:off x="-36575" y="660813"/>
            <a:ext cx="9180575" cy="25849"/>
          </a:xfrm>
          <a:prstGeom prst="line">
            <a:avLst/>
          </a:prstGeom>
          <a:noFill/>
          <a:ln w="22225">
            <a:solidFill>
              <a:srgbClr val="8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 dirty="0"/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A85A35BB-55F6-4B96-8D04-36D61E861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65842"/>
              </p:ext>
            </p:extLst>
          </p:nvPr>
        </p:nvGraphicFramePr>
        <p:xfrm>
          <a:off x="266048" y="845449"/>
          <a:ext cx="8698440" cy="530003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698440">
                  <a:extLst>
                    <a:ext uri="{9D8B030D-6E8A-4147-A177-3AD203B41FA5}">
                      <a16:colId xmlns:a16="http://schemas.microsoft.com/office/drawing/2014/main" val="200415183"/>
                    </a:ext>
                  </a:extLst>
                </a:gridCol>
              </a:tblGrid>
              <a:tr h="1014901"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Расходы на </a:t>
                      </a:r>
                      <a:r>
                        <a:rPr lang="ru-RU" sz="12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заготовку и (или) приобретение, доставку сырья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(в том числе древесного сырья), материалов, работ, услуг рассчитываются как сумма расходов по каждому виду сырья, материалов, работ, услуг, являющихся произведением плановых (расчетных) цен на сырье, материалы, работы, услуги, и плановых (расчетных) экономически (технически, технологически) обоснованных объемов их потребления.</a:t>
                      </a:r>
                      <a:endParaRPr lang="ru-RU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390313"/>
                  </a:ext>
                </a:extLst>
              </a:tr>
              <a:tr h="789367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Расходы на приобретаемые </a:t>
                      </a:r>
                      <a:r>
                        <a:rPr lang="ru-RU" sz="12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энергетические ресурсы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определяются как сумма произведений расчетных экономически (технологически, технически) обоснованных объемов приобретаемых энергетических ресурсов </a:t>
                      </a:r>
                      <a:b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плановых (расчетных) цен (тарифов) на соответствующие энергетические ресурсы.</a:t>
                      </a:r>
                      <a:endParaRPr lang="ru-RU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948399"/>
                  </a:ext>
                </a:extLst>
              </a:tr>
              <a:tr h="1014901"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Расходы на оплату выполняемых </a:t>
                      </a:r>
                      <a:r>
                        <a:rPr lang="ru-RU" sz="12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сторонними организациями работ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(или) услуг, связанных с технологическим процессом заготовки, доставки топлива твердого, его хранения рассчитываются как сумма расходов по каждому виду работ и (или) услуг, являющихся произведением плановых (расчетных) цен на работы и (или) услуги, и плановых (расчетных) экономически (технически, технологически) обоснованных объемов их потребления. </a:t>
                      </a:r>
                      <a:endParaRPr lang="ru-RU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277431"/>
                  </a:ext>
                </a:extLst>
              </a:tr>
              <a:tr h="1240434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Расходы на </a:t>
                      </a:r>
                      <a:r>
                        <a:rPr lang="ru-RU" sz="12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оплату труда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основного производственного персонала: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  размер среднемесячной заработной платы в отчетном периоде с учетом размеров среднемесячной заработной платы в других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топливоснабжающих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организациях в сопоставимых условиях;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  условия коллективного договора;</a:t>
                      </a:r>
                    </a:p>
                    <a:p>
                      <a:pPr marL="228600" indent="-228600">
                        <a:buAutoNum type="arabicParenR" startAt="3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прогнозный индекс потребительских цен.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319780"/>
                  </a:ext>
                </a:extLst>
              </a:tr>
              <a:tr h="1240434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Расходы на </a:t>
                      </a:r>
                      <a:r>
                        <a:rPr lang="ru-RU" sz="12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ремонт и техническое обслуживание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оборудования и транспортных средств: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  расходы на текущий и капитальный ремонт основных средств, используемых в технологическом процессе заготовки и доставки топлива твердого до склада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топливоснабжающей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организации;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  расходы на оплату труда и страховые взносы ремонтного персонала, в том числе налоги и сборы с фонда оплаты труда ремонтного персонала.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301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3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19236" y="1156455"/>
            <a:ext cx="34457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37185" algn="just"/>
            <a:r>
              <a:rPr lang="ru-RU" kern="900" dirty="0">
                <a:solidFill>
                  <a:srgbClr val="2F5597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5055" y="4890723"/>
            <a:ext cx="4572000" cy="360000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1" y="181623"/>
            <a:ext cx="79789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704" y="97057"/>
            <a:ext cx="8354069" cy="49642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84556" y="87102"/>
            <a:ext cx="2408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Агентство по тарифам и ценам 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Архангельской области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775" y="164892"/>
            <a:ext cx="6479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1" lang="ru-RU" sz="1200" b="1" cap="all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РЕГУЛИРОВАНИЕ В СФЕРЕ ПОСТАВКИ ТОПЛИВА ТВЕРДОГО (Дров) НАСЕЛЕНИЮ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V="1">
            <a:off x="-36575" y="660813"/>
            <a:ext cx="9180575" cy="25849"/>
          </a:xfrm>
          <a:prstGeom prst="line">
            <a:avLst/>
          </a:prstGeom>
          <a:noFill/>
          <a:ln w="22225">
            <a:solidFill>
              <a:srgbClr val="8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3349" y="842968"/>
            <a:ext cx="827939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spcAft>
                <a:spcPts val="0"/>
              </a:spcAft>
            </a:pPr>
            <a:r>
              <a:rPr lang="ru-RU" sz="2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Административные расходы</a:t>
            </a:r>
            <a:r>
              <a:rPr lang="en-US" sz="2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0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spcAft>
                <a:spcPts val="0"/>
              </a:spcAft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на оплату работ и (или) услуг, выполняемых по договорам сторонними организациями или индивидуальными предпринимателями, включая расходы на оплату услуг связи, вневедомственной охраны, юридических, информационных, консультационных услуг в экономически </a:t>
            </a:r>
            <a:r>
              <a:rPr lang="ru-RU" sz="1600" spc="-50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обоснованном размере, </a:t>
            </a:r>
            <a:r>
              <a:rPr lang="ru-RU" sz="1600" u="sng" spc="-5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исключением </a:t>
            </a:r>
            <a:r>
              <a:rPr lang="ru-RU" sz="1600" spc="-50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расходов, отнесенных к производственным</a:t>
            </a:r>
            <a:r>
              <a:rPr lang="ru-RU" sz="1600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расходам;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на оплату труда и страховые взносы административно-управленческого персонала;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Арендная плата, лизинговые платежи, </a:t>
            </a:r>
            <a:r>
              <a:rPr lang="ru-RU" sz="1600" u="sng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связанные</a:t>
            </a:r>
            <a:r>
              <a:rPr lang="ru-RU" sz="16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арендой объектов основных средств, используемых в технологическом процессе;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на служебные командировки;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на обучение персонала;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на страхование производственных объектов, учитываемые 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определении базы по налогу на прибыль;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на амортизацию непроизводственных активов;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Прочие расходы.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ts val="0"/>
              </a:spcAft>
            </a:pPr>
            <a:endParaRPr lang="ru-RU" sz="1200" b="1" i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45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19236" y="1156455"/>
            <a:ext cx="34457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37185" algn="just"/>
            <a:r>
              <a:rPr lang="ru-RU" kern="900" dirty="0">
                <a:solidFill>
                  <a:srgbClr val="2F5597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5055" y="4890723"/>
            <a:ext cx="4572000" cy="360000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1" y="181623"/>
            <a:ext cx="79789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704" y="97057"/>
            <a:ext cx="8354069" cy="49642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84556" y="87102"/>
            <a:ext cx="2408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Агентство по тарифам и ценам 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Архангельской области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775" y="164892"/>
            <a:ext cx="6479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1" lang="ru-RU" sz="1200" b="1" cap="all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РЕГУЛИРОВАНИЕ В СФЕРЕ ПОСТАВКИ ТОПЛИВА ТВЕРДОГО (Дров) НАСЕЛЕНИЮ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V="1">
            <a:off x="-36575" y="660813"/>
            <a:ext cx="9180575" cy="25849"/>
          </a:xfrm>
          <a:prstGeom prst="line">
            <a:avLst/>
          </a:prstGeom>
          <a:noFill/>
          <a:ln w="22225">
            <a:solidFill>
              <a:srgbClr val="8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 dirty="0"/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A85A35BB-55F6-4B96-8D04-36D61E861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319985"/>
              </p:ext>
            </p:extLst>
          </p:nvPr>
        </p:nvGraphicFramePr>
        <p:xfrm>
          <a:off x="251835" y="980728"/>
          <a:ext cx="8698440" cy="524784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698440">
                  <a:extLst>
                    <a:ext uri="{9D8B030D-6E8A-4147-A177-3AD203B41FA5}">
                      <a16:colId xmlns:a16="http://schemas.microsoft.com/office/drawing/2014/main" val="200415183"/>
                    </a:ext>
                  </a:extLst>
                </a:gridCol>
              </a:tblGrid>
              <a:tr h="78335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Амортизация основных средств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нематериальных активов учитывается при определении экономически обоснованной стоимости топлива твердого в размере, определенном в соответствии с законодательством Российской Федерации о бухгалтерском учете и исходя из максимально возможного срока их полезного использования.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390313"/>
                  </a:ext>
                </a:extLst>
              </a:tr>
              <a:tr h="959211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Арендная плата и лизинговые платежи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отношении объектов основных средств -  </a:t>
                      </a:r>
                    </a:p>
                    <a:p>
                      <a:pPr algn="just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определяется исходя из принципа возмещения арендодателю (лизингодателю) амортизации, налогов на имущество, в том числе на землю, и других обязательных платежей собственника передаваемого в аренду (лизинг) имущества, связанных с владением указанным имуществом. </a:t>
                      </a:r>
                    </a:p>
                    <a:p>
                      <a:pPr algn="just"/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948399"/>
                  </a:ext>
                </a:extLst>
              </a:tr>
              <a:tr h="722352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Расходы,</a:t>
                      </a:r>
                      <a:r>
                        <a:rPr lang="ru-RU" sz="1200" b="1" kern="1200" baseline="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связанные с уплатой налогов и сборов, </a:t>
                      </a: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определяются на основании налогового законодательства Российской Федерации.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Размер страховых взносов определяется в соответствии с Налоговым кодексом Российской Федерации.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277431"/>
                  </a:ext>
                </a:extLst>
              </a:tr>
              <a:tr h="174401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Расходы на топливо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для транспортных средств определяются в соответствии с методическими рекомендациями «Нормы расхода топлив и смазочных материалов на автомобильном транспорте», утвержденными распоряжением Министерства транспорта Российской Федерации от 14 марта 2008 года № АМ-23-р, нормативного пробега автомобилей и цен приобретения горюче-смазочных материалов.</a:t>
                      </a:r>
                    </a:p>
                    <a:p>
                      <a:pPr algn="just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Затраты на </a:t>
                      </a:r>
                      <a:r>
                        <a:rPr lang="ru-RU" sz="1100" u="sng" kern="12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смазочные материалы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определяются исходя из действующих норм расхода смазочных материалов, нормативного расхода топлива и цен приобретения смазочных материалов.</a:t>
                      </a:r>
                    </a:p>
                    <a:p>
                      <a:pPr algn="just"/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/>
                      <a:r>
                        <a:rPr lang="ru-RU" sz="1100" i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Нормы расхода смазочных материалов определяются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</a:p>
                    <a:p>
                      <a:pPr algn="just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масла – в литрах;</a:t>
                      </a:r>
                    </a:p>
                    <a:p>
                      <a:pPr algn="just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смазки – в килограммах (в расчете на 100 литров общего расхода топлива, рассчитанного по нормам для данного автомобиля).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319780"/>
                  </a:ext>
                </a:extLst>
              </a:tr>
              <a:tr h="907504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Нормативный уровень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прибыли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топливоснабжающей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организации определяется в размере </a:t>
                      </a:r>
                      <a:b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более 1 %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от суммы производственных расходов, административных расходов, амортизации основных средств </a:t>
                      </a:r>
                      <a:b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нематериальных активов, расходов на арендную плату, лизинговых платежей, расходов, связанных с уплатой налогов и сборов,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 исключением расходов на приобретение сырья (в том числе древесного сырья).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301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936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19236" y="1156455"/>
            <a:ext cx="34457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37185" algn="just"/>
            <a:r>
              <a:rPr lang="ru-RU" kern="900" dirty="0">
                <a:solidFill>
                  <a:srgbClr val="2F5597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5055" y="4890723"/>
            <a:ext cx="4572000" cy="360000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1" y="181623"/>
            <a:ext cx="79789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704" y="97057"/>
            <a:ext cx="8354069" cy="49642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84556" y="87102"/>
            <a:ext cx="2408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Агентство по тарифам и ценам 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Архангельской области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775" y="164892"/>
            <a:ext cx="6479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1" lang="ru-RU" sz="1200" b="1" cap="all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РЕГУЛИРОВАНИЕ В СФЕРЕ ПОСТАВКИ ТОПЛИВА ТВЕРДОГО (Дров) НАСЕЛЕНИЮ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V="1">
            <a:off x="-36575" y="660813"/>
            <a:ext cx="9180575" cy="25849"/>
          </a:xfrm>
          <a:prstGeom prst="line">
            <a:avLst/>
          </a:prstGeom>
          <a:noFill/>
          <a:ln w="22225">
            <a:solidFill>
              <a:srgbClr val="8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3349" y="842968"/>
            <a:ext cx="82793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sz="12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/>
            <a:endParaRPr lang="ru-RU" sz="16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/>
            <a:r>
              <a:rPr lang="ru-RU" sz="1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Распределение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косвенных расходов </a:t>
            </a:r>
            <a:r>
              <a:rPr lang="ru-RU" sz="1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видам деятельности </a:t>
            </a:r>
            <a:r>
              <a:rPr lang="ru-RU" sz="16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топливоснабжающей</a:t>
            </a:r>
            <a:r>
              <a:rPr lang="ru-RU" sz="1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организации осуществляется в соответствии </a:t>
            </a:r>
            <a:br>
              <a:rPr lang="ru-RU" sz="1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600" b="1" u="sng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учетной политикой </a:t>
            </a:r>
            <a:r>
              <a:rPr lang="ru-RU" sz="16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топливоснабжающей</a:t>
            </a:r>
            <a:r>
              <a:rPr lang="ru-RU" sz="1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организации (пункт 40 Положения). </a:t>
            </a:r>
          </a:p>
          <a:p>
            <a:pPr indent="457200" algn="just"/>
            <a:endParaRPr lang="ru-RU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/>
            <a:endParaRPr lang="ru-RU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определении расчетных значений расходов, учитываемых при определении экономически обоснованной стоимости, агентство использует экономически обоснованные объемы потребления сырья, материалов, выполненных работ (услуг) и цены (тарифы) на них и использует источники информации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ценах (тарифах) 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расходах в соответствии с пунктами 22-23 настоящего Положения 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(пункт 41 Положения).</a:t>
            </a:r>
          </a:p>
          <a:p>
            <a:pPr indent="457200" algn="just"/>
            <a:endParaRPr lang="ru-RU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/>
            <a:endParaRPr lang="ru-RU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/>
            <a:endParaRPr lang="ru-RU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/>
            <a:endParaRPr lang="ru-RU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/>
            <a:endParaRPr lang="ru-RU" sz="9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/>
            <a:endParaRPr lang="ru-RU" sz="9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457200">
              <a:spcAft>
                <a:spcPts val="0"/>
              </a:spcAft>
            </a:pPr>
            <a:endParaRPr lang="ru-RU" sz="1200" i="1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457200">
              <a:spcAft>
                <a:spcPts val="0"/>
              </a:spcAft>
            </a:pPr>
            <a:endParaRPr lang="ru-RU" sz="1200" i="1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ts val="0"/>
              </a:spcAft>
            </a:pPr>
            <a:br>
              <a:rPr 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200" b="1" i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C:\Users\druzhinina.ev\Desktop\Лена\дров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33056"/>
            <a:ext cx="324035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725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19236" y="1156455"/>
            <a:ext cx="34457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37185" algn="just"/>
            <a:r>
              <a:rPr lang="ru-RU" kern="900" dirty="0">
                <a:solidFill>
                  <a:srgbClr val="2F5597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5055" y="4890723"/>
            <a:ext cx="4572000" cy="360000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1" y="181623"/>
            <a:ext cx="79789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704" y="97057"/>
            <a:ext cx="8354069" cy="49642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84556" y="87102"/>
            <a:ext cx="2408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Агентство по тарифам и ценам 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Архангельской области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775" y="164892"/>
            <a:ext cx="6479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1" lang="ru-RU" sz="1200" b="1" cap="all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РЕГУЛИРОВАНИЕ В СФЕРЕ ПОСТАВКИ ТОПЛИВА ТВЕРДОГО (Дров) НАСЕЛЕНИЮ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V="1">
            <a:off x="-36575" y="660813"/>
            <a:ext cx="9180575" cy="25849"/>
          </a:xfrm>
          <a:prstGeom prst="line">
            <a:avLst/>
          </a:prstGeom>
          <a:noFill/>
          <a:ln w="22225">
            <a:solidFill>
              <a:srgbClr val="8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3349" y="842968"/>
            <a:ext cx="81572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ctr">
              <a:spcAft>
                <a:spcPts val="0"/>
              </a:spcAft>
            </a:pPr>
            <a:r>
              <a:rPr lang="ru-RU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всем вопросам можно обратиться </a:t>
            </a:r>
          </a:p>
          <a:p>
            <a:pPr lvl="0" indent="360000" algn="ctr">
              <a:spcAft>
                <a:spcPts val="0"/>
              </a:spcAft>
            </a:pPr>
            <a:r>
              <a:rPr lang="ru-RU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сотрудникам отдела:</a:t>
            </a:r>
          </a:p>
          <a:p>
            <a:pPr lvl="0" indent="360000" algn="just">
              <a:spcAft>
                <a:spcPts val="0"/>
              </a:spcAft>
            </a:pPr>
            <a:endParaRPr lang="en-US" sz="20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ТЕЛЕФОН ОТДЕЛА РЕГУЛИРОВАНИЯ В ТРАНСПОРТНОМ КОМПЛЕКСЕ </a:t>
            </a:r>
            <a:b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НЕПРОИЗВОДСТВЕННОЙ СФЕРЕ </a:t>
            </a: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+7(8182) 21-19-07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/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Дружинина Елена Васильевна – консультант отдела регулирования </a:t>
            </a:r>
            <a:b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транспортном комплексе и непроизводственной сфере, тел. +7(8182) 21-19-07 (доб. 156), электронная почта </a:t>
            </a:r>
            <a:r>
              <a:rPr lang="ru-RU" sz="1400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druzhinina.ev@dvinaland.ru</a:t>
            </a: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indent="450215" algn="just"/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Мищук Ольга Владимировна – консультант отдела регулирования </a:t>
            </a:r>
            <a:b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транспортном комплексе и непроизводственной сфере, </a:t>
            </a:r>
            <a:b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тел. +7(8182) 21-19-07 (доб. 157), электронная почта </a:t>
            </a: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ovivanova@dvinaland.ru</a:t>
            </a: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indent="450215" algn="just"/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ru-RU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Щетнева</a:t>
            </a: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Ольга Сергеевна – консультант отдела регулирования </a:t>
            </a:r>
            <a:b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транспортном комплексе и непроизводственной сфере, тел. +7(8182) 21-19-07 (доб. 153), электронная почта </a:t>
            </a:r>
            <a:r>
              <a:rPr lang="ru-RU" sz="1400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schetneva@dvinaland.ru</a:t>
            </a: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endParaRPr lang="ru-RU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457200">
              <a:spcAft>
                <a:spcPts val="0"/>
              </a:spcAft>
            </a:pPr>
            <a:endParaRPr lang="ru-RU" sz="1200" i="1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ts val="0"/>
              </a:spcAft>
            </a:pPr>
            <a:br>
              <a:rPr 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200" b="1" i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46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19236" y="1156455"/>
            <a:ext cx="34457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37185" algn="just"/>
            <a:r>
              <a:rPr lang="ru-RU" kern="900" dirty="0">
                <a:solidFill>
                  <a:srgbClr val="2F5597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5055" y="4890723"/>
            <a:ext cx="4572000" cy="360000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1" y="181623"/>
            <a:ext cx="79789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704" y="97057"/>
            <a:ext cx="8354069" cy="49642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84556" y="87102"/>
            <a:ext cx="2408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Агентство по тарифам и ценам 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Архангельской области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775" y="164892"/>
            <a:ext cx="6479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1" lang="ru-RU" sz="1200" b="1" cap="all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РЕГУЛИРОВАНИЕ В СФЕРЕ ПОСТАВКИ ТОПЛИВА ТВЕРДОГО (Дров) НАСЕЛЕНИЮ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V="1">
            <a:off x="-36575" y="660813"/>
            <a:ext cx="9180575" cy="25849"/>
          </a:xfrm>
          <a:prstGeom prst="line">
            <a:avLst/>
          </a:prstGeom>
          <a:noFill/>
          <a:ln w="22225">
            <a:solidFill>
              <a:srgbClr val="8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3349" y="842968"/>
            <a:ext cx="82793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endParaRPr lang="ru-RU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ts val="0"/>
              </a:spcAft>
            </a:pPr>
            <a:r>
              <a:rPr lang="ru-RU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Агентство по  тарифам и ценам Архангельской области</a:t>
            </a:r>
          </a:p>
          <a:p>
            <a:pPr lvl="0" algn="ctr">
              <a:spcAft>
                <a:spcPts val="0"/>
              </a:spcAft>
            </a:pPr>
            <a:r>
              <a:rPr lang="ru-RU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Архангельск, ул. </a:t>
            </a:r>
            <a:r>
              <a:rPr lang="ru-RU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Выучейского</a:t>
            </a:r>
            <a:r>
              <a:rPr lang="ru-RU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дом 18, оф. 606 (приемная)</a:t>
            </a:r>
          </a:p>
          <a:p>
            <a:pPr lvl="0" algn="ctr">
              <a:spcAft>
                <a:spcPts val="0"/>
              </a:spcAft>
            </a:pPr>
            <a:endParaRPr lang="ru-RU" sz="40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ts val="0"/>
              </a:spcAft>
            </a:pPr>
            <a:endParaRPr lang="ru-RU" sz="40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ts val="0"/>
              </a:spcAft>
            </a:pPr>
            <a:endParaRPr lang="ru-RU" sz="40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ts val="0"/>
              </a:spcAft>
            </a:pPr>
            <a:endParaRPr lang="ru-RU" sz="40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ts val="0"/>
              </a:spcAft>
            </a:pPr>
            <a:endParaRPr lang="ru-RU" sz="40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4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Благодарим за внимание!</a:t>
            </a:r>
          </a:p>
          <a:p>
            <a:pPr lvl="0" indent="360000">
              <a:spcAft>
                <a:spcPts val="0"/>
              </a:spcAft>
            </a:pPr>
            <a:endParaRPr lang="ru-RU" sz="4000" b="1" dirty="0">
              <a:ln>
                <a:solidFill>
                  <a:schemeClr val="accent1"/>
                </a:solidFill>
              </a:ln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ts val="0"/>
              </a:spcAft>
            </a:pPr>
            <a:br>
              <a:rPr 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200" b="1" i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66" y="1988840"/>
            <a:ext cx="403374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04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19236" y="1156455"/>
            <a:ext cx="34457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37185" algn="just"/>
            <a:r>
              <a:rPr lang="ru-RU" kern="900" dirty="0">
                <a:solidFill>
                  <a:srgbClr val="2F5597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5055" y="4890723"/>
            <a:ext cx="4572000" cy="360000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1" y="181623"/>
            <a:ext cx="79789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7057"/>
            <a:ext cx="8856261" cy="49642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79512" y="87102"/>
            <a:ext cx="2913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Агентство по тарифам и ценам 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Архангельской области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775" y="164892"/>
            <a:ext cx="6479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1" lang="ru-RU" sz="1200" b="1" cap="all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РЕГУЛИРОВАНИЕ В СФЕРЕ ПОСТАВКИ ТОПЛИВА ТВЕРДОГО (Дров) НАСЕЛЕНИЮ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V="1">
            <a:off x="-36575" y="660813"/>
            <a:ext cx="9180575" cy="25849"/>
          </a:xfrm>
          <a:prstGeom prst="line">
            <a:avLst/>
          </a:prstGeom>
          <a:noFill/>
          <a:ln w="22225">
            <a:solidFill>
              <a:srgbClr val="8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 dirty="0"/>
          </a:p>
        </p:txBody>
      </p:sp>
      <p:pic>
        <p:nvPicPr>
          <p:cNvPr id="1026" name="Picture 2" descr="http://irkutsk.news/upload/000/u1/1263/c401bd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07" y="752449"/>
            <a:ext cx="1617613" cy="116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797" y="2139351"/>
            <a:ext cx="866769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Агентством осуществляется регулирование цен на топливо твердое (дрова), поставляемое </a:t>
            </a:r>
            <a: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только населению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нужд отопления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устанавливается розничная цена на дрова для каждого муниципального района и городского округа, а также дифференцируется по виду дров (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круглые длиной более 1 м, 1 м и менее  </a:t>
            </a:r>
            <a:br>
              <a:rPr lang="ru-RU" sz="1400" i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колотые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– </a:t>
            </a:r>
            <a:r>
              <a:rPr lang="ru-RU" sz="1400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обращению ОМС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определяется экономически обоснованная стоимость топлива твердого (ЭОС) для каждой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топливоснабжающей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организации.</a:t>
            </a:r>
          </a:p>
          <a:p>
            <a:pPr lvl="0" indent="360000" algn="just">
              <a:spcAft>
                <a:spcPts val="0"/>
              </a:spcAft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 декабря 2022 года агентством пересмотрены и установлены розничные цены 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территории всей Архангельской области.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Диапазон цен составляет :</a:t>
            </a:r>
          </a:p>
          <a:p>
            <a:pPr lvl="0" indent="360000" algn="ctr"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540 руб. за плотный куб. м. до 1300 руб. за плотный куб. м. без учета доставки.</a:t>
            </a:r>
            <a:br>
              <a:rPr lang="en-US" sz="1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400" i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ЭОС осуществляется агентством на основании </a:t>
            </a:r>
            <a:r>
              <a:rPr lang="ru-RU" sz="1400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обращения</a:t>
            </a:r>
            <a:r>
              <a:rPr lang="ru-RU" sz="1400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u="sng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топливоснабжающей</a:t>
            </a:r>
            <a:r>
              <a:rPr lang="ru-RU" sz="1400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организации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При этом, если экономически обоснованная стоимость, определенная агентством, выше розничной цены, то разница в ценах подлежит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возмещению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областного бюджета исходя из фактических объемов поставки топлива твердого. Возмещение убытков осуществляет министерство ТЭК и ЖКХ Архангельской области.</a:t>
            </a:r>
          </a:p>
          <a:p>
            <a:pPr lvl="0" indent="360000">
              <a:spcAft>
                <a:spcPts val="0"/>
              </a:spcAft>
            </a:pPr>
            <a:endParaRPr lang="ru-RU" sz="1200" b="1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457200">
              <a:spcAft>
                <a:spcPts val="0"/>
              </a:spcAft>
            </a:pPr>
            <a:endParaRPr lang="ru-RU" sz="1200" i="1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ts val="0"/>
              </a:spcAft>
            </a:pPr>
            <a:br>
              <a:rPr 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200" b="1" i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" name="Picture 2" descr="https://cdn.pixabay.com/photo/2018/03/24/22/01/wood-3258020_1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10" y="773347"/>
            <a:ext cx="1440160" cy="109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736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19236" y="1156455"/>
            <a:ext cx="34457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37185" algn="just"/>
            <a:r>
              <a:rPr lang="ru-RU" kern="900" dirty="0">
                <a:solidFill>
                  <a:srgbClr val="2F5597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5055" y="4890723"/>
            <a:ext cx="4572000" cy="360000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1" y="181623"/>
            <a:ext cx="79789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7057"/>
            <a:ext cx="8856261" cy="49642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51520" y="87102"/>
            <a:ext cx="2841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Агентство по тарифам и ценам 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Архангельской области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775" y="164892"/>
            <a:ext cx="6479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1" lang="ru-RU" sz="1200" b="1" cap="all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РЕГУЛИРОВАНИЕ В СФЕРЕ ПОСТАВКИ ТОПЛИВА ТВЕРДОГО (Дров) НАСЕЛЕНИЮ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V="1">
            <a:off x="-36575" y="660813"/>
            <a:ext cx="9180575" cy="25849"/>
          </a:xfrm>
          <a:prstGeom prst="line">
            <a:avLst/>
          </a:prstGeom>
          <a:noFill/>
          <a:ln w="22225">
            <a:solidFill>
              <a:srgbClr val="8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2670" y="842968"/>
            <a:ext cx="8290077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Архангельской области от </a:t>
            </a:r>
            <a: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июля 2020 года № 436-пп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утверждено </a:t>
            </a:r>
          </a:p>
          <a:p>
            <a:pPr lvl="0" indent="360000" algn="ctr">
              <a:spcAft>
                <a:spcPts val="0"/>
              </a:spcAft>
            </a:pP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об определении экономически обоснованной стоимости топлива твердого </a:t>
            </a:r>
            <a:br>
              <a:rPr lang="ru-RU" sz="1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16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топливоснабжающих</a:t>
            </a:r>
            <a:r>
              <a:rPr lang="ru-RU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организаций и установлении предельных максимальных розничных цен на топливо твердое, реализуемое гражданам, управляющим организациям, товариществам собственников жилья, жилищным, жилищно-строительным или иным специализированным потребительским кооперативам, созданным в целях удовлетворения потребностей граждан в жилье, на территории Архангельской области.</a:t>
            </a:r>
          </a:p>
          <a:p>
            <a:pPr lvl="0" indent="360000">
              <a:spcAft>
                <a:spcPts val="0"/>
              </a:spcAf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Данный документ размещен в справочно-правовых системах (например, Консультант-Плюс) и на сайте агентства 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www.tarif29.ru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подразделе «Нормативные документы» раздела «Твердое топливо».</a:t>
            </a:r>
          </a:p>
          <a:p>
            <a:pPr lvl="0" indent="360000" algn="just">
              <a:spcAft>
                <a:spcPts val="0"/>
              </a:spcAft>
            </a:pPr>
            <a:endParaRPr lang="en-US" sz="16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r>
              <a:rPr lang="ru-RU" sz="16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регламентирует порядок подготовки </a:t>
            </a:r>
            <a:r>
              <a:rPr lang="ru-RU" sz="16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топливоснабжающими</a:t>
            </a:r>
            <a:r>
              <a:rPr lang="ru-RU" sz="16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организациями заявления и документов </a:t>
            </a:r>
            <a:br>
              <a:rPr lang="ru-RU" sz="16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определение экономически обоснованной стоимости топлива твердого (дров), и также сроки их предоставления.</a:t>
            </a:r>
            <a:endParaRPr lang="en-US" sz="1600" b="1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br>
              <a:rPr 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200" b="1" i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4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19236" y="1156455"/>
            <a:ext cx="34457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37185" algn="just"/>
            <a:r>
              <a:rPr lang="ru-RU" kern="900" dirty="0">
                <a:solidFill>
                  <a:srgbClr val="2F5597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5055" y="4890723"/>
            <a:ext cx="4572000" cy="360000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1" y="181623"/>
            <a:ext cx="79789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704" y="97057"/>
            <a:ext cx="8354069" cy="49642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84556" y="87102"/>
            <a:ext cx="2408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Агентство по тарифам и ценам 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Архангельской области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775" y="164892"/>
            <a:ext cx="6479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1" lang="ru-RU" sz="1200" b="1" cap="all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РЕГУЛИРОВАНИЕ В СФЕРЕ ПОСТАВКИ ТОПЛИВА ТВЕРДОГО (Дров) НАСЕЛЕНИЮ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V="1">
            <a:off x="-36575" y="660813"/>
            <a:ext cx="9180575" cy="25849"/>
          </a:xfrm>
          <a:prstGeom prst="line">
            <a:avLst/>
          </a:prstGeom>
          <a:noFill/>
          <a:ln w="22225">
            <a:solidFill>
              <a:srgbClr val="8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3349" y="842968"/>
            <a:ext cx="827939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spcAft>
                <a:spcPts val="0"/>
              </a:spcAft>
            </a:pPr>
            <a:endParaRPr lang="ru-RU" sz="2000" b="1" dirty="0">
              <a:ln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 апреля текущего года </a:t>
            </a:r>
          </a:p>
          <a:p>
            <a:pPr lvl="0" indent="360000" algn="just">
              <a:spcAft>
                <a:spcPts val="0"/>
              </a:spcAf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r>
              <a:rPr lang="ru-RU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Органы местного самоуправления (ОМС) в соответствии с пунктом 4 Положения  представляют в агентство информацию о </a:t>
            </a:r>
            <a:r>
              <a:rPr lang="ru-RU" sz="16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топливоснабжающих</a:t>
            </a:r>
            <a:r>
              <a:rPr lang="ru-RU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организациях, которые будут в следующем регулируемом периоде осуществлять поставку топлива населению.</a:t>
            </a:r>
          </a:p>
          <a:p>
            <a:pPr lvl="0" indent="360000" algn="just">
              <a:spcAft>
                <a:spcPts val="0"/>
              </a:spcAf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Сведения предоставляются по форме в соответствии с приложениями № 1-2 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настоящему Положению.</a:t>
            </a:r>
          </a:p>
          <a:p>
            <a:pPr lvl="0" indent="360000" algn="just">
              <a:spcAft>
                <a:spcPts val="0"/>
              </a:spcAf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r>
              <a:rPr lang="ru-RU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Таким образом, к указанной дате в муниципалитете должны быть определены </a:t>
            </a:r>
            <a:r>
              <a:rPr lang="ru-RU" sz="16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топливоснабжающие</a:t>
            </a:r>
            <a:r>
              <a:rPr lang="ru-RU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организации, также между ОМС и каждой организацией должны быть согласованы плановые объемы поставки.</a:t>
            </a:r>
          </a:p>
          <a:p>
            <a:pPr lvl="0" indent="360000" algn="just">
              <a:spcAft>
                <a:spcPts val="0"/>
              </a:spcAft>
            </a:pPr>
            <a:endParaRPr lang="ru-RU" sz="16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Например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администрация г. Архангельска </a:t>
            </a:r>
            <a:r>
              <a:rPr lang="ru-RU" sz="1500" u="sng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февраля 2023 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представила </a:t>
            </a:r>
            <a:br>
              <a:rPr lang="ru-RU" sz="15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агентство реестр топливоснабжающих организаций, которые будут осуществлять поставку топлива твердого населению в </a:t>
            </a:r>
            <a:r>
              <a:rPr lang="ru-RU" sz="1500" u="sng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году</a:t>
            </a:r>
            <a:r>
              <a:rPr lang="ru-RU" sz="15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В реестре указан перечень организаций и плановые объемы поставки топлива по каждой организации, которые согласованы между двумя сторонами (ОМС и организацией).</a:t>
            </a:r>
          </a:p>
          <a:p>
            <a:pPr lvl="0" indent="360000" algn="just">
              <a:spcAft>
                <a:spcPts val="0"/>
              </a:spcAf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457200">
              <a:spcAft>
                <a:spcPts val="0"/>
              </a:spcAft>
            </a:pPr>
            <a:endParaRPr lang="ru-RU" sz="1200" i="1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ts val="0"/>
              </a:spcAft>
            </a:pPr>
            <a:endParaRPr lang="ru-RU" sz="1200" b="1" i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7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19236" y="1156455"/>
            <a:ext cx="34457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37185" algn="just"/>
            <a:r>
              <a:rPr lang="ru-RU" kern="900" dirty="0">
                <a:solidFill>
                  <a:srgbClr val="2F5597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5055" y="4890723"/>
            <a:ext cx="4572000" cy="360000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1" y="181623"/>
            <a:ext cx="79789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704" y="97057"/>
            <a:ext cx="8354069" cy="49642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84556" y="87102"/>
            <a:ext cx="2408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Агентство по тарифам и ценам 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Архангельской области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775" y="164892"/>
            <a:ext cx="6479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1" lang="ru-RU" sz="1200" b="1" cap="all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РЕГУЛИРОВАНИЕ В СФЕРЕ ПОСТАВКИ ТОПЛИВА ТВЕРДОГО (Дров) НАСЕЛЕНИЮ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V="1">
            <a:off x="-36575" y="660813"/>
            <a:ext cx="9180575" cy="25849"/>
          </a:xfrm>
          <a:prstGeom prst="line">
            <a:avLst/>
          </a:prstGeom>
          <a:noFill/>
          <a:ln w="22225">
            <a:solidFill>
              <a:srgbClr val="8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3349" y="842968"/>
            <a:ext cx="82793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spcAft>
                <a:spcPts val="0"/>
              </a:spcAft>
            </a:pPr>
            <a:endParaRPr lang="ru-RU" sz="2000" b="1" dirty="0">
              <a:ln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15 июля текущего года </a:t>
            </a:r>
          </a:p>
          <a:p>
            <a:pPr lvl="0" indent="360000" algn="just">
              <a:spcAft>
                <a:spcPts val="0"/>
              </a:spcAf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r>
              <a:rPr lang="ru-RU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ОМС в соответствии с пунктом 44 Положения  представляют в агентство предложение по уровню предельных розничных цен на топливо твердое и видам его дифференциации на период регулирования. А именно, до 15 июля 2023 года необходимо представить предложение о розничных ценах на 2024 год.</a:t>
            </a:r>
          </a:p>
          <a:p>
            <a:pPr lvl="0" indent="360000" algn="just">
              <a:spcAft>
                <a:spcPts val="0"/>
              </a:spcAft>
            </a:pPr>
            <a:endParaRPr lang="ru-RU" sz="16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r>
              <a:rPr lang="ru-RU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Виды топлива твердого, на которые могут быть установлены розничные цены</a:t>
            </a:r>
            <a:r>
              <a:rPr lang="en-US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 indent="360000" algn="just">
              <a:spcAft>
                <a:spcPts val="0"/>
              </a:spcAft>
            </a:pPr>
            <a:r>
              <a:rPr lang="ru-RU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дрова круглые длиной более 1 м</a:t>
            </a:r>
            <a:r>
              <a:rPr lang="en-US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0" indent="360000" algn="just">
              <a:spcAft>
                <a:spcPts val="0"/>
              </a:spcAft>
            </a:pPr>
            <a:r>
              <a:rPr lang="ru-RU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дрова круглые длиной 1 метр и менее</a:t>
            </a:r>
            <a:r>
              <a:rPr lang="en-US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0" indent="360000" algn="just">
              <a:spcAft>
                <a:spcPts val="0"/>
              </a:spcAft>
            </a:pPr>
            <a:r>
              <a:rPr lang="ru-RU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дрова колотые длиной 1 метр и менее.</a:t>
            </a:r>
          </a:p>
          <a:p>
            <a:pPr indent="360000" algn="just"/>
            <a:endParaRPr lang="ru-RU" sz="16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457200">
              <a:spcAft>
                <a:spcPts val="0"/>
              </a:spcAft>
            </a:pPr>
            <a:endParaRPr lang="ru-RU" sz="1200" i="1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Aft>
                <a:spcPts val="0"/>
              </a:spcAft>
            </a:pPr>
            <a:endParaRPr lang="ru-RU" sz="1200" b="1" i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8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19236" y="1156455"/>
            <a:ext cx="34457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37185" algn="just"/>
            <a:r>
              <a:rPr lang="ru-RU" kern="900" dirty="0">
                <a:solidFill>
                  <a:srgbClr val="2F5597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5055" y="4890723"/>
            <a:ext cx="4572000" cy="360000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1" y="181623"/>
            <a:ext cx="79789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704" y="97057"/>
            <a:ext cx="8354069" cy="49642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84556" y="87102"/>
            <a:ext cx="2408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Агентство по тарифам и ценам 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Архангельской области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775" y="164892"/>
            <a:ext cx="6479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1" lang="ru-RU" sz="1200" b="1" cap="all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РЕГУЛИРОВАНИЕ В СФЕРЕ ПОСТАВКИ ТОПЛИВА ТВЕРДОГО (Дров) НАСЕЛЕНИЮ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V="1">
            <a:off x="-36575" y="660813"/>
            <a:ext cx="9180575" cy="25849"/>
          </a:xfrm>
          <a:prstGeom prst="line">
            <a:avLst/>
          </a:prstGeom>
          <a:noFill/>
          <a:ln w="22225">
            <a:solidFill>
              <a:srgbClr val="8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3348" y="842968"/>
            <a:ext cx="845913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spcAft>
                <a:spcPts val="0"/>
              </a:spcAft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 мая текущего года </a:t>
            </a:r>
          </a:p>
          <a:p>
            <a:pPr lvl="0" indent="360000" algn="just">
              <a:spcAft>
                <a:spcPts val="0"/>
              </a:spcAft>
            </a:pPr>
            <a:endParaRPr lang="ru-RU" sz="16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r>
              <a:rPr lang="ru-RU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 и индивидуальные предприниматели представляют в агентство заявление, документы и расчеты в соответствии с </a:t>
            </a:r>
            <a:r>
              <a:rPr lang="ru-RU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пунктом 6 </a:t>
            </a:r>
            <a:r>
              <a:rPr lang="ru-RU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Положения.</a:t>
            </a:r>
          </a:p>
          <a:p>
            <a:pPr lvl="0" indent="360000" algn="just">
              <a:spcAft>
                <a:spcPts val="0"/>
              </a:spcAf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Заявление предоставляется по форме в соответствии с приложением № 3 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Положению.</a:t>
            </a:r>
          </a:p>
          <a:p>
            <a:pPr lvl="0" indent="360000" algn="just">
              <a:spcAft>
                <a:spcPts val="0"/>
              </a:spcAf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r>
              <a:rPr lang="ru-RU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Расчеты предоставляются по формам, которые являются приложениями </a:t>
            </a:r>
            <a:br>
              <a:rPr lang="ru-RU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Положению (приложения № 4 - № 16).</a:t>
            </a:r>
          </a:p>
          <a:p>
            <a:pPr lvl="0" indent="360000" algn="just">
              <a:spcAft>
                <a:spcPts val="0"/>
              </a:spcAf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соблюдении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топливоснабжающей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организацией указанного срока, агентство определяет ЭОС до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декабря текущего года.</a:t>
            </a:r>
          </a:p>
          <a:p>
            <a:pPr lvl="0" indent="360000" algn="just"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r>
              <a:rPr lang="ru-RU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об определении ЭОС принимается на коллегии агентства, оформляется распоряжением и действует с 1 января по 31 декабря регулируемого периода. </a:t>
            </a:r>
          </a:p>
          <a:p>
            <a:pPr lvl="0" indent="360000" algn="just">
              <a:spcAft>
                <a:spcPts val="0"/>
              </a:spcAf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r>
              <a:rPr lang="ru-RU" sz="16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ЭОС топлива твердого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подлежит </a:t>
            </a:r>
            <a:r>
              <a:rPr lang="ru-RU" sz="16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пересмотру в течении периода, на который она определена.</a:t>
            </a:r>
          </a:p>
        </p:txBody>
      </p:sp>
    </p:spTree>
    <p:extLst>
      <p:ext uri="{BB962C8B-B14F-4D97-AF65-F5344CB8AC3E}">
        <p14:creationId xmlns:p14="http://schemas.microsoft.com/office/powerpoint/2010/main" val="3264587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19236" y="1156455"/>
            <a:ext cx="34457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37185" algn="just"/>
            <a:r>
              <a:rPr lang="ru-RU" kern="900" dirty="0">
                <a:solidFill>
                  <a:srgbClr val="2F5597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5055" y="4890723"/>
            <a:ext cx="4572000" cy="360000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1" y="181623"/>
            <a:ext cx="79789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704" y="97057"/>
            <a:ext cx="8354069" cy="49642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84556" y="87102"/>
            <a:ext cx="2408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Агентство по тарифам и ценам 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Архангельской области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775" y="164892"/>
            <a:ext cx="6479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1" lang="ru-RU" sz="1200" b="1" cap="all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РЕГУЛИРОВАНИЕ В СФЕРЕ ПОСТАВКИ ТОПЛИВА ТВЕРДОГО (Дров) НАСЕЛЕНИЮ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V="1">
            <a:off x="-36575" y="660813"/>
            <a:ext cx="9180575" cy="25849"/>
          </a:xfrm>
          <a:prstGeom prst="line">
            <a:avLst/>
          </a:prstGeom>
          <a:noFill/>
          <a:ln w="22225">
            <a:solidFill>
              <a:srgbClr val="8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3349" y="842968"/>
            <a:ext cx="82793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spcAft>
                <a:spcPts val="0"/>
              </a:spcAf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ctr">
              <a:spcAft>
                <a:spcPts val="0"/>
              </a:spcAft>
            </a:pP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Обращаем внимание!</a:t>
            </a:r>
          </a:p>
          <a:p>
            <a:pPr lvl="0" indent="360000" algn="just">
              <a:spcAft>
                <a:spcPts val="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indent="360000" algn="just">
              <a:spcAft>
                <a:spcPts val="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топливоснабжающая организация обращается в агентство </a:t>
            </a:r>
            <a:r>
              <a:rPr lang="ru-RU" sz="1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впервые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определения ЭОС на текущий год </a:t>
            </a:r>
            <a:r>
              <a:rPr lang="ru-RU" sz="1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(до 1 ноября 2023 года)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то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Агентство в течение 10 рабочих дней открывает тарифное дело, если документы представлены в полном объеме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50 дней с момента открытия дела агентство определяет ЭОС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Тарифное решение принимается на коллегии агентства и оформляется распоряжением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об определении ЭОС вступает в силу не ранее даты проведения коллегии, то есть не с 1 января 2023 года.</a:t>
            </a:r>
          </a:p>
          <a:p>
            <a:pPr marL="342900" lvl="0" indent="-342900" algn="just">
              <a:spcAft>
                <a:spcPts val="0"/>
              </a:spcAft>
              <a:buAutoNum type="arabicPeriod"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spcAft>
                <a:spcPts val="0"/>
              </a:spcAft>
              <a:buAutoNum type="arabicPeriod"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9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19236" y="1156455"/>
            <a:ext cx="34457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37185" algn="just"/>
            <a:r>
              <a:rPr lang="ru-RU" kern="900" dirty="0">
                <a:solidFill>
                  <a:srgbClr val="2F5597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5055" y="4890723"/>
            <a:ext cx="4572000" cy="360000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1" y="181623"/>
            <a:ext cx="79789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704" y="97057"/>
            <a:ext cx="8354069" cy="49642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84556" y="87102"/>
            <a:ext cx="2408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Агентство по тарифам и ценам 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Архангельской области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775" y="164892"/>
            <a:ext cx="6479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1" lang="ru-RU" sz="1200" b="1" cap="all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РЕГУЛИРОВАНИЕ В СФЕРЕ ПОСТАВКИ ТОПЛИВА ТВЕРДОГО (Дров) НАСЕЛЕНИЮ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V="1">
            <a:off x="-36575" y="660813"/>
            <a:ext cx="9180575" cy="25849"/>
          </a:xfrm>
          <a:prstGeom prst="line">
            <a:avLst/>
          </a:prstGeom>
          <a:noFill/>
          <a:ln w="22225">
            <a:solidFill>
              <a:srgbClr val="8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1997" y="502209"/>
            <a:ext cx="8186468" cy="61695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indent="360000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документов</a:t>
            </a:r>
            <a:r>
              <a:rPr lang="en-US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0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Заявление.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Пояснительная записка 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описанием технологического процесса.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Копии правоустанавливающих документов, подтверждающих право собственности </a:t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отношении объектов недвижимости 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(зданий, строений, сооружений, земельных участков) </a:t>
            </a:r>
            <a:b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сроком действия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менее одного года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движимого имущества 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(технических </a:t>
            </a:r>
            <a:b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транспортных средств, оборудования)</a:t>
            </a:r>
            <a:r>
              <a:rPr lang="ru-RU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используемых для осуществления регулируемой деятельности.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Реестр объектов недвижимости </a:t>
            </a:r>
            <a:r>
              <a:rPr lang="ru-RU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зданий, строений, сооружений, земельных участков</a:t>
            </a:r>
            <a:r>
              <a:rPr lang="ru-RU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которые зарегистрировано право собственности 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(владение , пользование, распоряжение)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сроком действия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одного года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используемых для осуществления регулируемой деятельности.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Копии решений об утверждении действующей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учетной политики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приложениями 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(план счетов)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Копия решения о назначении (избрании) физического лица на должность, в соответствии с которым он обладает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правом действовать от имени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топливоснабжающей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организации без доверенности.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Копии форм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бухгалтерской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налоговой отчетности 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 отчетный период и на последнюю отчетную дату текущего периода)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Копии уведомлений:</a:t>
            </a:r>
          </a:p>
          <a:p>
            <a:pPr marL="360000" indent="-171450" defTabSz="7200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размере страховых взносов на обязательное социальное страхование от несчастных случаев на производстве </a:t>
            </a:r>
            <a:b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профессиональных заболеваний;</a:t>
            </a:r>
          </a:p>
          <a:p>
            <a:pPr marL="360000" indent="-171450" defTabSz="7200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переходе на специальный режим налогообложения (для организаций, перешедших на специальные налоговые режимы в   отчетном и (или) регулируемом периоде);</a:t>
            </a:r>
          </a:p>
        </p:txBody>
      </p:sp>
    </p:spTree>
    <p:extLst>
      <p:ext uri="{BB962C8B-B14F-4D97-AF65-F5344CB8AC3E}">
        <p14:creationId xmlns:p14="http://schemas.microsoft.com/office/powerpoint/2010/main" val="2870455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19236" y="1156455"/>
            <a:ext cx="34457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37185" algn="just"/>
            <a:r>
              <a:rPr lang="ru-RU" kern="900" dirty="0">
                <a:solidFill>
                  <a:srgbClr val="2F5597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5055" y="4890723"/>
            <a:ext cx="4572000" cy="360000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1" y="181623"/>
            <a:ext cx="797898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704" y="97057"/>
            <a:ext cx="8354069" cy="49642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84556" y="87102"/>
            <a:ext cx="2408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Агентство по тарифам и ценам 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Архангельской области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775" y="164892"/>
            <a:ext cx="6479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1" lang="ru-RU" sz="1200" b="1" cap="all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РЕГУЛИРОВАНИЕ В СФЕРЕ ПОСТАВКИ ТОПЛИВА ТВЕРДОГО (Дров) НАСЕЛЕНИЮ</a:t>
            </a:r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 flipV="1">
            <a:off x="-36575" y="702955"/>
            <a:ext cx="9180575" cy="25849"/>
          </a:xfrm>
          <a:prstGeom prst="line">
            <a:avLst/>
          </a:prstGeom>
          <a:noFill/>
          <a:ln w="22225">
            <a:solidFill>
              <a:srgbClr val="8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3349" y="842968"/>
            <a:ext cx="8279398" cy="4823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ctr">
              <a:spcAft>
                <a:spcPts val="0"/>
              </a:spcAft>
            </a:pPr>
            <a:r>
              <a:rPr lang="ru-RU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документов (продолжение)</a:t>
            </a:r>
            <a:r>
              <a:rPr lang="en-US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00" algn="just">
              <a:spcAft>
                <a:spcPts val="0"/>
              </a:spcAft>
            </a:pPr>
            <a:endParaRPr lang="ru-RU" sz="20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40000" algn="l"/>
              </a:tabLst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Копии документов, подтверждающих проведение заявителем закупки товаров (работ, услуг), используемых в регулируемой деятельности; </a:t>
            </a:r>
            <a:endParaRPr lang="ru-RU" sz="1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40000" algn="l"/>
              </a:tabLst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Копии договоров (с приложениями) на поставку материалов, сырья, топлива и других энергоресурсов, выполнение работ сторонними организациями, в том числе ремонтных работ подрядными организациями, об аренде имущества (оборудования, земельных участков) на период регулирования (при их наличии);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40000" algn="l"/>
              </a:tabLst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 расходов, включаемых при определении экономически обоснованной стоимости топлива твердого с приложением экономического обоснования (с указанием применяемых </a:t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расчете индексов, норм и нормативов).</a:t>
            </a:r>
          </a:p>
          <a:p>
            <a:pPr lvl="0" algn="just">
              <a:spcAft>
                <a:spcPts val="0"/>
              </a:spcAft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 расходов представляется по формам согласно приложениям № 4 – 16</a:t>
            </a:r>
            <a:b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Положению.</a:t>
            </a:r>
          </a:p>
          <a:p>
            <a:pPr indent="457200" algn="just">
              <a:lnSpc>
                <a:spcPct val="115000"/>
              </a:lnSpc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ru-RU" sz="1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Копии документов заверяются в установленном законом порядке.</a:t>
            </a:r>
          </a:p>
          <a:p>
            <a:pPr lvl="0" algn="just">
              <a:spcAft>
                <a:spcPts val="0"/>
              </a:spcAft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spcAft>
                <a:spcPts val="0"/>
              </a:spcAft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05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37151</TotalTime>
  <Words>2929</Words>
  <Application>Microsoft Office PowerPoint</Application>
  <PresentationFormat>Экран (4:3)</PresentationFormat>
  <Paragraphs>296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Заочинская Елена Вадимовна</dc:creator>
  <cp:lastModifiedBy>Михеев Артур Андреевич</cp:lastModifiedBy>
  <cp:revision>1277</cp:revision>
  <cp:lastPrinted>2023-03-02T06:59:15Z</cp:lastPrinted>
  <dcterms:created xsi:type="dcterms:W3CDTF">2013-04-09T06:25:29Z</dcterms:created>
  <dcterms:modified xsi:type="dcterms:W3CDTF">2023-03-09T08:43:40Z</dcterms:modified>
</cp:coreProperties>
</file>