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21"/>
  </p:notesMasterIdLst>
  <p:sldIdLst>
    <p:sldId id="256" r:id="rId2"/>
    <p:sldId id="257" r:id="rId3"/>
    <p:sldId id="258" r:id="rId4"/>
    <p:sldId id="259" r:id="rId5"/>
    <p:sldId id="370" r:id="rId6"/>
    <p:sldId id="371" r:id="rId7"/>
    <p:sldId id="372" r:id="rId8"/>
    <p:sldId id="373" r:id="rId9"/>
    <p:sldId id="374" r:id="rId10"/>
    <p:sldId id="375"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6" r:id="rId120"/>
  </p:sldIdLst>
  <p:sldSz cx="9144000" cy="5143500" type="screen16x9"/>
  <p:notesSz cx="6797675" cy="9874250"/>
  <p:embeddedFontLst>
    <p:embeddedFont>
      <p:font typeface="Calibri" panose="020F0502020204030204" pitchFamily="34" charset="0"/>
      <p:regular r:id="rId122"/>
      <p:bold r:id="rId123"/>
      <p:italic r:id="rId124"/>
      <p:boldItalic r:id="rId125"/>
    </p:embeddedFont>
    <p:embeddedFont>
      <p:font typeface="Inria Sans Light" panose="020B0604020202020204" charset="0"/>
      <p:regular r:id="rId126"/>
      <p:bold r:id="rId127"/>
      <p:italic r:id="rId128"/>
      <p:boldItalic r:id="rId129"/>
    </p:embeddedFont>
    <p:embeddedFont>
      <p:font typeface="Montserrat" panose="00000500000000000000" pitchFamily="2" charset="-52"/>
      <p:regular r:id="rId130"/>
      <p:bold r:id="rId131"/>
      <p:italic r:id="rId132"/>
      <p:boldItalic r:id="rId133"/>
    </p:embeddedFont>
    <p:embeddedFont>
      <p:font typeface="Montserrat Light" panose="00000400000000000000" pitchFamily="2" charset="-52"/>
      <p:regular r:id="rId134"/>
      <p:bold r:id="rId135"/>
      <p:italic r:id="rId136"/>
      <p:boldItalic r:id="rId137"/>
    </p:embeddedFont>
    <p:embeddedFont>
      <p:font typeface="Play" panose="020B0604020202020204" charset="0"/>
      <p:regular r:id="rId138"/>
      <p:bold r:id="rId139"/>
    </p:embeddedFont>
    <p:embeddedFont>
      <p:font typeface="PT Sans" panose="020B0503020203020204" pitchFamily="34" charset="-52"/>
      <p:regular r:id="rId140"/>
      <p:bold r:id="rId141"/>
      <p:italic r:id="rId142"/>
      <p:boldItalic r:id="rId143"/>
    </p:embeddedFont>
    <p:embeddedFont>
      <p:font typeface="Saira SemiCondensed Medium" panose="020B0604020202020204" charset="0"/>
      <p:regular r:id="rId144"/>
      <p:bold r:id="rId145"/>
    </p:embeddedFont>
    <p:embeddedFont>
      <p:font typeface="Titillium Web" panose="00000500000000000000" pitchFamily="2" charset="0"/>
      <p:regular r:id="rId146"/>
      <p:bold r:id="rId147"/>
      <p:italic r:id="rId148"/>
      <p:boldItalic r:id="rId1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39A7ED-9BF4-4581-850F-F580A8A58BBC}">
  <a:tblStyle styleId="{3C39A7ED-9BF4-4581-850F-F580A8A58B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34015C-8F3D-4750-9587-8BCBDA62C2E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18" autoAdjust="0"/>
  </p:normalViewPr>
  <p:slideViewPr>
    <p:cSldViewPr snapToGrid="0" showGuides="1">
      <p:cViewPr varScale="1">
        <p:scale>
          <a:sx n="142" d="100"/>
          <a:sy n="142" d="100"/>
        </p:scale>
        <p:origin x="71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7.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7.fntdata"/><Relationship Id="rId149" Type="http://schemas.openxmlformats.org/officeDocument/2006/relationships/font" Target="fonts/font28.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3.fntdata"/><Relationship Id="rId139" Type="http://schemas.openxmlformats.org/officeDocument/2006/relationships/font" Target="fonts/font18.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3.fntdata"/><Relationship Id="rId129" Type="http://schemas.openxmlformats.org/officeDocument/2006/relationships/font" Target="fonts/font8.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9.fntdata"/><Relationship Id="rId14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9.fntdata"/><Relationship Id="rId135" Type="http://schemas.openxmlformats.org/officeDocument/2006/relationships/font" Target="fonts/font14.fntdata"/><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4.fntdata"/><Relationship Id="rId141" Type="http://schemas.openxmlformats.org/officeDocument/2006/relationships/font" Target="fonts/font20.fntdata"/><Relationship Id="rId146" Type="http://schemas.openxmlformats.org/officeDocument/2006/relationships/font" Target="fonts/font2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0.fntdata"/><Relationship Id="rId136" Type="http://schemas.openxmlformats.org/officeDocument/2006/relationships/font" Target="fonts/font15.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5.fntdata"/><Relationship Id="rId147"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142" Type="http://schemas.openxmlformats.org/officeDocument/2006/relationships/font" Target="fonts/font2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1.fntdata"/><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fntdata"/><Relationship Id="rId143" Type="http://schemas.openxmlformats.org/officeDocument/2006/relationships/font" Target="fonts/font22.fntdata"/><Relationship Id="rId148"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2.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2.fntdata"/><Relationship Id="rId144" Type="http://schemas.openxmlformats.org/officeDocument/2006/relationships/font" Target="fonts/font23.fntdata"/><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90269"/>
            <a:ext cx="5438140" cy="4443413"/>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470f50777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470f50777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48b7474be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48b7474be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0030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12470f50777_0_50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12470f50777_0_50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12470f50777_0_50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12470f50777_0_50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12470f50777_0_51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12470f50777_0_51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2470f50777_0_52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2470f50777_0_52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12470f50777_0_52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12470f50777_0_52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12470f50777_0_53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12470f50777_0_53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12470f50777_0_54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12470f50777_0_54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12470f50777_0_55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12470f50777_0_55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2470f50777_0_55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2470f50777_0_55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12470f50777_0_56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12470f50777_0_56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48b7474be_0_2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248b7474be_0_2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12470f50777_0_57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12470f50777_0_57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12470f50777_0_58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12470f50777_0_58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2470f50777_0_59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12470f50777_0_59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1248b7474be_0_82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1248b7474be_0_82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8b7474be_0_83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8b7474be_0_83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1248b7474be_0_85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1248b7474be_0_85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1248b7474be_0_86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1248b7474be_0_86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1248b7474be_0_87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1248b7474be_0_87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1248b7474be_0_88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1248b7474be_0_88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1248b7474be_0_88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1248b7474be_0_88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09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48b7474be_0_35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248b7474be_0_35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88fc52a9a_0_1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288fc52a9a_0_1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88fc52a9a_0_2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288fc52a9a_0_2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288fc52a9a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288fc52a9a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1c045f04c9_0_1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1c045f04c9_0_1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1c045f04c9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1c045f04c9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261eecc802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261eecc802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253add83f6_0_13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253add83f6_0_13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470f50777_0_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470f50777_0_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253add83f6_0_11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253add83f6_0_11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253add83f6_0_9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253add83f6_0_9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53add83f6_0_10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53add83f6_0_10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253add83f6_0_8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253add83f6_0_8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253add83f6_0_7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253add83f6_0_7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253add83f6_0_6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253add83f6_0_6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253add83f6_0_1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253add83f6_0_1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253add83f6_0_2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253add83f6_0_2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253add83f6_0_5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253add83f6_0_5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253add83f6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253add83f6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470f50777_0_1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2470f50777_0_1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248b7474be_0_40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248b7474be_0_40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248b7474be_0_50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248b7474be_0_5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248b7474be_0_53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248b7474be_0_53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248b7474be_0_46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248b7474be_0_46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248b7474be_0_157: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248b7474be_0_157: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248b7474be_0_17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248b7474be_0_17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248b7474be_0_18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248b7474be_0_18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248b7474be_0_19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1248b7474be_0_19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248b7474be_0_20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248b7474be_0_20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248b7474be_0_21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248b7474be_0_21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48b7474be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48b7474be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248b7474be_0_22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1248b7474be_0_22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248b7474be_0_24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248b7474be_0_24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248b7474be_0_25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248b7474be_0_25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248b7474be_0_26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248b7474be_0_26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248b7474be_0_27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248b7474be_0_27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248b7474be_0_29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248b7474be_0_29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248b7474be_0_30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1248b7474be_0_30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2470f50777_0_11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2470f50777_0_11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2470f50777_0_12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12470f50777_0_12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2470f50777_0_12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12470f50777_0_12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48b7474be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48b7474be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0797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12470f50777_0_13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12470f50777_0_13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2470f50777_0_14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12470f50777_0_14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2470f50777_0_15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12470f50777_0_15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470f50777_0_157: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470f50777_0_157: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12470f50777_0_16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12470f50777_0_16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2470f50777_0_17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2470f50777_0_17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2470f50777_0_17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12470f50777_0_17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2470f50777_0_18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2470f50777_0_18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2470f50777_0_19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12470f50777_0_19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12470f50777_0_20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12470f50777_0_20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48b7474be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48b7474be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4669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2470f50777_0_20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2470f50777_0_20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2470f50777_0_21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12470f50777_0_21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2470f50777_0_22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12470f50777_0_22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12470f50777_0_22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12470f50777_0_22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2470f50777_0_237: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2470f50777_0_237: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2470f50777_0_24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2470f50777_0_24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2470f50777_0_25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12470f50777_0_25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2470f50777_0_25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12470f50777_0_25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12470f50777_0_26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12470f50777_0_26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2470f50777_0_27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2470f50777_0_27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48b7474be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48b7474be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3140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2470f50777_0_28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12470f50777_0_28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2470f50777_0_28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2470f50777_0_28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12470f50777_0_297: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12470f50777_0_297: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2470f50777_0_30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2470f50777_0_3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2470f50777_0_31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2470f50777_0_31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2470f50777_0_31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2470f50777_0_31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70f50777_0_32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70f50777_0_32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12470f50777_0_33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12470f50777_0_33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2470f50777_0_34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2470f50777_0_34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2470f50777_0_347: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12470f50777_0_347: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48b7474be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48b7474be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3849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12470f50777_0_35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12470f50777_0_35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12470f50777_0_36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12470f50777_0_36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12470f50777_0_36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12470f50777_0_36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12470f50777_0_37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12470f50777_0_37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12470f50777_0_38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12470f50777_0_38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12470f50777_0_38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12470f50777_0_38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12470f50777_0_39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12470f50777_0_39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2470f50777_0_40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2470f50777_0_403: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12470f50777_0_41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12470f50777_0_41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12470f50777_0_41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12470f50777_0_41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48b7474be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48b7474be_0_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007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12470f50777_0_42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12470f50777_0_425: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12470f50777_0_43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12470f50777_0_432: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12470f50777_0_439: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12470f50777_0_439: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12470f50777_0_447: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12470f50777_0_447: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12470f50777_0_45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12470f50777_0_45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12470f50777_0_46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12470f50777_0_461: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12470f50777_0_47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12470f50777_0_470: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12470f50777_0_47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12470f50777_0_478: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2470f50777_0_48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2470f50777_0_486: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12470f50777_0_49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12470f50777_0_49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Complete grid">
  <p:cSld name="BLANK_1">
    <p:spTree>
      <p:nvGrpSpPr>
        <p:cNvPr id="1" name="Shape 190"/>
        <p:cNvGrpSpPr/>
        <p:nvPr/>
      </p:nvGrpSpPr>
      <p:grpSpPr>
        <a:xfrm>
          <a:off x="0" y="0"/>
          <a:ext cx="0" cy="0"/>
          <a:chOff x="0" y="0"/>
          <a:chExt cx="0" cy="0"/>
        </a:xfrm>
      </p:grpSpPr>
      <p:sp>
        <p:nvSpPr>
          <p:cNvPr id="191" name="Google Shape;191;p11"/>
          <p:cNvSpPr/>
          <p:nvPr/>
        </p:nvSpPr>
        <p:spPr>
          <a:xfrm>
            <a:off x="0" y="0"/>
            <a:ext cx="9143953" cy="5143447"/>
          </a:xfrm>
          <a:custGeom>
            <a:avLst/>
            <a:gdLst/>
            <a:ahLst/>
            <a:cxnLst/>
            <a:rect l="l" t="t" r="r" b="b"/>
            <a:pathLst>
              <a:path w="87364" h="49142" extrusionOk="0">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Dark 3">
  <p:cSld name="BLANK_1_1">
    <p:spTree>
      <p:nvGrpSpPr>
        <p:cNvPr id="1" name="Shape 194"/>
        <p:cNvGrpSpPr/>
        <p:nvPr/>
      </p:nvGrpSpPr>
      <p:grpSpPr>
        <a:xfrm>
          <a:off x="0" y="0"/>
          <a:ext cx="0" cy="0"/>
          <a:chOff x="0" y="0"/>
          <a:chExt cx="0" cy="0"/>
        </a:xfrm>
      </p:grpSpPr>
      <p:sp>
        <p:nvSpPr>
          <p:cNvPr id="195" name="Google Shape;195;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96" name="Google Shape;196;p12"/>
          <p:cNvSpPr/>
          <p:nvPr/>
        </p:nvSpPr>
        <p:spPr>
          <a:xfrm rot="5400000" flipH="1">
            <a:off x="-248212" y="246209"/>
            <a:ext cx="5151227" cy="4654804"/>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White">
  <p:cSld name="BLANK_2">
    <p:spTree>
      <p:nvGrpSpPr>
        <p:cNvPr id="1" name="Shape 197"/>
        <p:cNvGrpSpPr/>
        <p:nvPr/>
      </p:nvGrpSpPr>
      <p:grpSpPr>
        <a:xfrm>
          <a:off x="0" y="0"/>
          <a:ext cx="0" cy="0"/>
          <a:chOff x="0" y="0"/>
          <a:chExt cx="0" cy="0"/>
        </a:xfrm>
      </p:grpSpPr>
      <p:sp>
        <p:nvSpPr>
          <p:cNvPr id="198" name="Google Shape;198;p13"/>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5"/>
        <p:cNvGrpSpPr/>
        <p:nvPr/>
      </p:nvGrpSpPr>
      <p:grpSpPr>
        <a:xfrm>
          <a:off x="0" y="0"/>
          <a:ext cx="0" cy="0"/>
          <a:chOff x="0" y="0"/>
          <a:chExt cx="0" cy="0"/>
        </a:xfrm>
      </p:grpSpPr>
      <p:grpSp>
        <p:nvGrpSpPr>
          <p:cNvPr id="26" name="Google Shape;26;p3"/>
          <p:cNvGrpSpPr/>
          <p:nvPr/>
        </p:nvGrpSpPr>
        <p:grpSpPr>
          <a:xfrm>
            <a:off x="0" y="0"/>
            <a:ext cx="9144014" cy="5143473"/>
            <a:chOff x="0" y="0"/>
            <a:chExt cx="9144014" cy="5143473"/>
          </a:xfrm>
        </p:grpSpPr>
        <p:sp>
          <p:nvSpPr>
            <p:cNvPr id="27" name="Google Shape;27;p3"/>
            <p:cNvSpPr/>
            <p:nvPr/>
          </p:nvSpPr>
          <p:spPr>
            <a:xfrm>
              <a:off x="0" y="0"/>
              <a:ext cx="2245588" cy="959673"/>
            </a:xfrm>
            <a:custGeom>
              <a:avLst/>
              <a:gdLst/>
              <a:ahLst/>
              <a:cxnLst/>
              <a:rect l="l" t="t" r="r" b="b"/>
              <a:pathLst>
                <a:path w="21455" h="9169" extrusionOk="0">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913842" y="2483621"/>
              <a:ext cx="3230171" cy="2659852"/>
            </a:xfrm>
            <a:custGeom>
              <a:avLst/>
              <a:gdLst/>
              <a:ahLst/>
              <a:cxnLst/>
              <a:rect l="l" t="t" r="r" b="b"/>
              <a:pathLst>
                <a:path w="30862" h="25413" extrusionOk="0">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682571" y="0"/>
              <a:ext cx="1289577" cy="1388277"/>
            </a:xfrm>
            <a:custGeom>
              <a:avLst/>
              <a:gdLst/>
              <a:ahLst/>
              <a:cxnLst/>
              <a:rect l="l" t="t" r="r" b="b"/>
              <a:pathLst>
                <a:path w="12321" h="13264" extrusionOk="0">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920875" y="0"/>
              <a:ext cx="1786004" cy="1382311"/>
            </a:xfrm>
            <a:custGeom>
              <a:avLst/>
              <a:gdLst/>
              <a:ahLst/>
              <a:cxnLst/>
              <a:rect l="l" t="t" r="r" b="b"/>
              <a:pathLst>
                <a:path w="17064" h="13207" extrusionOk="0">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804446" y="0"/>
              <a:ext cx="898968" cy="951300"/>
            </a:xfrm>
            <a:custGeom>
              <a:avLst/>
              <a:gdLst/>
              <a:ahLst/>
              <a:cxnLst/>
              <a:rect l="l" t="t" r="r" b="b"/>
              <a:pathLst>
                <a:path w="8589" h="9089" extrusionOk="0">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0" y="2054909"/>
              <a:ext cx="2243285" cy="3088559"/>
            </a:xfrm>
            <a:custGeom>
              <a:avLst/>
              <a:gdLst/>
              <a:ahLst/>
              <a:cxnLst/>
              <a:rect l="l" t="t" r="r" b="b"/>
              <a:pathLst>
                <a:path w="21433" h="29509" extrusionOk="0">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917401" y="2488331"/>
              <a:ext cx="543002" cy="612081"/>
            </a:xfrm>
            <a:custGeom>
              <a:avLst/>
              <a:gdLst/>
              <a:ahLst/>
              <a:cxnLst/>
              <a:rect l="l" t="t" r="r" b="b"/>
              <a:pathLst>
                <a:path w="5188" h="5848" extrusionOk="0">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p:nvPr/>
        </p:nvSpPr>
        <p:spPr>
          <a:xfrm>
            <a:off x="9061884" y="5072013"/>
            <a:ext cx="82162" cy="71486"/>
          </a:xfrm>
          <a:custGeom>
            <a:avLst/>
            <a:gdLst/>
            <a:ahLst/>
            <a:cxnLst/>
            <a:rect l="l" t="t" r="r" b="b"/>
            <a:pathLst>
              <a:path w="785" h="683" extrusionOk="0">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0"/>
            <a:ext cx="116806" cy="92943"/>
          </a:xfrm>
          <a:custGeom>
            <a:avLst/>
            <a:gdLst/>
            <a:ahLst/>
            <a:cxnLst/>
            <a:rect l="l" t="t" r="r" b="b"/>
            <a:pathLst>
              <a:path w="1116" h="888" extrusionOk="0">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147416" y="0"/>
            <a:ext cx="996620" cy="953707"/>
          </a:xfrm>
          <a:custGeom>
            <a:avLst/>
            <a:gdLst/>
            <a:ahLst/>
            <a:cxnLst/>
            <a:rect l="l" t="t" r="r" b="b"/>
            <a:pathLst>
              <a:path w="9522" h="9112" extrusionOk="0">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9142791" y="2500263"/>
            <a:ext cx="1256" cy="16746"/>
          </a:xfrm>
          <a:custGeom>
            <a:avLst/>
            <a:gdLst/>
            <a:ahLst/>
            <a:cxnLst/>
            <a:rect l="l" t="t" r="r" b="b"/>
            <a:pathLst>
              <a:path w="12" h="160" extrusionOk="0">
                <a:moveTo>
                  <a:pt x="12" y="0"/>
                </a:moveTo>
                <a:lnTo>
                  <a:pt x="1" y="46"/>
                </a:lnTo>
                <a:lnTo>
                  <a:pt x="1" y="80"/>
                </a:lnTo>
                <a:lnTo>
                  <a:pt x="1" y="125"/>
                </a:lnTo>
                <a:lnTo>
                  <a:pt x="12" y="160"/>
                </a:lnTo>
                <a:lnTo>
                  <a:pt x="12"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502234" y="2722888"/>
            <a:ext cx="641806" cy="1045499"/>
          </a:xfrm>
          <a:custGeom>
            <a:avLst/>
            <a:gdLst/>
            <a:ahLst/>
            <a:cxnLst/>
            <a:rect l="l" t="t" r="r" b="b"/>
            <a:pathLst>
              <a:path w="6132" h="9989" extrusionOk="0">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289759" y="0"/>
            <a:ext cx="5012512" cy="5143447"/>
          </a:xfrm>
          <a:custGeom>
            <a:avLst/>
            <a:gdLst/>
            <a:ahLst/>
            <a:cxnLst/>
            <a:rect l="l" t="t" r="r" b="b"/>
            <a:pathLst>
              <a:path w="47891" h="49142" extrusionOk="0">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2549"/>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765091" y="4445691"/>
            <a:ext cx="544258" cy="608522"/>
          </a:xfrm>
          <a:custGeom>
            <a:avLst/>
            <a:gdLst/>
            <a:ahLst/>
            <a:cxnLst/>
            <a:rect l="l" t="t" r="r" b="b"/>
            <a:pathLst>
              <a:path w="5200" h="5814" extrusionOk="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0"/>
            <a:ext cx="2845737" cy="3343314"/>
          </a:xfrm>
          <a:custGeom>
            <a:avLst/>
            <a:gdLst/>
            <a:ahLst/>
            <a:cxnLst/>
            <a:rect l="l" t="t" r="r" b="b"/>
            <a:pathLst>
              <a:path w="27189" h="31943" extrusionOk="0">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txBox="1">
            <a:spLocks noGrp="1"/>
          </p:cNvSpPr>
          <p:nvPr>
            <p:ph type="ctrTitle"/>
          </p:nvPr>
        </p:nvSpPr>
        <p:spPr>
          <a:xfrm>
            <a:off x="1823925" y="2066369"/>
            <a:ext cx="6634200" cy="608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3" name="Google Shape;43;p3"/>
          <p:cNvSpPr txBox="1">
            <a:spLocks noGrp="1"/>
          </p:cNvSpPr>
          <p:nvPr>
            <p:ph type="subTitle" idx="1"/>
          </p:nvPr>
        </p:nvSpPr>
        <p:spPr>
          <a:xfrm>
            <a:off x="1823925" y="2655065"/>
            <a:ext cx="6634200" cy="3864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accent4"/>
                </a:solidFill>
              </a:defRPr>
            </a:lvl1pPr>
            <a:lvl2pPr lvl="1" rtl="0">
              <a:spcBef>
                <a:spcPts val="600"/>
              </a:spcBef>
              <a:spcAft>
                <a:spcPts val="0"/>
              </a:spcAft>
              <a:buClr>
                <a:schemeClr val="accent4"/>
              </a:buClr>
              <a:buSzPts val="3000"/>
              <a:buNone/>
              <a:defRPr sz="3000">
                <a:solidFill>
                  <a:schemeClr val="accent4"/>
                </a:solidFill>
              </a:defRPr>
            </a:lvl2pPr>
            <a:lvl3pPr lvl="2" rtl="0">
              <a:spcBef>
                <a:spcPts val="600"/>
              </a:spcBef>
              <a:spcAft>
                <a:spcPts val="0"/>
              </a:spcAft>
              <a:buClr>
                <a:schemeClr val="accent4"/>
              </a:buClr>
              <a:buSzPts val="3000"/>
              <a:buNone/>
              <a:defRPr sz="3000">
                <a:solidFill>
                  <a:schemeClr val="accent4"/>
                </a:solidFill>
              </a:defRPr>
            </a:lvl3pPr>
            <a:lvl4pPr lvl="3" rtl="0">
              <a:spcBef>
                <a:spcPts val="600"/>
              </a:spcBef>
              <a:spcAft>
                <a:spcPts val="0"/>
              </a:spcAft>
              <a:buClr>
                <a:schemeClr val="accent4"/>
              </a:buClr>
              <a:buSzPts val="3000"/>
              <a:buNone/>
              <a:defRPr sz="3000">
                <a:solidFill>
                  <a:schemeClr val="accent4"/>
                </a:solidFill>
              </a:defRPr>
            </a:lvl4pPr>
            <a:lvl5pPr lvl="4" rtl="0">
              <a:spcBef>
                <a:spcPts val="600"/>
              </a:spcBef>
              <a:spcAft>
                <a:spcPts val="0"/>
              </a:spcAft>
              <a:buClr>
                <a:schemeClr val="accent4"/>
              </a:buClr>
              <a:buSzPts val="3000"/>
              <a:buNone/>
              <a:defRPr sz="3000">
                <a:solidFill>
                  <a:schemeClr val="accent4"/>
                </a:solidFill>
              </a:defRPr>
            </a:lvl5pPr>
            <a:lvl6pPr lvl="5" rtl="0">
              <a:spcBef>
                <a:spcPts val="600"/>
              </a:spcBef>
              <a:spcAft>
                <a:spcPts val="0"/>
              </a:spcAft>
              <a:buClr>
                <a:schemeClr val="accent4"/>
              </a:buClr>
              <a:buSzPts val="3000"/>
              <a:buNone/>
              <a:defRPr sz="3000">
                <a:solidFill>
                  <a:schemeClr val="accent4"/>
                </a:solidFill>
              </a:defRPr>
            </a:lvl6pPr>
            <a:lvl7pPr lvl="6" rtl="0">
              <a:spcBef>
                <a:spcPts val="600"/>
              </a:spcBef>
              <a:spcAft>
                <a:spcPts val="0"/>
              </a:spcAft>
              <a:buClr>
                <a:schemeClr val="accent4"/>
              </a:buClr>
              <a:buSzPts val="3000"/>
              <a:buNone/>
              <a:defRPr sz="3000">
                <a:solidFill>
                  <a:schemeClr val="accent4"/>
                </a:solidFill>
              </a:defRPr>
            </a:lvl7pPr>
            <a:lvl8pPr lvl="7" rtl="0">
              <a:spcBef>
                <a:spcPts val="600"/>
              </a:spcBef>
              <a:spcAft>
                <a:spcPts val="0"/>
              </a:spcAft>
              <a:buClr>
                <a:schemeClr val="accent4"/>
              </a:buClr>
              <a:buSzPts val="3000"/>
              <a:buNone/>
              <a:defRPr sz="3000">
                <a:solidFill>
                  <a:schemeClr val="accent4"/>
                </a:solidFill>
              </a:defRPr>
            </a:lvl8pPr>
            <a:lvl9pPr lvl="8" rtl="0">
              <a:spcBef>
                <a:spcPts val="600"/>
              </a:spcBef>
              <a:spcAft>
                <a:spcPts val="600"/>
              </a:spcAft>
              <a:buClr>
                <a:schemeClr val="accent4"/>
              </a:buClr>
              <a:buSzPts val="3000"/>
              <a:buNone/>
              <a:defRPr sz="3000">
                <a:solidFill>
                  <a:schemeClr val="accent4"/>
                </a:solidFill>
              </a:defRPr>
            </a:lvl9pPr>
          </a:lstStyle>
          <a:p>
            <a:endParaRPr/>
          </a:p>
        </p:txBody>
      </p:sp>
      <p:grpSp>
        <p:nvGrpSpPr>
          <p:cNvPr id="44" name="Google Shape;44;p3"/>
          <p:cNvGrpSpPr/>
          <p:nvPr/>
        </p:nvGrpSpPr>
        <p:grpSpPr>
          <a:xfrm>
            <a:off x="-1" y="2046575"/>
            <a:ext cx="1616222" cy="1050356"/>
            <a:chOff x="241121" y="847487"/>
            <a:chExt cx="540579" cy="351313"/>
          </a:xfrm>
        </p:grpSpPr>
        <p:sp>
          <p:nvSpPr>
            <p:cNvPr id="45" name="Google Shape;45;p3"/>
            <p:cNvSpPr/>
            <p:nvPr/>
          </p:nvSpPr>
          <p:spPr>
            <a:xfrm>
              <a:off x="241121" y="847487"/>
              <a:ext cx="3912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2571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a:off x="-16" y="3333723"/>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4" y="3325362"/>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1095419" y="0"/>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0" y="26"/>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7" y="2664610"/>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595325" y="4377873"/>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4"/>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1977950" y="1388450"/>
            <a:ext cx="5188200" cy="3042600"/>
          </a:xfrm>
          <a:prstGeom prst="rect">
            <a:avLst/>
          </a:prstGeom>
        </p:spPr>
        <p:txBody>
          <a:bodyPr spcFirstLastPara="1" wrap="square" lIns="0" tIns="0" rIns="0" bIns="0" anchor="t" anchorCtr="0">
            <a:noAutofit/>
          </a:bodyPr>
          <a:lstStyle>
            <a:lvl1pPr marL="457200" lvl="0" indent="-431800" algn="ctr" rtl="0">
              <a:spcBef>
                <a:spcPts val="0"/>
              </a:spcBef>
              <a:spcAft>
                <a:spcPts val="0"/>
              </a:spcAft>
              <a:buClr>
                <a:schemeClr val="lt1"/>
              </a:buClr>
              <a:buSzPts val="3200"/>
              <a:buChar char="⬥"/>
              <a:defRPr sz="3200">
                <a:solidFill>
                  <a:schemeClr val="lt1"/>
                </a:solidFill>
              </a:defRPr>
            </a:lvl1pPr>
            <a:lvl2pPr marL="914400" lvl="1" indent="-431800" algn="ctr" rtl="0">
              <a:spcBef>
                <a:spcPts val="600"/>
              </a:spcBef>
              <a:spcAft>
                <a:spcPts val="0"/>
              </a:spcAft>
              <a:buClr>
                <a:schemeClr val="lt1"/>
              </a:buClr>
              <a:buSzPts val="3200"/>
              <a:buChar char="⬦"/>
              <a:defRPr sz="3200">
                <a:solidFill>
                  <a:schemeClr val="lt1"/>
                </a:solidFill>
              </a:defRPr>
            </a:lvl2pPr>
            <a:lvl3pPr marL="1371600" lvl="2" indent="-431800" algn="ctr" rtl="0">
              <a:spcBef>
                <a:spcPts val="600"/>
              </a:spcBef>
              <a:spcAft>
                <a:spcPts val="0"/>
              </a:spcAft>
              <a:buClr>
                <a:schemeClr val="lt1"/>
              </a:buClr>
              <a:buSzPts val="3200"/>
              <a:buChar char="⬩"/>
              <a:defRPr sz="3200">
                <a:solidFill>
                  <a:schemeClr val="lt1"/>
                </a:solidFill>
              </a:defRPr>
            </a:lvl3pPr>
            <a:lvl4pPr marL="1828800" lvl="3" indent="-431800" algn="ctr" rtl="0">
              <a:spcBef>
                <a:spcPts val="600"/>
              </a:spcBef>
              <a:spcAft>
                <a:spcPts val="0"/>
              </a:spcAft>
              <a:buClr>
                <a:schemeClr val="lt1"/>
              </a:buClr>
              <a:buSzPts val="3200"/>
              <a:buChar char="●"/>
              <a:defRPr sz="3200">
                <a:solidFill>
                  <a:schemeClr val="lt1"/>
                </a:solidFill>
              </a:defRPr>
            </a:lvl4pPr>
            <a:lvl5pPr marL="2286000" lvl="4" indent="-431800" algn="ctr" rtl="0">
              <a:spcBef>
                <a:spcPts val="600"/>
              </a:spcBef>
              <a:spcAft>
                <a:spcPts val="0"/>
              </a:spcAft>
              <a:buClr>
                <a:schemeClr val="lt1"/>
              </a:buClr>
              <a:buSzPts val="3200"/>
              <a:buChar char="○"/>
              <a:defRPr sz="3200">
                <a:solidFill>
                  <a:schemeClr val="lt1"/>
                </a:solidFill>
              </a:defRPr>
            </a:lvl5pPr>
            <a:lvl6pPr marL="2743200" lvl="5" indent="-431800" algn="ctr" rtl="0">
              <a:spcBef>
                <a:spcPts val="600"/>
              </a:spcBef>
              <a:spcAft>
                <a:spcPts val="0"/>
              </a:spcAft>
              <a:buClr>
                <a:schemeClr val="lt1"/>
              </a:buClr>
              <a:buSzPts val="3200"/>
              <a:buChar char="■"/>
              <a:defRPr sz="3200">
                <a:solidFill>
                  <a:schemeClr val="lt1"/>
                </a:solidFill>
              </a:defRPr>
            </a:lvl6pPr>
            <a:lvl7pPr marL="3200400" lvl="6" indent="-431800" algn="ctr" rtl="0">
              <a:spcBef>
                <a:spcPts val="600"/>
              </a:spcBef>
              <a:spcAft>
                <a:spcPts val="0"/>
              </a:spcAft>
              <a:buClr>
                <a:schemeClr val="lt1"/>
              </a:buClr>
              <a:buSzPts val="3200"/>
              <a:buChar char="●"/>
              <a:defRPr sz="3200">
                <a:solidFill>
                  <a:schemeClr val="lt1"/>
                </a:solidFill>
              </a:defRPr>
            </a:lvl7pPr>
            <a:lvl8pPr marL="3657600" lvl="7" indent="-431800" algn="ctr" rtl="0">
              <a:spcBef>
                <a:spcPts val="600"/>
              </a:spcBef>
              <a:spcAft>
                <a:spcPts val="0"/>
              </a:spcAft>
              <a:buClr>
                <a:schemeClr val="lt1"/>
              </a:buClr>
              <a:buSzPts val="3200"/>
              <a:buChar char="○"/>
              <a:defRPr sz="3200">
                <a:solidFill>
                  <a:schemeClr val="lt1"/>
                </a:solidFill>
              </a:defRPr>
            </a:lvl8pPr>
            <a:lvl9pPr marL="4114800" lvl="8" indent="-431800" algn="ctr" rtl="0">
              <a:spcBef>
                <a:spcPts val="600"/>
              </a:spcBef>
              <a:spcAft>
                <a:spcPts val="600"/>
              </a:spcAft>
              <a:buClr>
                <a:schemeClr val="lt1"/>
              </a:buClr>
              <a:buSzPts val="3200"/>
              <a:buChar char="■"/>
              <a:defRPr sz="3200">
                <a:solidFill>
                  <a:schemeClr val="lt1"/>
                </a:solidFill>
              </a:defRPr>
            </a:lvl9pPr>
          </a:lstStyle>
          <a:p>
            <a:endParaRPr/>
          </a:p>
        </p:txBody>
      </p:sp>
      <p:sp>
        <p:nvSpPr>
          <p:cNvPr id="63" name="Google Shape;63;p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5400000">
              <a:off x="3874807" y="683602"/>
              <a:ext cx="306000" cy="264900"/>
            </a:xfrm>
            <a:prstGeom prst="hexagon">
              <a:avLst>
                <a:gd name="adj" fmla="val 25000"/>
                <a:gd name="vf" fmla="val 11547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p:nvPr/>
        </p:nvSpPr>
        <p:spPr>
          <a:xfrm>
            <a:off x="3593400" y="476575"/>
            <a:ext cx="1957200" cy="653700"/>
          </a:xfrm>
          <a:prstGeom prst="rect">
            <a:avLst/>
          </a:prstGeom>
          <a:noFill/>
          <a:ln>
            <a:noFill/>
          </a:ln>
          <a:effectLst>
            <a:outerShdw blurRad="114300" dist="19050" dir="5400000" algn="bl" rotWithShape="0">
              <a:schemeClr val="lt1">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5"/>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600"/>
              </a:spcBef>
              <a:spcAft>
                <a:spcPts val="0"/>
              </a:spcAft>
              <a:buSzPts val="18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84" name="Google Shape;84;p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3" name="Google Shape;103;p6"/>
          <p:cNvSpPr txBox="1">
            <a:spLocks noGrp="1"/>
          </p:cNvSpPr>
          <p:nvPr>
            <p:ph type="body" idx="1"/>
          </p:nvPr>
        </p:nvSpPr>
        <p:spPr>
          <a:xfrm>
            <a:off x="1207774"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4" name="Google Shape;104;p6"/>
          <p:cNvSpPr txBox="1">
            <a:spLocks noGrp="1"/>
          </p:cNvSpPr>
          <p:nvPr>
            <p:ph type="body" idx="2"/>
          </p:nvPr>
        </p:nvSpPr>
        <p:spPr>
          <a:xfrm>
            <a:off x="4792488"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5" name="Google Shape;105;p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9"/>
        <p:cNvGrpSpPr/>
        <p:nvPr/>
      </p:nvGrpSpPr>
      <p:grpSpPr>
        <a:xfrm>
          <a:off x="0" y="0"/>
          <a:ext cx="0" cy="0"/>
          <a:chOff x="0" y="0"/>
          <a:chExt cx="0" cy="0"/>
        </a:xfrm>
      </p:grpSpPr>
      <p:grpSp>
        <p:nvGrpSpPr>
          <p:cNvPr id="110" name="Google Shape;110;p7"/>
          <p:cNvGrpSpPr/>
          <p:nvPr/>
        </p:nvGrpSpPr>
        <p:grpSpPr>
          <a:xfrm>
            <a:off x="0" y="0"/>
            <a:ext cx="9144036" cy="5143497"/>
            <a:chOff x="0" y="0"/>
            <a:chExt cx="9144036" cy="5143497"/>
          </a:xfrm>
        </p:grpSpPr>
        <p:sp>
          <p:nvSpPr>
            <p:cNvPr id="111" name="Google Shape;111;p7"/>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4" name="Google Shape;124;p7"/>
          <p:cNvSpPr txBox="1">
            <a:spLocks noGrp="1"/>
          </p:cNvSpPr>
          <p:nvPr>
            <p:ph type="body" idx="1"/>
          </p:nvPr>
        </p:nvSpPr>
        <p:spPr>
          <a:xfrm>
            <a:off x="1207850"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5" name="Google Shape;125;p7"/>
          <p:cNvSpPr txBox="1">
            <a:spLocks noGrp="1"/>
          </p:cNvSpPr>
          <p:nvPr>
            <p:ph type="body" idx="2"/>
          </p:nvPr>
        </p:nvSpPr>
        <p:spPr>
          <a:xfrm>
            <a:off x="3512976"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6" name="Google Shape;126;p7"/>
          <p:cNvSpPr txBox="1">
            <a:spLocks noGrp="1"/>
          </p:cNvSpPr>
          <p:nvPr>
            <p:ph type="body" idx="3"/>
          </p:nvPr>
        </p:nvSpPr>
        <p:spPr>
          <a:xfrm>
            <a:off x="5818102"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7" name="Google Shape;127;p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28" name="Google Shape;128;p7"/>
          <p:cNvGrpSpPr/>
          <p:nvPr/>
        </p:nvGrpSpPr>
        <p:grpSpPr>
          <a:xfrm>
            <a:off x="2" y="870200"/>
            <a:ext cx="1055444" cy="306027"/>
            <a:chOff x="-429922" y="847489"/>
            <a:chExt cx="1211622" cy="351311"/>
          </a:xfrm>
        </p:grpSpPr>
        <p:sp>
          <p:nvSpPr>
            <p:cNvPr id="129" name="Google Shape;129;p7"/>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grpSp>
        <p:nvGrpSpPr>
          <p:cNvPr id="132" name="Google Shape;132;p8"/>
          <p:cNvGrpSpPr/>
          <p:nvPr/>
        </p:nvGrpSpPr>
        <p:grpSpPr>
          <a:xfrm>
            <a:off x="0" y="0"/>
            <a:ext cx="9144036" cy="5143497"/>
            <a:chOff x="0" y="0"/>
            <a:chExt cx="9144036" cy="5143497"/>
          </a:xfrm>
        </p:grpSpPr>
        <p:sp>
          <p:nvSpPr>
            <p:cNvPr id="133" name="Google Shape;133;p8"/>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8"/>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6" name="Google Shape;146;p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47" name="Google Shape;147;p8"/>
          <p:cNvGrpSpPr/>
          <p:nvPr/>
        </p:nvGrpSpPr>
        <p:grpSpPr>
          <a:xfrm>
            <a:off x="2" y="870200"/>
            <a:ext cx="1055444" cy="306027"/>
            <a:chOff x="-429922" y="847489"/>
            <a:chExt cx="1211622" cy="351311"/>
          </a:xfrm>
        </p:grpSpPr>
        <p:sp>
          <p:nvSpPr>
            <p:cNvPr id="148" name="Google Shape;148;p8"/>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grpSp>
        <p:nvGrpSpPr>
          <p:cNvPr id="151" name="Google Shape;151;p9"/>
          <p:cNvGrpSpPr/>
          <p:nvPr/>
        </p:nvGrpSpPr>
        <p:grpSpPr>
          <a:xfrm>
            <a:off x="0" y="0"/>
            <a:ext cx="9144036" cy="5143497"/>
            <a:chOff x="0" y="0"/>
            <a:chExt cx="9144036" cy="5143497"/>
          </a:xfrm>
        </p:grpSpPr>
        <p:sp>
          <p:nvSpPr>
            <p:cNvPr id="152" name="Google Shape;152;p9"/>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txBox="1">
            <a:spLocks noGrp="1"/>
          </p:cNvSpPr>
          <p:nvPr>
            <p:ph type="body" idx="1"/>
          </p:nvPr>
        </p:nvSpPr>
        <p:spPr>
          <a:xfrm>
            <a:off x="851175" y="4635425"/>
            <a:ext cx="7441800" cy="306000"/>
          </a:xfrm>
          <a:prstGeom prst="rect">
            <a:avLst/>
          </a:prstGeom>
        </p:spPr>
        <p:txBody>
          <a:bodyPr spcFirstLastPara="1" wrap="square" lIns="0" tIns="0" rIns="0" bIns="0" anchor="ctr" anchorCtr="0">
            <a:noAutofit/>
          </a:bodyPr>
          <a:lstStyle>
            <a:lvl1pPr marL="457200" lvl="0" indent="-228600" rtl="0">
              <a:spcBef>
                <a:spcPts val="0"/>
              </a:spcBef>
              <a:spcAft>
                <a:spcPts val="600"/>
              </a:spcAft>
              <a:buSzPts val="1800"/>
              <a:buNone/>
              <a:defRPr sz="1800"/>
            </a:lvl1pPr>
          </a:lstStyle>
          <a:p>
            <a:endParaRPr/>
          </a:p>
        </p:txBody>
      </p:sp>
      <p:sp>
        <p:nvSpPr>
          <p:cNvPr id="168" name="Google Shape;168;p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69" name="Google Shape;169;p9"/>
          <p:cNvGrpSpPr/>
          <p:nvPr/>
        </p:nvGrpSpPr>
        <p:grpSpPr>
          <a:xfrm>
            <a:off x="1" y="4635437"/>
            <a:ext cx="731345" cy="306027"/>
            <a:chOff x="-57865" y="847489"/>
            <a:chExt cx="839565" cy="351311"/>
          </a:xfrm>
        </p:grpSpPr>
        <p:sp>
          <p:nvSpPr>
            <p:cNvPr id="170" name="Google Shape;170;p9"/>
            <p:cNvSpPr/>
            <p:nvPr/>
          </p:nvSpPr>
          <p:spPr>
            <a:xfrm>
              <a:off x="-57865" y="847489"/>
              <a:ext cx="690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3"/>
            </a:gs>
            <a:gs pos="13000">
              <a:schemeClr val="accent2"/>
            </a:gs>
            <a:gs pos="31000">
              <a:schemeClr val="accent1"/>
            </a:gs>
            <a:gs pos="100000">
              <a:schemeClr val="lt1"/>
            </a:gs>
          </a:gsLst>
          <a:lin ang="80993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82.xml"/><Relationship Id="rId13" Type="http://schemas.openxmlformats.org/officeDocument/2006/relationships/slide" Target="slide18.xml"/><Relationship Id="rId3" Type="http://schemas.openxmlformats.org/officeDocument/2006/relationships/slide" Target="slide63.xml"/><Relationship Id="rId7" Type="http://schemas.openxmlformats.org/officeDocument/2006/relationships/slide" Target="slide81.xml"/><Relationship Id="rId12" Type="http://schemas.openxmlformats.org/officeDocument/2006/relationships/slide" Target="slide118.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slide" Target="slide79.xml"/><Relationship Id="rId11" Type="http://schemas.openxmlformats.org/officeDocument/2006/relationships/slide" Target="slide116.xml"/><Relationship Id="rId5" Type="http://schemas.openxmlformats.org/officeDocument/2006/relationships/slide" Target="slide76.xml"/><Relationship Id="rId15" Type="http://schemas.openxmlformats.org/officeDocument/2006/relationships/slide" Target="slide100.xml"/><Relationship Id="rId10" Type="http://schemas.openxmlformats.org/officeDocument/2006/relationships/slide" Target="slide115.xml"/><Relationship Id="rId4" Type="http://schemas.openxmlformats.org/officeDocument/2006/relationships/slide" Target="slide95.xml"/><Relationship Id="rId9" Type="http://schemas.openxmlformats.org/officeDocument/2006/relationships/slide" Target="slide109.xml"/><Relationship Id="rId14" Type="http://schemas.openxmlformats.org/officeDocument/2006/relationships/slide" Target="slide16.xml"/></Relationships>
</file>

<file path=ppt/slides/_rels/slide100.xml.rels><?xml version="1.0" encoding="UTF-8" standalone="yes"?>
<Relationships xmlns="http://schemas.openxmlformats.org/package/2006/relationships"><Relationship Id="rId3" Type="http://schemas.openxmlformats.org/officeDocument/2006/relationships/hyperlink" Target="http://gov.garant.ru/SESSION/PILOT/main.htm" TargetMode="External"/><Relationship Id="rId2" Type="http://schemas.openxmlformats.org/officeDocument/2006/relationships/notesSlide" Target="../notesSlides/notesSlide100.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hyperlink" Target="https://mvpt.rosim.ru/SitePages/enter.aspx"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government.ru/news/44709/" TargetMode="External"/><Relationship Id="rId2" Type="http://schemas.openxmlformats.org/officeDocument/2006/relationships/notesSlide" Target="../notesSlides/notesSlide101.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3" Type="http://schemas.openxmlformats.org/officeDocument/2006/relationships/hyperlink" Target="http://government.ru/docs/44984/" TargetMode="External"/><Relationship Id="rId2" Type="http://schemas.openxmlformats.org/officeDocument/2006/relationships/notesSlide" Target="../notesSlides/notesSlide102.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3" Type="http://schemas.openxmlformats.org/officeDocument/2006/relationships/hyperlink" Target="http://government.ru/news/44823/" TargetMode="External"/><Relationship Id="rId2" Type="http://schemas.openxmlformats.org/officeDocument/2006/relationships/notesSlide" Target="../notesSlides/notesSlide103.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10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105.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106.xml.rels><?xml version="1.0" encoding="UTF-8" standalone="yes"?>
<Relationships xmlns="http://schemas.openxmlformats.org/package/2006/relationships"><Relationship Id="rId3" Type="http://schemas.openxmlformats.org/officeDocument/2006/relationships/hyperlink" Target="http://publication.pravo.gov.ru/Document/View/0001202202250005" TargetMode="External"/><Relationship Id="rId2" Type="http://schemas.openxmlformats.org/officeDocument/2006/relationships/notesSlide" Target="../notesSlides/notesSlide106.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hyperlink" Target="http://publication.pravo.gov.ru/Document/View/0001202203090006"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publication.pravo.gov.ru/Document/View/0001202203260011" TargetMode="External"/><Relationship Id="rId2" Type="http://schemas.openxmlformats.org/officeDocument/2006/relationships/notesSlide" Target="../notesSlides/notesSlide107.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publication.pravo.gov.ru/Document/View/0001202203050015" TargetMode="External"/><Relationship Id="rId7"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9.xml"/><Relationship Id="rId6" Type="http://schemas.openxmlformats.org/officeDocument/2006/relationships/hyperlink" Target="http://publication.pravo.gov.ru/Document/View/0001202203300016" TargetMode="External"/><Relationship Id="rId5" Type="http://schemas.openxmlformats.org/officeDocument/2006/relationships/hyperlink" Target="http://publication.pravo.gov.ru/Document/View/0001202203250031" TargetMode="External"/><Relationship Id="rId4" Type="http://schemas.openxmlformats.org/officeDocument/2006/relationships/hyperlink" Target="http://publication.pravo.gov.ru/Document/View/0001202203260011"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publication.pravo.gov.ru/Document/View/0001202203260006" TargetMode="External"/><Relationship Id="rId2" Type="http://schemas.openxmlformats.org/officeDocument/2006/relationships/notesSlide" Target="../notesSlides/notesSlide109.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hyperlink" Target="http://government.ru/docs/44797/"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3" Type="http://schemas.openxmlformats.org/officeDocument/2006/relationships/slide" Target="slide4.xml"/><Relationship Id="rId7" Type="http://schemas.openxmlformats.org/officeDocument/2006/relationships/slide" Target="slide37.xml"/><Relationship Id="rId12" Type="http://schemas.openxmlformats.org/officeDocument/2006/relationships/slide" Target="slide43.xml"/><Relationship Id="rId2" Type="http://schemas.openxmlformats.org/officeDocument/2006/relationships/notesSlide" Target="../notesSlides/notesSlide11.xml"/><Relationship Id="rId16" Type="http://schemas.openxmlformats.org/officeDocument/2006/relationships/slide" Target="slide39.xml"/><Relationship Id="rId1" Type="http://schemas.openxmlformats.org/officeDocument/2006/relationships/slideLayout" Target="../slideLayouts/slideLayout9.xml"/><Relationship Id="rId6" Type="http://schemas.openxmlformats.org/officeDocument/2006/relationships/slide" Target="slide36.xml"/><Relationship Id="rId11" Type="http://schemas.openxmlformats.org/officeDocument/2006/relationships/slide" Target="slide42.xml"/><Relationship Id="rId5" Type="http://schemas.openxmlformats.org/officeDocument/2006/relationships/slide" Target="slide35.xml"/><Relationship Id="rId15" Type="http://schemas.openxmlformats.org/officeDocument/2006/relationships/slide" Target="slide46.xml"/><Relationship Id="rId10" Type="http://schemas.openxmlformats.org/officeDocument/2006/relationships/slide" Target="slide41.xml"/><Relationship Id="rId4" Type="http://schemas.openxmlformats.org/officeDocument/2006/relationships/slide" Target="slide34.xml"/><Relationship Id="rId9" Type="http://schemas.openxmlformats.org/officeDocument/2006/relationships/slide" Target="slide40.xml"/><Relationship Id="rId14" Type="http://schemas.openxmlformats.org/officeDocument/2006/relationships/slide" Target="slide45.xml"/></Relationships>
</file>

<file path=ppt/slides/_rels/slide110.xml.rels><?xml version="1.0" encoding="UTF-8" standalone="yes"?>
<Relationships xmlns="http://schemas.openxmlformats.org/package/2006/relationships"><Relationship Id="rId3" Type="http://schemas.openxmlformats.org/officeDocument/2006/relationships/hyperlink" Target="http://publication.pravo.gov.ru/Document/View/0001202203090008" TargetMode="External"/><Relationship Id="rId2" Type="http://schemas.openxmlformats.org/officeDocument/2006/relationships/notesSlide" Target="../notesSlides/notesSlide110.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hyperlink" Target="https://www.nalog.gov.ru/rn77/about_fts/docs/12010916/"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publication.pravo.gov.ru/Document/View/0001202203080001" TargetMode="External"/><Relationship Id="rId7" Type="http://schemas.openxmlformats.org/officeDocument/2006/relationships/slide" Target="slide4.xml"/><Relationship Id="rId2" Type="http://schemas.openxmlformats.org/officeDocument/2006/relationships/notesSlide" Target="../notesSlides/notesSlide11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hyperlink" Target="https://rosreestr.gov.ru/press/archive/rosreestr-do-kontsa-2022-goda-otmeneny-planovye-proverki-zemelnogo-zakonodatelstva/" TargetMode="External"/><Relationship Id="rId4" Type="http://schemas.openxmlformats.org/officeDocument/2006/relationships/hyperlink" Target="http://publication.pravo.gov.ru/Document/View/0001202203100013"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government.ru/news/45003/" TargetMode="External"/><Relationship Id="rId2" Type="http://schemas.openxmlformats.org/officeDocument/2006/relationships/notesSlide" Target="../notesSlides/notesSlide112.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hyperlink" Target="http://government.ru/docs/44969/"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9.xml"/><Relationship Id="rId6" Type="http://schemas.openxmlformats.org/officeDocument/2006/relationships/hyperlink" Target="https://www.nalog.gov.ru/rn77/taxation/reference_work/reglament_vnp/12062926/" TargetMode="External"/><Relationship Id="rId5" Type="http://schemas.openxmlformats.org/officeDocument/2006/relationships/hyperlink" Target="http://publication.pravo.gov.ru/Document/View/0001202203020001" TargetMode="External"/><Relationship Id="rId4" Type="http://schemas.openxmlformats.org/officeDocument/2006/relationships/slide" Target="slide4.xml"/></Relationships>
</file>

<file path=ppt/slides/_rels/slide1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9.xml"/><Relationship Id="rId6" Type="http://schemas.openxmlformats.org/officeDocument/2006/relationships/hyperlink" Target="http://publication.pravo.gov.ru/Document/View/0001202203250036" TargetMode="External"/><Relationship Id="rId5" Type="http://schemas.openxmlformats.org/officeDocument/2006/relationships/hyperlink" Target="http://publication.pravo.gov.ru/Document/View/0001202203080001" TargetMode="External"/><Relationship Id="rId4" Type="http://schemas.openxmlformats.org/officeDocument/2006/relationships/hyperlink" Target="http://publication.pravo.gov.ru/Document/View/0001202203260011" TargetMode="External"/></Relationships>
</file>

<file path=ppt/slides/_rels/slide1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5.xml"/><Relationship Id="rId1" Type="http://schemas.openxmlformats.org/officeDocument/2006/relationships/slideLayout" Target="../slideLayouts/slideLayout9.xml"/><Relationship Id="rId6" Type="http://schemas.openxmlformats.org/officeDocument/2006/relationships/hyperlink" Target="http://government.ru/docs/44903/" TargetMode="External"/><Relationship Id="rId5" Type="http://schemas.openxmlformats.org/officeDocument/2006/relationships/hyperlink" Target="http://static.government.ru/media/files/AMQgg4wJJXACAYmZVnMDL7NTj1NlAjYt.pdf" TargetMode="External"/><Relationship Id="rId4" Type="http://schemas.openxmlformats.org/officeDocument/2006/relationships/image" Target="../media/image4.png"/></Relationships>
</file>

<file path=ppt/slides/_rels/slide11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hyperlink" Target="http://www.consultant.ru/document/cons_doc_LAW_412083/92d3e3d03094ed76da5c15fa72b687f1cebd5931/" TargetMode="External"/><Relationship Id="rId2" Type="http://schemas.openxmlformats.org/officeDocument/2006/relationships/notesSlide" Target="../notesSlides/notesSlide116.xml"/><Relationship Id="rId1" Type="http://schemas.openxmlformats.org/officeDocument/2006/relationships/slideLayout" Target="../slideLayouts/slideLayout9.xml"/><Relationship Id="rId6" Type="http://schemas.openxmlformats.org/officeDocument/2006/relationships/hyperlink" Target="http://government.ru/docs/44762/" TargetMode="External"/><Relationship Id="rId5" Type="http://schemas.openxmlformats.org/officeDocument/2006/relationships/hyperlink" Target="http://publication.pravo.gov.ru/Document/View/0001202203140013" TargetMode="External"/><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7.xml"/><Relationship Id="rId1" Type="http://schemas.openxmlformats.org/officeDocument/2006/relationships/slideLayout" Target="../slideLayouts/slideLayout9.xml"/><Relationship Id="rId6" Type="http://schemas.openxmlformats.org/officeDocument/2006/relationships/hyperlink" Target="http://www.consultant.ru/document/cons_doc_LAW_413165/" TargetMode="External"/><Relationship Id="rId5" Type="http://schemas.openxmlformats.org/officeDocument/2006/relationships/hyperlink" Target="http://government.ru/news/44987/" TargetMode="External"/><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8.xml"/><Relationship Id="rId1" Type="http://schemas.openxmlformats.org/officeDocument/2006/relationships/slideLayout" Target="../slideLayouts/slideLayout9.xml"/><Relationship Id="rId5" Type="http://schemas.openxmlformats.org/officeDocument/2006/relationships/hyperlink" Target="http://government.ru/news/45113/" TargetMode="External"/><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9.xml"/><Relationship Id="rId1" Type="http://schemas.openxmlformats.org/officeDocument/2006/relationships/slideLayout" Target="../slideLayouts/slideLayout9.xml"/><Relationship Id="rId5" Type="http://schemas.openxmlformats.org/officeDocument/2006/relationships/hyperlink" Target="http://government.ru/news/45113/"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31.xml"/><Relationship Id="rId12" Type="http://schemas.openxmlformats.org/officeDocument/2006/relationships/slide" Target="slide2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slide" Target="slide33.xml"/><Relationship Id="rId11" Type="http://schemas.openxmlformats.org/officeDocument/2006/relationships/slide" Target="slide24.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30.xml"/><Relationship Id="rId9" Type="http://schemas.openxmlformats.org/officeDocument/2006/relationships/slide" Target="slide26.xml"/><Relationship Id="rId14" Type="http://schemas.openxmlformats.org/officeDocument/2006/relationships/slide" Target="slide32.xml"/></Relationships>
</file>

<file path=ppt/slides/_rels/slide13.xml.rels><?xml version="1.0" encoding="UTF-8" standalone="yes"?>
<Relationships xmlns="http://schemas.openxmlformats.org/package/2006/relationships"><Relationship Id="rId3" Type="http://schemas.openxmlformats.org/officeDocument/2006/relationships/hyperlink" Target="https://knd.gosuslugi.ru/"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docs.eaeunion.org/docs/ru-ru/01431483/err_18032022_37"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hyperlink" Target="http://static.government.ru/media/files/QqMhWmmaeYZMVTaXaNvRT9myeHws7He9.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tatic.government.ru/media/files/NRCNbzFsW5dxT2WsmSUZTlUjyAcE2p1d.pd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tatic.government.ru/media/files/4aAbeUKmaUmW3KHcBDsbE3cGmropPttG.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ublication.pravo.gov.ru/Document/View/2900202112090004?index=0&amp;rangeSize=1" TargetMode="External"/><Relationship Id="rId7"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xn----8sbbqjcdfau0af1cs7h.xn--p1ai/ivan-kulyavtsev-snizhenie-usn-do-minimal-ny-h-razmerov-znakovoe-reshenie-dlya-region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government.ru/docs/all/139706/" TargetMode="External"/><Relationship Id="rId7"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icarh.ru/"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fasie.ru/programs/programma-kooperatsiy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fasie.ru/programs/programma-kommertsializatsiya/"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fasie.ru/programs/programma-internatsionalizatsiya/"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fasie.ru/programs/programma-razvitie/"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s://fasie.ru/programs/programma-start/"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hyperlink" Target="https://fasie.ru/programs/programma-kommertsializatsiya/#perechen_rashodov"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fasie.ru/programs/programma-star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asie.ru/programs/programma-umnik/"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s://goo.su/auxjpm"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cmf29.ru/calculator"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timchenkofoundation.org/konkursy-i-granty/solidarnye-soobshhestva22/" TargetMode="External"/><Relationship Id="rId7"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ngogarant.ru/contests/view/4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orarctic.ru/ru/grants/"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hyperlink" Target="https://xn--80aaacibp5ddlofdugk8k.xn--29-6kcipkia3cjlb4a.xn--p1ai/public/arkhangelsk/contest"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s://synergy.online/webinars/vebinar-kak-vdokhnovit-komandu-prodazh-v-usloviyakh-peremen-13-aprelya/vebinar-kak-vdokhnovit-komandu-prodazh-13-aprelya"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s://synergy.online/webinars/vebinar-kak-prodvigat-tovary-i-uslugi-v-vk-telegram-i-na-avito-30-marta/vebinar-kak-prodvigat-tovary-i-uslugi-v-vk-telegram-i-na-avito-30-marta"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synergy.online/webinars/vebinar-antikrizisnye-prodazhi-i-uderzhanie-klientov-16-marta/vebinar-antikrizisnye-prodazhi-i-uderzhanie-klientov-16-marta"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synergy.online/webinars/vebinar-kadry-dlya-biznesa-2-marta/vebinar-kadry-dlya-biznesa-2-marta"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vk.com/video499136730_456239513"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synergy.online/webinars/vebinar-goszakupki-dlya-malogo-biznesa-i-samozanyatykh-22-dekabrya/vebinar-goszakupki-dlya-malogo-biznesa-i-samozanyatykh-22-dekabrya"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hyperlink" Target="https://synergy.online/webinars/vebinar-avtomatizatsiya-biznes-protsessov-11-noyabrya/vebinar-avtomatizatsiya-biznes-protsessov-11-noyabrya"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hyperlink" Target="https://synergy.online/webinars/vebinar-marketing-dlya-malogo-i-srednego-biznesa-19-oktyabrya/vebinar-marketing-dlya-malogo-i-srednego-biznesa-19-oktyabrya"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hyperlink" Target="https://synergy.online/webinars/zhenskoe-predprinimatelstvo-mery-podderzhki-i-instrumenty-dlya-razvitiya-21-sentyabrya/zhenskoe-predprinimatelstvo-mery-podderzhki-i-instrumenty-dlya-razvitiya-21-sentyabrya"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hyperlink" Target="https://vk.com/video-32129399_456239313"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hyperlink" Target="https://synergy.online/webinars/metodiki-planirovaniya-deyatelnosti-v-biznese-20-maya/metodiki-planirovaniya-deyatelnosti-v-biznese-20-maya"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hyperlink" Target="https://arr29.timepad.ru/event/1966920/"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hyperlink" Target="https://vk.com/video-212020118_456239023"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hyperlink" Target="http://government.ru/news/44904/"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government.ru/docs/44622/"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slide" Target="slide47.xml"/><Relationship Id="rId18" Type="http://schemas.openxmlformats.org/officeDocument/2006/relationships/slide" Target="slide55.xml"/><Relationship Id="rId3" Type="http://schemas.openxmlformats.org/officeDocument/2006/relationships/slide" Target="slide61.xml"/><Relationship Id="rId21" Type="http://schemas.openxmlformats.org/officeDocument/2006/relationships/slide" Target="slide15.xml"/><Relationship Id="rId7" Type="http://schemas.openxmlformats.org/officeDocument/2006/relationships/slide" Target="slide70.xml"/><Relationship Id="rId12" Type="http://schemas.openxmlformats.org/officeDocument/2006/relationships/image" Target="../media/image4.png"/><Relationship Id="rId17" Type="http://schemas.openxmlformats.org/officeDocument/2006/relationships/slide" Target="slide14.xml"/><Relationship Id="rId2" Type="http://schemas.openxmlformats.org/officeDocument/2006/relationships/notesSlide" Target="../notesSlides/notesSlide5.xml"/><Relationship Id="rId16" Type="http://schemas.openxmlformats.org/officeDocument/2006/relationships/slide" Target="slide17.xml"/><Relationship Id="rId20" Type="http://schemas.openxmlformats.org/officeDocument/2006/relationships/slide" Target="slide86.xml"/><Relationship Id="rId1" Type="http://schemas.openxmlformats.org/officeDocument/2006/relationships/slideLayout" Target="../slideLayouts/slideLayout9.xml"/><Relationship Id="rId6" Type="http://schemas.openxmlformats.org/officeDocument/2006/relationships/slide" Target="slide67.xml"/><Relationship Id="rId11" Type="http://schemas.openxmlformats.org/officeDocument/2006/relationships/slide" Target="slide102.xml"/><Relationship Id="rId24" Type="http://schemas.openxmlformats.org/officeDocument/2006/relationships/slide" Target="slide90.xml"/><Relationship Id="rId5" Type="http://schemas.openxmlformats.org/officeDocument/2006/relationships/slide" Target="slide92.xml"/><Relationship Id="rId15" Type="http://schemas.openxmlformats.org/officeDocument/2006/relationships/slide" Target="slide105.xml"/><Relationship Id="rId23" Type="http://schemas.openxmlformats.org/officeDocument/2006/relationships/slide" Target="slide87.xml"/><Relationship Id="rId10" Type="http://schemas.openxmlformats.org/officeDocument/2006/relationships/slide" Target="slide91.xml"/><Relationship Id="rId19" Type="http://schemas.openxmlformats.org/officeDocument/2006/relationships/slide" Target="slide89.xml"/><Relationship Id="rId4" Type="http://schemas.openxmlformats.org/officeDocument/2006/relationships/slide" Target="slide57.xml"/><Relationship Id="rId9" Type="http://schemas.openxmlformats.org/officeDocument/2006/relationships/slide" Target="slide101.xml"/><Relationship Id="rId14" Type="http://schemas.openxmlformats.org/officeDocument/2006/relationships/slide" Target="slide104.xml"/><Relationship Id="rId22" Type="http://schemas.openxmlformats.org/officeDocument/2006/relationships/slide" Target="slide80.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s://www.nalog.gov.ru/rn77/about_fts/docs/12062926/"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hyperlink" Target="http://static.government.ru/media/files/6VF8ZaKFbTHWzIWqo2ZgPwnpRx6EQSDD.pdf"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4.xml"/></Relationships>
</file>

<file path=ppt/slides/_rels/slide55.xml.rels><?xml version="1.0" encoding="UTF-8" standalone="yes"?>
<Relationships xmlns="http://schemas.openxmlformats.org/package/2006/relationships"><Relationship Id="rId3" Type="http://schemas.openxmlformats.org/officeDocument/2006/relationships/hyperlink" Target="http://government.ru/docs/15104/" TargetMode="External"/><Relationship Id="rId2" Type="http://schemas.openxmlformats.org/officeDocument/2006/relationships/notesSlide" Target="../notesSlides/notesSlide55.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corpmsp.ru/bankam/programma_stimulir/" TargetMode="External"/><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hyperlink" Target="http://www.cbr.ru/develop/msp/#a_134593" TargetMode="External"/><Relationship Id="rId2" Type="http://schemas.openxmlformats.org/officeDocument/2006/relationships/notesSlide" Target="../notesSlides/notesSlide58.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62.xml"/><Relationship Id="rId7" Type="http://schemas.openxmlformats.org/officeDocument/2006/relationships/slide" Target="slide5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75.xml"/><Relationship Id="rId11" Type="http://schemas.openxmlformats.org/officeDocument/2006/relationships/slide" Target="slide13.xml"/><Relationship Id="rId5" Type="http://schemas.openxmlformats.org/officeDocument/2006/relationships/slide" Target="slide65.xml"/><Relationship Id="rId10" Type="http://schemas.openxmlformats.org/officeDocument/2006/relationships/slide" Target="slide19.xml"/><Relationship Id="rId4" Type="http://schemas.openxmlformats.org/officeDocument/2006/relationships/slide" Target="slide73.xml"/><Relationship Id="rId9" Type="http://schemas.openxmlformats.org/officeDocument/2006/relationships/slide" Target="slide106.xml"/></Relationships>
</file>

<file path=ppt/slides/_rels/slide60.xml.rels><?xml version="1.0" encoding="UTF-8" standalone="yes"?>
<Relationships xmlns="http://schemas.openxmlformats.org/package/2006/relationships"><Relationship Id="rId3" Type="http://schemas.openxmlformats.org/officeDocument/2006/relationships/hyperlink" Target="http://government.ru/news/44775/" TargetMode="External"/><Relationship Id="rId2" Type="http://schemas.openxmlformats.org/officeDocument/2006/relationships/notesSlide" Target="../notesSlides/notesSlide60.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hyperlink" Target="https://sozd.duma.gov.ru/bill/84984-8" TargetMode="External"/><Relationship Id="rId2" Type="http://schemas.openxmlformats.org/officeDocument/2006/relationships/notesSlide" Target="../notesSlides/notesSlide62.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slide" Target="slide4.xml"/></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9.xml"/><Relationship Id="rId4" Type="http://schemas.openxmlformats.org/officeDocument/2006/relationships/slide" Target="slide4.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9.xml"/><Relationship Id="rId4" Type="http://schemas.openxmlformats.org/officeDocument/2006/relationships/slide" Target="slide4.xml"/></Relationships>
</file>

<file path=ppt/slides/_rels/slide69.xml.rels><?xml version="1.0" encoding="UTF-8" standalone="yes"?>
<Relationships xmlns="http://schemas.openxmlformats.org/package/2006/relationships"><Relationship Id="rId3" Type="http://schemas.openxmlformats.org/officeDocument/2006/relationships/hyperlink" Target="http://publication.pravo.gov.ru/Document/View/0001202202240025" TargetMode="External"/><Relationship Id="rId2" Type="http://schemas.openxmlformats.org/officeDocument/2006/relationships/notesSlide" Target="../notesSlides/notesSlide69.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slide" Target="slide56.xml"/><Relationship Id="rId5" Type="http://schemas.openxmlformats.org/officeDocument/2006/relationships/slide" Target="slide61.xml"/><Relationship Id="rId4" Type="http://schemas.openxmlformats.org/officeDocument/2006/relationships/slide" Target="slide50.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9.xml"/><Relationship Id="rId4" Type="http://schemas.openxmlformats.org/officeDocument/2006/relationships/slide" Target="slide4.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9.xml"/><Relationship Id="rId4" Type="http://schemas.openxmlformats.org/officeDocument/2006/relationships/slide" Target="slide4.xml"/></Relationships>
</file>

<file path=ppt/slides/_rels/slide7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9.xml"/><Relationship Id="rId4" Type="http://schemas.openxmlformats.org/officeDocument/2006/relationships/slide" Target="slide4.xml"/></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slide" Target="slide94.xml"/><Relationship Id="rId13" Type="http://schemas.openxmlformats.org/officeDocument/2006/relationships/slide" Target="slide85.xml"/><Relationship Id="rId3" Type="http://schemas.openxmlformats.org/officeDocument/2006/relationships/slide" Target="slide78.xml"/><Relationship Id="rId7" Type="http://schemas.openxmlformats.org/officeDocument/2006/relationships/slide" Target="slide56.xml"/><Relationship Id="rId12" Type="http://schemas.openxmlformats.org/officeDocument/2006/relationships/slide" Target="slide8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slide" Target="slide53.xml"/><Relationship Id="rId11"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66.xml"/><Relationship Id="rId4" Type="http://schemas.openxmlformats.org/officeDocument/2006/relationships/slide" Target="slide48.xml"/><Relationship Id="rId9" Type="http://schemas.openxmlformats.org/officeDocument/2006/relationships/slide" Target="slide60.xml"/></Relationships>
</file>

<file path=ppt/slides/_rels/slide80.xml.rels><?xml version="1.0" encoding="UTF-8" standalone="yes"?>
<Relationships xmlns="http://schemas.openxmlformats.org/package/2006/relationships"><Relationship Id="rId3" Type="http://schemas.openxmlformats.org/officeDocument/2006/relationships/hyperlink" Target="https://corpmsp.ru/finansovaya-podderzhka/garantiynaya-podderzhka-subektov-msp-ngs/nezavisimye-garantii-korporatsii-msp/list_banki/" TargetMode="External"/><Relationship Id="rId2" Type="http://schemas.openxmlformats.org/officeDocument/2006/relationships/notesSlide" Target="../notesSlides/notesSlide80.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hyperlink" Target="http://government.ru/docs/44797/" TargetMode="External"/><Relationship Id="rId2" Type="http://schemas.openxmlformats.org/officeDocument/2006/relationships/notesSlide" Target="../notesSlides/notesSlide81.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hyperlink" Target="http://government.ru/news/44837/" TargetMode="External"/><Relationship Id="rId2" Type="http://schemas.openxmlformats.org/officeDocument/2006/relationships/notesSlide" Target="../notesSlides/notesSlide82.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hyperlink" Target="http://kremlin.ru/acts/news/67893" TargetMode="External"/><Relationship Id="rId2" Type="http://schemas.openxmlformats.org/officeDocument/2006/relationships/notesSlide" Target="../notesSlides/notesSlide83.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hyperlink" Target="http://kremlin.ru/acts/news/67941" TargetMode="External"/><Relationship Id="rId2" Type="http://schemas.openxmlformats.org/officeDocument/2006/relationships/notesSlide" Target="../notesSlides/notesSlide84.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hyperlink" Target="http://government.ru/news/44787/" TargetMode="External"/><Relationship Id="rId2" Type="http://schemas.openxmlformats.org/officeDocument/2006/relationships/notesSlide" Target="../notesSlides/notesSlide85.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hyperlink" Target="http://government.ru/news/44823/" TargetMode="External"/><Relationship Id="rId2" Type="http://schemas.openxmlformats.org/officeDocument/2006/relationships/notesSlide" Target="../notesSlides/notesSlide86.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9.xml"/><Relationship Id="rId4" Type="http://schemas.openxmlformats.org/officeDocument/2006/relationships/slide" Target="slide4.xml"/></Relationships>
</file>

<file path=ppt/slides/_rels/slide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hyperlink" Target="https://trudvsem.ru/" TargetMode="External"/><Relationship Id="rId2" Type="http://schemas.openxmlformats.org/officeDocument/2006/relationships/notesSlide" Target="../notesSlides/notesSlide89.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hyperlink" Target="http://fss.gov.ru/index.shtml"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slide" Target="slide53.xml"/><Relationship Id="rId5" Type="http://schemas.openxmlformats.org/officeDocument/2006/relationships/slide" Target="slide51.xml"/><Relationship Id="rId4" Type="http://schemas.openxmlformats.org/officeDocument/2006/relationships/slide" Target="slide113.xml"/></Relationships>
</file>

<file path=ppt/slides/_rels/slide90.xml.rels><?xml version="1.0" encoding="UTF-8" standalone="yes"?>
<Relationships xmlns="http://schemas.openxmlformats.org/package/2006/relationships"><Relationship Id="rId3" Type="http://schemas.openxmlformats.org/officeDocument/2006/relationships/hyperlink" Target="http://government.ru/news/44720/" TargetMode="External"/><Relationship Id="rId2" Type="http://schemas.openxmlformats.org/officeDocument/2006/relationships/notesSlide" Target="../notesSlides/notesSlide90.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hyperlink" Target="http://government.ru/docs/45012/" TargetMode="External"/><Relationship Id="rId2" Type="http://schemas.openxmlformats.org/officeDocument/2006/relationships/notesSlide" Target="../notesSlides/notesSlide91.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hyperlink" Target="http://government.ru/news/44778/" TargetMode="External"/><Relationship Id="rId2" Type="http://schemas.openxmlformats.org/officeDocument/2006/relationships/notesSlide" Target="../notesSlides/notesSlide92.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4"/>
          <p:cNvPicPr preferRelativeResize="0"/>
          <p:nvPr/>
        </p:nvPicPr>
        <p:blipFill>
          <a:blip r:embed="rId3">
            <a:alphaModFix/>
          </a:blip>
          <a:stretch>
            <a:fillRect/>
          </a:stretch>
        </p:blipFill>
        <p:spPr>
          <a:xfrm>
            <a:off x="1903800" y="92025"/>
            <a:ext cx="1715277" cy="478025"/>
          </a:xfrm>
          <a:prstGeom prst="rect">
            <a:avLst/>
          </a:prstGeom>
          <a:noFill/>
          <a:ln>
            <a:noFill/>
          </a:ln>
        </p:spPr>
      </p:pic>
      <p:pic>
        <p:nvPicPr>
          <p:cNvPr id="205" name="Google Shape;205;p14"/>
          <p:cNvPicPr preferRelativeResize="0"/>
          <p:nvPr/>
        </p:nvPicPr>
        <p:blipFill>
          <a:blip r:embed="rId4">
            <a:alphaModFix/>
          </a:blip>
          <a:stretch>
            <a:fillRect/>
          </a:stretch>
        </p:blipFill>
        <p:spPr>
          <a:xfrm>
            <a:off x="391750" y="143457"/>
            <a:ext cx="1395835" cy="426588"/>
          </a:xfrm>
          <a:prstGeom prst="rect">
            <a:avLst/>
          </a:prstGeom>
          <a:noFill/>
          <a:ln>
            <a:noFill/>
          </a:ln>
        </p:spPr>
      </p:pic>
      <p:sp>
        <p:nvSpPr>
          <p:cNvPr id="206" name="Google Shape;206;p14"/>
          <p:cNvSpPr txBox="1"/>
          <p:nvPr/>
        </p:nvSpPr>
        <p:spPr>
          <a:xfrm>
            <a:off x="2170880" y="378413"/>
            <a:ext cx="1472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D9D9D9"/>
                </a:solidFill>
                <a:latin typeface="PT Sans"/>
                <a:ea typeface="PT Sans"/>
                <a:cs typeface="PT Sans"/>
                <a:sym typeface="PT Sans"/>
              </a:rPr>
              <a:t>Архангельская область</a:t>
            </a:r>
            <a:endParaRPr sz="800">
              <a:solidFill>
                <a:srgbClr val="D9D9D9"/>
              </a:solidFill>
              <a:latin typeface="PT Sans"/>
              <a:ea typeface="PT Sans"/>
              <a:cs typeface="PT Sans"/>
              <a:sym typeface="PT Sans"/>
            </a:endParaRPr>
          </a:p>
        </p:txBody>
      </p:sp>
      <p:sp>
        <p:nvSpPr>
          <p:cNvPr id="208" name="Google Shape;208;p14">
            <a:hlinkClick r:id="" action="ppaction://hlinkshowjump?jump=nextslide"/>
          </p:cNvPr>
          <p:cNvSpPr/>
          <p:nvPr/>
        </p:nvSpPr>
        <p:spPr>
          <a:xfrm>
            <a:off x="4443738" y="4835025"/>
            <a:ext cx="256525" cy="211650"/>
          </a:xfrm>
          <a:prstGeom prst="flowChartMerge">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14"/>
          <p:cNvPicPr preferRelativeResize="0"/>
          <p:nvPr/>
        </p:nvPicPr>
        <p:blipFill>
          <a:blip r:embed="rId5">
            <a:alphaModFix/>
          </a:blip>
          <a:stretch>
            <a:fillRect/>
          </a:stretch>
        </p:blipFill>
        <p:spPr>
          <a:xfrm>
            <a:off x="562825" y="2122762"/>
            <a:ext cx="897975" cy="897975"/>
          </a:xfrm>
          <a:prstGeom prst="rect">
            <a:avLst/>
          </a:prstGeom>
          <a:noFill/>
          <a:ln>
            <a:noFill/>
          </a:ln>
        </p:spPr>
      </p:pic>
      <p:sp>
        <p:nvSpPr>
          <p:cNvPr id="210" name="Google Shape;210;p14">
            <a:hlinkClick r:id="rId6" action="ppaction://hlinksldjump"/>
          </p:cNvPr>
          <p:cNvSpPr txBox="1"/>
          <p:nvPr/>
        </p:nvSpPr>
        <p:spPr>
          <a:xfrm>
            <a:off x="1428750" y="2371650"/>
            <a:ext cx="6286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hlink"/>
                </a:solidFill>
                <a:uFill>
                  <a:noFill/>
                </a:uFill>
                <a:latin typeface="Play"/>
                <a:ea typeface="Play"/>
                <a:cs typeface="Play"/>
                <a:sym typeface="Play"/>
                <a:hlinkClick r:id="rId6" action="ppaction://hlinksldjump"/>
              </a:rPr>
              <a:t>АНТИКРИЗИСНЫЕ МЕРЫ ГОСПОДДЕРЖКИ</a:t>
            </a:r>
            <a:endParaRPr sz="2000" b="1">
              <a:solidFill>
                <a:schemeClr val="dk1"/>
              </a:solidFill>
              <a:latin typeface="Play"/>
              <a:ea typeface="Play"/>
              <a:cs typeface="Play"/>
              <a:sym typeface="Play"/>
            </a:endParaRPr>
          </a:p>
        </p:txBody>
      </p:sp>
      <p:pic>
        <p:nvPicPr>
          <p:cNvPr id="211" name="Google Shape;211;p14"/>
          <p:cNvPicPr preferRelativeResize="0"/>
          <p:nvPr/>
        </p:nvPicPr>
        <p:blipFill>
          <a:blip r:embed="rId7">
            <a:alphaModFix/>
          </a:blip>
          <a:stretch>
            <a:fillRect/>
          </a:stretch>
        </p:blipFill>
        <p:spPr>
          <a:xfrm>
            <a:off x="7262426" y="2447375"/>
            <a:ext cx="452818" cy="400200"/>
          </a:xfrm>
          <a:prstGeom prst="rect">
            <a:avLst/>
          </a:prstGeom>
          <a:noFill/>
          <a:ln>
            <a:noFill/>
          </a:ln>
        </p:spPr>
      </p:pic>
      <p:pic>
        <p:nvPicPr>
          <p:cNvPr id="212" name="Google Shape;212;p14">
            <a:hlinkClick r:id="" action="ppaction://hlinkshowjump?jump=nextslide"/>
          </p:cNvPr>
          <p:cNvPicPr preferRelativeResize="0"/>
          <p:nvPr/>
        </p:nvPicPr>
        <p:blipFill>
          <a:blip r:embed="rId7">
            <a:alphaModFix/>
          </a:blip>
          <a:stretch>
            <a:fillRect/>
          </a:stretch>
        </p:blipFill>
        <p:spPr>
          <a:xfrm>
            <a:off x="4624075" y="4819150"/>
            <a:ext cx="348275" cy="307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FAFDB"/>
            </a:gs>
            <a:gs pos="100000">
              <a:srgbClr val="145164"/>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a:t>
            </a:fld>
            <a:endParaRPr/>
          </a:p>
        </p:txBody>
      </p:sp>
      <p:sp>
        <p:nvSpPr>
          <p:cNvPr id="242" name="Google Shape;242;p17"/>
          <p:cNvSpPr txBox="1"/>
          <p:nvPr/>
        </p:nvSpPr>
        <p:spPr>
          <a:xfrm>
            <a:off x="608207" y="220257"/>
            <a:ext cx="4518606" cy="81643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2500" b="1" dirty="0">
                <a:solidFill>
                  <a:schemeClr val="dk1"/>
                </a:solidFill>
                <a:latin typeface="Play"/>
                <a:ea typeface="Play"/>
                <a:cs typeface="Play"/>
                <a:sym typeface="Play"/>
              </a:rPr>
              <a:t>ИНОЕ</a:t>
            </a:r>
            <a:endParaRPr sz="2500" b="1" dirty="0">
              <a:solidFill>
                <a:schemeClr val="dk1"/>
              </a:solidFill>
              <a:latin typeface="Play"/>
              <a:ea typeface="Play"/>
              <a:cs typeface="Play"/>
              <a:sym typeface="Play"/>
            </a:endParaRPr>
          </a:p>
        </p:txBody>
      </p:sp>
      <p:sp>
        <p:nvSpPr>
          <p:cNvPr id="4" name="Google Shape;266;p18">
            <a:hlinkClick r:id="rId3" action="ppaction://hlinksldjump"/>
            <a:extLst>
              <a:ext uri="{FF2B5EF4-FFF2-40B4-BE49-F238E27FC236}">
                <a16:creationId xmlns:a16="http://schemas.microsoft.com/office/drawing/2014/main" id="{F9063C42-1B04-14F5-462F-10709235D4FC}"/>
              </a:ext>
            </a:extLst>
          </p:cNvPr>
          <p:cNvSpPr/>
          <p:nvPr/>
        </p:nvSpPr>
        <p:spPr>
          <a:xfrm>
            <a:off x="1776419" y="2869641"/>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Программы бесплатного переобучения</a:t>
            </a:r>
            <a:endParaRPr sz="700" dirty="0">
              <a:solidFill>
                <a:schemeClr val="dk1"/>
              </a:solidFill>
              <a:latin typeface="Play"/>
              <a:ea typeface="Play"/>
              <a:cs typeface="Play"/>
              <a:sym typeface="Play"/>
            </a:endParaRPr>
          </a:p>
        </p:txBody>
      </p:sp>
      <p:sp>
        <p:nvSpPr>
          <p:cNvPr id="5" name="Google Shape;268;p18">
            <a:hlinkClick r:id="rId4" action="ppaction://hlinksldjump"/>
            <a:extLst>
              <a:ext uri="{FF2B5EF4-FFF2-40B4-BE49-F238E27FC236}">
                <a16:creationId xmlns:a16="http://schemas.microsoft.com/office/drawing/2014/main" id="{F32F5B45-AFEB-5FA0-9235-CBE8A9B1ADF1}"/>
              </a:ext>
            </a:extLst>
          </p:cNvPr>
          <p:cNvSpPr/>
          <p:nvPr/>
        </p:nvSpPr>
        <p:spPr>
          <a:xfrm>
            <a:off x="1776419" y="86031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В регионах работают «горячие линии» для поддержки бизнеса</a:t>
            </a:r>
            <a:endParaRPr sz="700">
              <a:solidFill>
                <a:schemeClr val="dk1"/>
              </a:solidFill>
              <a:latin typeface="Play"/>
              <a:ea typeface="Play"/>
              <a:cs typeface="Play"/>
              <a:sym typeface="Play"/>
            </a:endParaRPr>
          </a:p>
        </p:txBody>
      </p:sp>
      <p:sp>
        <p:nvSpPr>
          <p:cNvPr id="6" name="Google Shape;275;p18">
            <a:hlinkClick r:id="rId5" action="ppaction://hlinksldjump"/>
            <a:extLst>
              <a:ext uri="{FF2B5EF4-FFF2-40B4-BE49-F238E27FC236}">
                <a16:creationId xmlns:a16="http://schemas.microsoft.com/office/drawing/2014/main" id="{358E536B-4427-D064-5776-DE33CAD1B6BA}"/>
              </a:ext>
            </a:extLst>
          </p:cNvPr>
          <p:cNvSpPr/>
          <p:nvPr/>
        </p:nvSpPr>
        <p:spPr>
          <a:xfrm>
            <a:off x="3366887" y="86031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dirty="0">
              <a:solidFill>
                <a:schemeClr val="dk1"/>
              </a:solidFill>
              <a:latin typeface="Play"/>
              <a:ea typeface="Play"/>
              <a:cs typeface="Play"/>
              <a:sym typeface="Play"/>
            </a:endParaRPr>
          </a:p>
          <a:p>
            <a:pPr marL="0" lvl="0" indent="0" algn="ctr" rtl="0">
              <a:spcBef>
                <a:spcPts val="0"/>
              </a:spcBef>
              <a:spcAft>
                <a:spcPts val="0"/>
              </a:spcAft>
              <a:buNone/>
            </a:pPr>
            <a:r>
              <a:rPr lang="en" sz="700" dirty="0">
                <a:solidFill>
                  <a:schemeClr val="dk1"/>
                </a:solidFill>
                <a:latin typeface="Play"/>
                <a:ea typeface="Play"/>
                <a:cs typeface="Play"/>
                <a:sym typeface="Play"/>
              </a:rPr>
              <a:t>Поддержка для компаний, выпускающих товары из переработанных отходов</a:t>
            </a:r>
            <a:endParaRPr sz="700" dirty="0">
              <a:solidFill>
                <a:schemeClr val="dk1"/>
              </a:solidFill>
              <a:latin typeface="Play"/>
              <a:ea typeface="Play"/>
              <a:cs typeface="Play"/>
              <a:sym typeface="Play"/>
            </a:endParaRPr>
          </a:p>
        </p:txBody>
      </p:sp>
      <p:sp>
        <p:nvSpPr>
          <p:cNvPr id="7" name="Google Shape;278;p18">
            <a:hlinkClick r:id="rId6" action="ppaction://hlinksldjump"/>
            <a:extLst>
              <a:ext uri="{FF2B5EF4-FFF2-40B4-BE49-F238E27FC236}">
                <a16:creationId xmlns:a16="http://schemas.microsoft.com/office/drawing/2014/main" id="{9B45EEA2-CA8A-5B19-BE52-C981261B3A94}"/>
              </a:ext>
            </a:extLst>
          </p:cNvPr>
          <p:cNvSpPr/>
          <p:nvPr/>
        </p:nvSpPr>
        <p:spPr>
          <a:xfrm>
            <a:off x="3407157" y="183728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dirty="0">
              <a:solidFill>
                <a:schemeClr val="dk1"/>
              </a:solidFill>
              <a:latin typeface="Play"/>
              <a:ea typeface="Play"/>
              <a:cs typeface="Play"/>
              <a:sym typeface="Play"/>
            </a:endParaRPr>
          </a:p>
          <a:p>
            <a:pPr marL="0" lvl="0" indent="0" algn="ctr" rtl="0">
              <a:spcBef>
                <a:spcPts val="0"/>
              </a:spcBef>
              <a:spcAft>
                <a:spcPts val="0"/>
              </a:spcAft>
              <a:buNone/>
            </a:pPr>
            <a:r>
              <a:rPr lang="en" sz="700" dirty="0">
                <a:solidFill>
                  <a:schemeClr val="dk1"/>
                </a:solidFill>
                <a:latin typeface="Play"/>
                <a:ea typeface="Play"/>
                <a:cs typeface="Play"/>
                <a:sym typeface="Play"/>
              </a:rPr>
              <a:t>Минтруд разрешил не обновлять до 1 января 2023 года инструкции по охране труда</a:t>
            </a:r>
            <a:endParaRPr sz="700" dirty="0">
              <a:solidFill>
                <a:schemeClr val="dk1"/>
              </a:solidFill>
              <a:latin typeface="Play"/>
              <a:ea typeface="Play"/>
              <a:cs typeface="Play"/>
              <a:sym typeface="Play"/>
            </a:endParaRPr>
          </a:p>
        </p:txBody>
      </p:sp>
      <p:sp>
        <p:nvSpPr>
          <p:cNvPr id="8" name="Google Shape;281;p18">
            <a:hlinkClick r:id="rId7" action="ppaction://hlinksldjump"/>
            <a:extLst>
              <a:ext uri="{FF2B5EF4-FFF2-40B4-BE49-F238E27FC236}">
                <a16:creationId xmlns:a16="http://schemas.microsoft.com/office/drawing/2014/main" id="{83C68FFA-20DA-58C4-5B9E-59A17D17C772}"/>
              </a:ext>
            </a:extLst>
          </p:cNvPr>
          <p:cNvSpPr/>
          <p:nvPr/>
        </p:nvSpPr>
        <p:spPr>
          <a:xfrm>
            <a:off x="4957355" y="183728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Продление лицензий</a:t>
            </a:r>
            <a:endParaRPr sz="700" dirty="0">
              <a:solidFill>
                <a:schemeClr val="dk1"/>
              </a:solidFill>
              <a:latin typeface="Play"/>
              <a:ea typeface="Play"/>
              <a:cs typeface="Play"/>
              <a:sym typeface="Play"/>
            </a:endParaRPr>
          </a:p>
        </p:txBody>
      </p:sp>
      <p:sp>
        <p:nvSpPr>
          <p:cNvPr id="9" name="Google Shape;282;p18">
            <a:hlinkClick r:id="rId8" action="ppaction://hlinksldjump"/>
            <a:extLst>
              <a:ext uri="{FF2B5EF4-FFF2-40B4-BE49-F238E27FC236}">
                <a16:creationId xmlns:a16="http://schemas.microsoft.com/office/drawing/2014/main" id="{A4DE3A17-3444-902C-7F7B-A6E7DD82AE45}"/>
              </a:ext>
            </a:extLst>
          </p:cNvPr>
          <p:cNvSpPr/>
          <p:nvPr/>
        </p:nvSpPr>
        <p:spPr>
          <a:xfrm>
            <a:off x="1776419" y="183728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Помощь в поиске работы</a:t>
            </a:r>
            <a:endParaRPr sz="700">
              <a:solidFill>
                <a:schemeClr val="dk1"/>
              </a:solidFill>
              <a:latin typeface="Play"/>
              <a:ea typeface="Play"/>
              <a:cs typeface="Play"/>
              <a:sym typeface="Play"/>
            </a:endParaRPr>
          </a:p>
        </p:txBody>
      </p:sp>
      <p:sp>
        <p:nvSpPr>
          <p:cNvPr id="10" name="Google Shape;308;p19">
            <a:hlinkClick r:id="rId9" action="ppaction://hlinksldjump"/>
            <a:extLst>
              <a:ext uri="{FF2B5EF4-FFF2-40B4-BE49-F238E27FC236}">
                <a16:creationId xmlns:a16="http://schemas.microsoft.com/office/drawing/2014/main" id="{D9A85BA3-865D-283D-5A4A-90F765E17AAB}"/>
              </a:ext>
            </a:extLst>
          </p:cNvPr>
          <p:cNvSpPr/>
          <p:nvPr/>
        </p:nvSpPr>
        <p:spPr>
          <a:xfrm>
            <a:off x="3407157" y="2869641"/>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rgbClr val="FFFFFF"/>
                </a:solidFill>
                <a:latin typeface="Play"/>
                <a:ea typeface="Play"/>
                <a:cs typeface="Play"/>
                <a:sym typeface="Play"/>
              </a:rPr>
              <a:t>Административные барьеры. Принятые меры </a:t>
            </a:r>
            <a:r>
              <a:rPr lang="en" sz="700">
                <a:solidFill>
                  <a:schemeClr val="dk1"/>
                </a:solidFill>
                <a:latin typeface="Play"/>
                <a:ea typeface="Play"/>
                <a:cs typeface="Play"/>
                <a:sym typeface="Play"/>
              </a:rPr>
              <a:t>поддержки</a:t>
            </a:r>
            <a:r>
              <a:rPr lang="en" sz="700">
                <a:solidFill>
                  <a:srgbClr val="FFFFFF"/>
                </a:solidFill>
                <a:latin typeface="Play"/>
                <a:ea typeface="Play"/>
                <a:cs typeface="Play"/>
                <a:sym typeface="Play"/>
              </a:rPr>
              <a:t> (на 13.04)</a:t>
            </a:r>
            <a:endParaRPr sz="700">
              <a:solidFill>
                <a:srgbClr val="FFFFFF"/>
              </a:solidFill>
              <a:latin typeface="Play"/>
              <a:ea typeface="Play"/>
              <a:cs typeface="Play"/>
              <a:sym typeface="Play"/>
            </a:endParaRPr>
          </a:p>
        </p:txBody>
      </p:sp>
      <p:sp>
        <p:nvSpPr>
          <p:cNvPr id="11" name="Google Shape;309;p19">
            <a:hlinkClick r:id="rId10" action="ppaction://hlinksldjump"/>
            <a:extLst>
              <a:ext uri="{FF2B5EF4-FFF2-40B4-BE49-F238E27FC236}">
                <a16:creationId xmlns:a16="http://schemas.microsoft.com/office/drawing/2014/main" id="{C88726E2-A9AF-7987-DE9B-A7E273A7AF1B}"/>
              </a:ext>
            </a:extLst>
          </p:cNvPr>
          <p:cNvSpPr/>
          <p:nvPr/>
        </p:nvSpPr>
        <p:spPr>
          <a:xfrm>
            <a:off x="4957355" y="3907362"/>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Сбыт и продвижение</a:t>
            </a:r>
            <a:endParaRPr sz="700">
              <a:solidFill>
                <a:schemeClr val="dk1"/>
              </a:solidFill>
              <a:latin typeface="Play"/>
              <a:ea typeface="Play"/>
              <a:cs typeface="Play"/>
              <a:sym typeface="Play"/>
            </a:endParaRPr>
          </a:p>
        </p:txBody>
      </p:sp>
      <p:sp>
        <p:nvSpPr>
          <p:cNvPr id="12" name="Google Shape;310;p19">
            <a:hlinkClick r:id="rId11" action="ppaction://hlinksldjump"/>
            <a:extLst>
              <a:ext uri="{FF2B5EF4-FFF2-40B4-BE49-F238E27FC236}">
                <a16:creationId xmlns:a16="http://schemas.microsoft.com/office/drawing/2014/main" id="{A30853A7-6F45-69D4-3426-5A8349883E38}"/>
              </a:ext>
            </a:extLst>
          </p:cNvPr>
          <p:cNvSpPr/>
          <p:nvPr/>
        </p:nvSpPr>
        <p:spPr>
          <a:xfrm>
            <a:off x="4957355" y="86031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chemeClr val="dk1"/>
                </a:solidFill>
                <a:latin typeface="Play"/>
                <a:ea typeface="Play"/>
                <a:cs typeface="Play"/>
                <a:sym typeface="Play"/>
              </a:rPr>
              <a:t>Производственные цепочки и партнеры</a:t>
            </a:r>
            <a:endParaRPr sz="700" dirty="0">
              <a:solidFill>
                <a:schemeClr val="dk1"/>
              </a:solidFill>
              <a:latin typeface="Play"/>
              <a:ea typeface="Play"/>
              <a:cs typeface="Play"/>
              <a:sym typeface="Play"/>
            </a:endParaRPr>
          </a:p>
        </p:txBody>
      </p:sp>
      <p:sp>
        <p:nvSpPr>
          <p:cNvPr id="13" name="Google Shape;311;p19">
            <a:hlinkClick r:id="rId12" action="ppaction://hlinksldjump"/>
            <a:extLst>
              <a:ext uri="{FF2B5EF4-FFF2-40B4-BE49-F238E27FC236}">
                <a16:creationId xmlns:a16="http://schemas.microsoft.com/office/drawing/2014/main" id="{31E5CA95-688F-6C48-CB27-B6840F1F38D2}"/>
              </a:ext>
            </a:extLst>
          </p:cNvPr>
          <p:cNvSpPr/>
          <p:nvPr/>
        </p:nvSpPr>
        <p:spPr>
          <a:xfrm>
            <a:off x="1779705" y="3907362"/>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rgbClr val="FFFFFF"/>
                </a:solidFill>
                <a:latin typeface="Play"/>
                <a:ea typeface="Play"/>
                <a:cs typeface="Play"/>
                <a:sym typeface="Play"/>
              </a:rPr>
              <a:t>Выкуп земельных участков </a:t>
            </a:r>
            <a:r>
              <a:rPr lang="en" sz="700" dirty="0">
                <a:solidFill>
                  <a:schemeClr val="dk1"/>
                </a:solidFill>
                <a:latin typeface="Play"/>
                <a:ea typeface="Play"/>
                <a:cs typeface="Play"/>
                <a:sym typeface="Play"/>
              </a:rPr>
              <a:t>без</a:t>
            </a:r>
            <a:r>
              <a:rPr lang="en" sz="700" dirty="0">
                <a:solidFill>
                  <a:srgbClr val="FFFFFF"/>
                </a:solidFill>
                <a:latin typeface="Play"/>
                <a:ea typeface="Play"/>
                <a:cs typeface="Play"/>
                <a:sym typeface="Play"/>
              </a:rPr>
              <a:t> торгов</a:t>
            </a:r>
            <a:endParaRPr sz="700" dirty="0">
              <a:solidFill>
                <a:srgbClr val="FFFFFF"/>
              </a:solidFill>
              <a:latin typeface="Play"/>
              <a:ea typeface="Play"/>
              <a:cs typeface="Play"/>
              <a:sym typeface="Play"/>
            </a:endParaRPr>
          </a:p>
        </p:txBody>
      </p:sp>
      <p:sp>
        <p:nvSpPr>
          <p:cNvPr id="14" name="Google Shape;313;p19">
            <a:hlinkClick r:id="rId13" action="ppaction://hlinksldjump"/>
            <a:extLst>
              <a:ext uri="{FF2B5EF4-FFF2-40B4-BE49-F238E27FC236}">
                <a16:creationId xmlns:a16="http://schemas.microsoft.com/office/drawing/2014/main" id="{BEAD241B-8C60-B796-E888-AC90138E6E17}"/>
              </a:ext>
            </a:extLst>
          </p:cNvPr>
          <p:cNvSpPr/>
          <p:nvPr/>
        </p:nvSpPr>
        <p:spPr>
          <a:xfrm>
            <a:off x="3408800" y="3907362"/>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rgbClr val="FFFFFF"/>
                </a:solidFill>
                <a:latin typeface="Play"/>
                <a:ea typeface="Play"/>
                <a:cs typeface="Play"/>
                <a:sym typeface="Play"/>
              </a:rPr>
              <a:t>Аграриям возместят затраты на выращивание овощей и строительство теплиц</a:t>
            </a:r>
            <a:endParaRPr sz="700" dirty="0">
              <a:solidFill>
                <a:srgbClr val="FFFFFF"/>
              </a:solidFill>
              <a:latin typeface="Play"/>
              <a:ea typeface="Play"/>
              <a:cs typeface="Play"/>
              <a:sym typeface="Play"/>
            </a:endParaRPr>
          </a:p>
        </p:txBody>
      </p:sp>
      <p:sp>
        <p:nvSpPr>
          <p:cNvPr id="15" name="Google Shape;316;p19">
            <a:hlinkClick r:id="rId14" action="ppaction://hlinksldjump"/>
            <a:extLst>
              <a:ext uri="{FF2B5EF4-FFF2-40B4-BE49-F238E27FC236}">
                <a16:creationId xmlns:a16="http://schemas.microsoft.com/office/drawing/2014/main" id="{D4A79F3B-A552-B627-9215-777665E6AFA4}"/>
              </a:ext>
            </a:extLst>
          </p:cNvPr>
          <p:cNvSpPr/>
          <p:nvPr/>
        </p:nvSpPr>
        <p:spPr>
          <a:xfrm>
            <a:off x="4957355" y="2869641"/>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rgbClr val="FFFFFF"/>
                </a:solidFill>
                <a:latin typeface="Play"/>
                <a:ea typeface="Play"/>
                <a:cs typeface="Play"/>
                <a:sym typeface="Play"/>
              </a:rPr>
              <a:t>Отсрочка внедрения поэкземплярного учета молочной продукции</a:t>
            </a:r>
            <a:endParaRPr sz="700" dirty="0">
              <a:solidFill>
                <a:srgbClr val="FFFFFF"/>
              </a:solidFill>
              <a:latin typeface="Play"/>
              <a:ea typeface="Play"/>
              <a:cs typeface="Play"/>
              <a:sym typeface="Play"/>
            </a:endParaRPr>
          </a:p>
        </p:txBody>
      </p:sp>
      <p:sp>
        <p:nvSpPr>
          <p:cNvPr id="16" name="Google Shape;280;p18">
            <a:hlinkClick r:id="rId15" action="ppaction://hlinksldjump"/>
            <a:extLst>
              <a:ext uri="{FF2B5EF4-FFF2-40B4-BE49-F238E27FC236}">
                <a16:creationId xmlns:a16="http://schemas.microsoft.com/office/drawing/2014/main" id="{7828F4B3-F6B6-58D3-AA82-FAC059928585}"/>
              </a:ext>
            </a:extLst>
          </p:cNvPr>
          <p:cNvSpPr/>
          <p:nvPr/>
        </p:nvSpPr>
        <p:spPr>
          <a:xfrm>
            <a:off x="6609694" y="3907362"/>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Бизнес и НКО смогут выплачивать долги по аренде госимущества в течение двух лет</a:t>
            </a:r>
            <a:endParaRPr sz="700" dirty="0">
              <a:solidFill>
                <a:schemeClr val="dk1"/>
              </a:solidFill>
              <a:latin typeface="Play"/>
              <a:ea typeface="Play"/>
              <a:cs typeface="Play"/>
              <a:sym typeface="Play"/>
            </a:endParaRPr>
          </a:p>
        </p:txBody>
      </p:sp>
    </p:spTree>
    <p:extLst>
      <p:ext uri="{BB962C8B-B14F-4D97-AF65-F5344CB8AC3E}">
        <p14:creationId xmlns:p14="http://schemas.microsoft.com/office/powerpoint/2010/main" val="35959158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09"/>
          <p:cNvSpPr txBox="1"/>
          <p:nvPr/>
        </p:nvSpPr>
        <p:spPr>
          <a:xfrm>
            <a:off x="0" y="0"/>
            <a:ext cx="8478900" cy="407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Бизнес из пострадавших отраслей и социально ориентированные некоммерческие организации (НКО) смогут погашать долги по арендной плате за пользование госимуществом в течение 2 лет – с 1 января 2021 года по 1 января 2023 года. Такое распоряжение утвердило Правительство.</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Бизнес и НКО смогут выплачивать долги по аренде госимущества в течение двух лет</a:t>
            </a:r>
            <a:endParaRPr sz="1100">
              <a:solidFill>
                <a:schemeClr val="dk1"/>
              </a:solidFill>
            </a:endParaRPr>
          </a:p>
          <a:p>
            <a:pPr marL="0" lvl="0" indent="0" algn="l" rtl="0">
              <a:spcBef>
                <a:spcPts val="0"/>
              </a:spcBef>
              <a:spcAft>
                <a:spcPts val="0"/>
              </a:spcAft>
              <a:buNone/>
            </a:pPr>
            <a:r>
              <a:rPr lang="en" sz="1100">
                <a:solidFill>
                  <a:schemeClr val="dk1"/>
                </a:solidFill>
              </a:rPr>
              <a:t>Кроме того, на 3 месяца – до 1 октября 2020 года – продлевается отсрочка по платежам за аренду госимущества. Ранее, согласно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Распоряжению Правительства от 10 апреля</a:t>
            </a:r>
            <a:r>
              <a:rPr lang="en" sz="1100">
                <a:solidFill>
                  <a:schemeClr val="dk1"/>
                </a:solidFill>
              </a:rPr>
              <a:t>, действие отсрочки завершалось 1 июля</a:t>
            </a:r>
            <a:r>
              <a:rPr lang="en" sz="1100">
                <a:solidFill>
                  <a:schemeClr val="lt1"/>
                </a:solidFill>
              </a:rPr>
              <a:t>.</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Федеральные органы будут обязаны сообщить арендаторам об этих возможностях. Информация также будет размещена в личных кабинетах предпринимателей на</a:t>
            </a:r>
            <a:r>
              <a:rPr lang="en" sz="1100">
                <a:solidFill>
                  <a:schemeClr val="lt1"/>
                </a:solidFill>
              </a:rPr>
              <a:t> </a:t>
            </a:r>
            <a:r>
              <a:rPr lang="en" sz="1100" b="1" u="sng">
                <a:solidFill>
                  <a:srgbClr val="FF9900"/>
                </a:solidFill>
                <a:highlight>
                  <a:schemeClr val="lt1"/>
                </a:highlight>
                <a:hlinkClick r:id="rId4">
                  <a:extLst>
                    <a:ext uri="{A12FA001-AC4F-418D-AE19-62706E023703}">
                      <ahyp:hlinkClr xmlns:ahyp="http://schemas.microsoft.com/office/drawing/2018/hyperlinkcolor" val="tx"/>
                    </a:ext>
                  </a:extLst>
                </a:hlinkClick>
              </a:rPr>
              <a:t>межведомственном портале по управлению госсобственностью.</a:t>
            </a:r>
            <a:endParaRPr sz="1100" b="1">
              <a:solidFill>
                <a:srgbClr val="FF9900"/>
              </a:solidFill>
              <a:highlight>
                <a:schemeClr val="lt1"/>
              </a:highlight>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Эти меры поддержат малый и средний бизнес, а также социально ориентированные НКО, которые терпят убытки на фоне распространения новой коронавирусной инфекции.</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chemeClr val="accent6"/>
                </a:solidFill>
              </a:rPr>
              <a:t>В каких НПА закреплены данные положения?</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  Постановление Правительства от 16 мая 2020 года № 704;</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  Распоряжение Правительства от 16 мая 2020 года № 1296-р.</a:t>
            </a:r>
            <a:endParaRPr sz="1100">
              <a:solidFill>
                <a:schemeClr val="dk1"/>
              </a:solidFill>
            </a:endParaRPr>
          </a:p>
        </p:txBody>
      </p:sp>
      <p:pic>
        <p:nvPicPr>
          <p:cNvPr id="1294" name="Google Shape;1294;p109"/>
          <p:cNvPicPr preferRelativeResize="0"/>
          <p:nvPr/>
        </p:nvPicPr>
        <p:blipFill>
          <a:blip r:embed="rId5">
            <a:alphaModFix/>
          </a:blip>
          <a:stretch>
            <a:fillRect/>
          </a:stretch>
        </p:blipFill>
        <p:spPr>
          <a:xfrm>
            <a:off x="2006785" y="1269218"/>
            <a:ext cx="217324" cy="192050"/>
          </a:xfrm>
          <a:prstGeom prst="rect">
            <a:avLst/>
          </a:prstGeom>
          <a:noFill/>
          <a:ln>
            <a:noFill/>
          </a:ln>
        </p:spPr>
      </p:pic>
      <p:pic>
        <p:nvPicPr>
          <p:cNvPr id="1295" name="Google Shape;1295;p109"/>
          <p:cNvPicPr preferRelativeResize="0"/>
          <p:nvPr/>
        </p:nvPicPr>
        <p:blipFill>
          <a:blip r:embed="rId5">
            <a:alphaModFix/>
          </a:blip>
          <a:stretch>
            <a:fillRect/>
          </a:stretch>
        </p:blipFill>
        <p:spPr>
          <a:xfrm>
            <a:off x="4859185" y="1943518"/>
            <a:ext cx="217324" cy="192050"/>
          </a:xfrm>
          <a:prstGeom prst="rect">
            <a:avLst/>
          </a:prstGeom>
          <a:noFill/>
          <a:ln>
            <a:noFill/>
          </a:ln>
        </p:spPr>
      </p:pic>
      <p:sp>
        <p:nvSpPr>
          <p:cNvPr id="1296" name="Google Shape;1296;p109">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9">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98" name="Google Shape;1298;p109">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100</a:t>
            </a:fld>
            <a:endParaRPr>
              <a:solidFill>
                <a:schemeClr val="accent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10"/>
          <p:cNvSpPr txBox="1"/>
          <p:nvPr/>
        </p:nvSpPr>
        <p:spPr>
          <a:xfrm>
            <a:off x="0" y="0"/>
            <a:ext cx="84789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Сельхозпроизводители получили право полугодичной отсрочки платежей по льготным инвестиционным кредитам, срок договоров по которым истекает в 2022 году.</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Кредитные каникулы для аграриев</a:t>
            </a:r>
            <a:endParaRPr sz="1100" dirty="0">
              <a:solidFill>
                <a:schemeClr val="dk1"/>
              </a:solidFill>
            </a:endParaRPr>
          </a:p>
          <a:p>
            <a:pPr marL="0" lvl="0" indent="0" algn="l" rtl="0">
              <a:spcBef>
                <a:spcPts val="0"/>
              </a:spcBef>
              <a:spcAft>
                <a:spcPts val="0"/>
              </a:spcAft>
              <a:buNone/>
            </a:pPr>
            <a:r>
              <a:rPr lang="en" sz="1100" dirty="0">
                <a:solidFill>
                  <a:schemeClr val="dk1"/>
                </a:solidFill>
              </a:rPr>
              <a:t>Речь идёт о платежах, которые приходятся на период с 1 марта по 31 мая 2022 года. При положительном решении банка о предоставлении кредитных каникул отсрочка по таким платежам может достигать шести месяцев.</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Для краткосрочных льготных займов, срок договоров по которым также истекает в 2022 году, предусмотрена возможность пролонгации срока кредита ещё на один год. Таким образом, сельхозпроизводители смогут уменьшить размер ежемесячных платежей и снизить кредитную нагрузку.</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Ряд изменений направлен на поддержку банков, участвующих в программе льготного кредитования. Размер субсидированной ставки по выданным краткосрочным кредитам теперь увеличен до 100% ключевой ставки ЦБ. Раньше этот показатель составлял 80%.</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Несмотря на повышение ключевой ставки ЦБ, льготная ставка для заёмщиков останется прежней – до 5% годовых. Новые кредиты также будут выдавать на этих условиях.</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Льготная кредитная программа для аграриев была запущена в 2017 году. В её рамках сельхозпроизводители могут взять краткосрочный или инвестиционный кредит по ставке до 5% на развитие растениеводства и животноводства, а также на строительство, реконструкцию или модернизацию предприятий по переработке сельхозсырья. Льготный краткосрочный кредит выдаётся на срок до 1 года, инвестиционный – от 2 до 15 лет.</a:t>
            </a:r>
            <a:endParaRPr sz="1100" dirty="0">
              <a:solidFill>
                <a:schemeClr val="dk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r>
              <a:rPr lang="en" sz="1100" b="1" u="sng" dirty="0">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от 3 марта 2022 года №280</a:t>
            </a:r>
            <a:endParaRPr sz="1100" b="1" dirty="0">
              <a:solidFill>
                <a:srgbClr val="FF9900"/>
              </a:solidFill>
              <a:highlight>
                <a:schemeClr val="lt1"/>
              </a:highlight>
            </a:endParaRPr>
          </a:p>
          <a:p>
            <a:pPr marL="0" lvl="0" indent="0" algn="l" rtl="0">
              <a:spcBef>
                <a:spcPts val="0"/>
              </a:spcBef>
              <a:spcAft>
                <a:spcPts val="0"/>
              </a:spcAft>
              <a:buNone/>
            </a:pPr>
            <a:endParaRPr sz="1100" dirty="0">
              <a:solidFill>
                <a:schemeClr val="lt1"/>
              </a:solidFill>
            </a:endParaRPr>
          </a:p>
        </p:txBody>
      </p:sp>
      <p:pic>
        <p:nvPicPr>
          <p:cNvPr id="1304" name="Google Shape;1304;p110"/>
          <p:cNvPicPr preferRelativeResize="0"/>
          <p:nvPr/>
        </p:nvPicPr>
        <p:blipFill>
          <a:blip r:embed="rId4">
            <a:alphaModFix/>
          </a:blip>
          <a:stretch>
            <a:fillRect/>
          </a:stretch>
        </p:blipFill>
        <p:spPr>
          <a:xfrm>
            <a:off x="3064960" y="3975643"/>
            <a:ext cx="217324" cy="192050"/>
          </a:xfrm>
          <a:prstGeom prst="rect">
            <a:avLst/>
          </a:prstGeom>
          <a:noFill/>
          <a:ln>
            <a:noFill/>
          </a:ln>
        </p:spPr>
      </p:pic>
      <p:sp>
        <p:nvSpPr>
          <p:cNvPr id="1305" name="Google Shape;1305;p110">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0">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07" name="Google Shape;1307;p110">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101</a:t>
            </a:fld>
            <a:endParaRPr>
              <a:solidFill>
                <a:schemeClr val="accent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111"/>
          <p:cNvSpPr txBox="1"/>
          <p:nvPr/>
        </p:nvSpPr>
        <p:spPr>
          <a:xfrm>
            <a:off x="0" y="0"/>
            <a:ext cx="84789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accent6"/>
                </a:solidFill>
              </a:rPr>
              <a:t>Описание меры</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Компании, участвующие в госзакупках, смогут получать в 2022 году в качестве аванса до 90% от цены контракта.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Правило распространяется на госконтракты, финансируемые из федерального бюджета. Регионам рекомендовано применять аналогичные положения для контрактов, финансируемых из их бюджетов.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Ранее размер аванса по госконтрактам в основном ограничивался планкой в 30% от цены, зафиксированной в договоре. Повышение размера авансирования даст предпринимателям доступ к дополнительным ресурсам, поможет им быстрее преодолеть экономические сложности.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Постановление также уточняет условия применения казначейского сопровождения при уплате авансовых платежей по госконтрактам. Такая процедура применяется, когда необходим дополнительный контроль за бюджетными средствами. По новым правилам, выплаты авансовых платежей в размере от 50 до 90% будут проводиться с казначейским сопровождением, а авансовые платежи до 50% будут от него освобождены, то есть деньги будут сразу поступать на банковские счета организаций. Это ускорит проведение платежей по заключаемым контрактам, позволит бизнесу отказаться от промежуточных кредитов и не отвлекать из оборота собственные средства.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Срок получения</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2022 год</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от 29 марта 2022 года №505</a:t>
            </a:r>
            <a:endParaRPr sz="1100" b="1">
              <a:solidFill>
                <a:srgbClr val="FF9900"/>
              </a:solidFill>
              <a:highlight>
                <a:schemeClr val="lt1"/>
              </a:highlight>
            </a:endParaRPr>
          </a:p>
        </p:txBody>
      </p:sp>
      <p:pic>
        <p:nvPicPr>
          <p:cNvPr id="1313" name="Google Shape;1313;p111"/>
          <p:cNvPicPr preferRelativeResize="0"/>
          <p:nvPr/>
        </p:nvPicPr>
        <p:blipFill>
          <a:blip r:embed="rId4">
            <a:alphaModFix/>
          </a:blip>
          <a:stretch>
            <a:fillRect/>
          </a:stretch>
        </p:blipFill>
        <p:spPr>
          <a:xfrm>
            <a:off x="3173985" y="4129118"/>
            <a:ext cx="217324" cy="192050"/>
          </a:xfrm>
          <a:prstGeom prst="rect">
            <a:avLst/>
          </a:prstGeom>
          <a:noFill/>
          <a:ln>
            <a:noFill/>
          </a:ln>
        </p:spPr>
      </p:pic>
      <p:sp>
        <p:nvSpPr>
          <p:cNvPr id="1314" name="Google Shape;1314;p111">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1">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16" name="Google Shape;1316;p111">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102</a:t>
            </a:fld>
            <a:endParaRPr>
              <a:solidFill>
                <a:schemeClr val="accent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12"/>
          <p:cNvSpPr txBox="1"/>
          <p:nvPr/>
        </p:nvSpPr>
        <p:spPr>
          <a:xfrm>
            <a:off x="0" y="0"/>
            <a:ext cx="8478900" cy="204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упростило требования к российским компаниям-экспортёрам, получающим субсидии по нацпроекту «Международная кооперация и экспорт». Такое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a:t>
            </a:r>
            <a:r>
              <a:rPr lang="en" sz="1100">
                <a:solidFill>
                  <a:schemeClr val="dk1"/>
                </a:solidFill>
              </a:rPr>
              <a:t> подписал Председатель Правительства Михаил Мишустин.</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Отсрочка возврата субсидий экспортёрами</a:t>
            </a:r>
            <a:endParaRPr sz="1100">
              <a:solidFill>
                <a:schemeClr val="dk1"/>
              </a:solidFill>
            </a:endParaRPr>
          </a:p>
          <a:p>
            <a:pPr marL="0" lvl="0" indent="0" algn="l" rtl="0">
              <a:spcBef>
                <a:spcPts val="0"/>
              </a:spcBef>
              <a:spcAft>
                <a:spcPts val="0"/>
              </a:spcAft>
              <a:buNone/>
            </a:pPr>
            <a:r>
              <a:rPr lang="en" sz="1100">
                <a:solidFill>
                  <a:schemeClr val="dk1"/>
                </a:solidFill>
              </a:rPr>
              <a:t>Документ определяет, что обязательства по договорам о предоставлении субсидий, заключённым до 31 марта 2022 года, могут быть пролонгированы на два года. Всё это время с экспортёров не будут требовать возврата субсидий и налагать на них штрафные санкции.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Данная мера поддержки предназначена для компаний-экспортёров, оказавшихся в тяжёлых условиях из-за санкций недружественных государств. Она коснётся производителей промышленной и агропромышленной продукции.</a:t>
            </a:r>
            <a:endParaRPr sz="1100">
              <a:solidFill>
                <a:schemeClr val="dk1"/>
              </a:solidFill>
            </a:endParaRPr>
          </a:p>
        </p:txBody>
      </p:sp>
      <p:pic>
        <p:nvPicPr>
          <p:cNvPr id="1322" name="Google Shape;1322;p112"/>
          <p:cNvPicPr preferRelativeResize="0"/>
          <p:nvPr/>
        </p:nvPicPr>
        <p:blipFill>
          <a:blip r:embed="rId4">
            <a:alphaModFix/>
          </a:blip>
          <a:stretch>
            <a:fillRect/>
          </a:stretch>
        </p:blipFill>
        <p:spPr>
          <a:xfrm>
            <a:off x="3642160" y="429068"/>
            <a:ext cx="217324" cy="192050"/>
          </a:xfrm>
          <a:prstGeom prst="rect">
            <a:avLst/>
          </a:prstGeom>
          <a:noFill/>
          <a:ln>
            <a:noFill/>
          </a:ln>
        </p:spPr>
      </p:pic>
      <p:sp>
        <p:nvSpPr>
          <p:cNvPr id="1323" name="Google Shape;1323;p112">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2">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25" name="Google Shape;1325;p112">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103</a:t>
            </a:fld>
            <a:endParaRPr>
              <a:solidFill>
                <a:schemeClr val="accent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13"/>
          <p:cNvSpPr txBox="1"/>
          <p:nvPr/>
        </p:nvSpPr>
        <p:spPr>
          <a:xfrm>
            <a:off x="0" y="0"/>
            <a:ext cx="84789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Взять отсрочку на 6 месяцев смогут участники обоих этапов программы ФОТ 3.0. В течение этого времени можно не вносить ежемесячные платежи и проценты по кредиту.</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Напомним, предприятия и организации из наиболее пострадавших отраслей могли получить льготные кредиты по ставке 3%. Первый этап по программе был с 9 марта по 1 июля 2021 года, на срок до 12 месяцев. Второй этап – с 1 ноября по 30 декабря 2021 года, на срок до 18 месяцев.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Что нужно сделать?</a:t>
            </a:r>
            <a:r>
              <a:rPr lang="en" sz="1100">
                <a:solidFill>
                  <a:schemeClr val="lt1"/>
                </a:solidFill>
              </a:rPr>
              <a:t> </a:t>
            </a:r>
            <a:endParaRPr sz="1100">
              <a:solidFill>
                <a:schemeClr val="lt1"/>
              </a:solidFill>
            </a:endParaRPr>
          </a:p>
          <a:p>
            <a:pPr marL="0" lvl="0" indent="0" algn="l" rtl="0">
              <a:spcBef>
                <a:spcPts val="0"/>
              </a:spcBef>
              <a:spcAft>
                <a:spcPts val="0"/>
              </a:spcAft>
              <a:buNone/>
            </a:pPr>
            <a:r>
              <a:rPr lang="en" sz="1100">
                <a:solidFill>
                  <a:schemeClr val="dk1"/>
                </a:solidFill>
              </a:rPr>
              <a:t>Обратиться до 30 сентября 2022 года в ваш банк с заявлением и указать, на сколько месяцев хотите взять отсрочку (не более 6).</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Условия</a:t>
            </a:r>
            <a:r>
              <a:rPr lang="en" sz="1100">
                <a:solidFill>
                  <a:schemeClr val="dk1"/>
                </a:solidFill>
              </a:rPr>
              <a:t>: важно даже на время отсрочки сохранить не менее 90% рабочих мест.</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Как проверят сохранение численности?</a:t>
            </a:r>
            <a:r>
              <a:rPr lang="en" sz="1100">
                <a:solidFill>
                  <a:schemeClr val="lt1"/>
                </a:solidFill>
              </a:rPr>
              <a:t> </a:t>
            </a:r>
            <a:r>
              <a:rPr lang="en" sz="1100">
                <a:solidFill>
                  <a:schemeClr val="dk1"/>
                </a:solidFill>
              </a:rPr>
              <a:t>Этот показатель будет контролироваться через данные ФНС. Учитывается общее количество сотрудников в квартале (по данным раздела 3 формы РСВ).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Планируется, что мера поможет сохранить 741 тыс. рабочих мест в более чем 40 тыс. компаний.</a:t>
            </a:r>
            <a:endParaRPr sz="1100">
              <a:solidFill>
                <a:schemeClr val="dk1"/>
              </a:solidFill>
            </a:endParaRPr>
          </a:p>
        </p:txBody>
      </p:sp>
      <p:sp>
        <p:nvSpPr>
          <p:cNvPr id="1331" name="Google Shape;1331;p113">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3">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33" name="Google Shape;1333;p113">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104</a:t>
            </a:fld>
            <a:endParaRPr>
              <a:solidFill>
                <a:schemeClr val="accent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14"/>
          <p:cNvSpPr txBox="1"/>
          <p:nvPr/>
        </p:nvSpPr>
        <p:spPr>
          <a:xfrm>
            <a:off x="0" y="0"/>
            <a:ext cx="84789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Если у вас нет залогового имущества (или его не хватает), можно воспользоваться «зонтичным» поручительством «Корпорации МСП» и поручительством региональных гарантийных организаций (РГО)</a:t>
            </a:r>
            <a:r>
              <a:rPr lang="en" sz="1000">
                <a:solidFill>
                  <a:schemeClr val="lt1"/>
                </a:solidFill>
              </a:rPr>
              <a:t>.</a:t>
            </a: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dk1"/>
                </a:solidFill>
              </a:rPr>
              <a:t>Ранее «зонтичное» поручительство покрывало 50% суммы кредита, но теперь к этому можно добавить поручительства РГО (это от 20% до 40%), которые есть в каждом регионе и чаще всего располагаются в центрах «Мой бизнес». Адреса тут.</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accent6"/>
                </a:solidFill>
              </a:rPr>
              <a:t>- 50+20 = 70% для всех отраслей.</a:t>
            </a:r>
            <a:endParaRPr sz="1000">
              <a:solidFill>
                <a:schemeClr val="accent6"/>
              </a:solidFill>
            </a:endParaRPr>
          </a:p>
          <a:p>
            <a:pPr marL="0" lvl="0" indent="0" algn="l" rtl="0">
              <a:spcBef>
                <a:spcPts val="0"/>
              </a:spcBef>
              <a:spcAft>
                <a:spcPts val="0"/>
              </a:spcAft>
              <a:buNone/>
            </a:pPr>
            <a:r>
              <a:rPr lang="en" sz="1000">
                <a:solidFill>
                  <a:schemeClr val="accent6"/>
                </a:solidFill>
              </a:rPr>
              <a:t>- 50+40 = 90% для начинающих и молодых предпринимателей.</a:t>
            </a:r>
            <a:endParaRPr sz="1000">
              <a:solidFill>
                <a:schemeClr val="accent6"/>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accent6"/>
                </a:solidFill>
              </a:rPr>
              <a:t>Что нужно сделать?</a:t>
            </a:r>
            <a:endParaRPr sz="1000">
              <a:solidFill>
                <a:schemeClr val="accent6"/>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dk1"/>
                </a:solidFill>
              </a:rPr>
              <a:t>1. Обратиться в один из банков-партнеров с запросом на кредит под совместное поручительство Корпорации и РГО. В программе участвуют 10 банков: «Открытие», ВТБ, «Сбербанк», РНКБ, «Промсвязьбанк», «Альфа-банк», «Совкомбанк», «МСП Банк», «АК Барс Банк» и банк «Зенит».</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Напомним, чтобы получить «зонтик», ходить никуда не надо. Он выдаётся мгновенно в «одном окне» банка, куда вы обратитесь за кредитом, так как весь документооборот между участниками оцифрован.</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2. Оформить поручительство РГО в самой РГО.</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accent6"/>
                </a:solidFill>
              </a:rPr>
              <a:t>На какие льготные программы распространяется мера?</a:t>
            </a:r>
            <a:endParaRPr sz="1000">
              <a:solidFill>
                <a:schemeClr val="accent6"/>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dk1"/>
                </a:solidFill>
              </a:rPr>
              <a:t>- «ПСК Инвестиционная» (Ставка: до 15% для малого и микробизнеса, до 13,5% – для среднего. Срок кредита – до 3 лет. Размер кредита: от 3 млн до 2 млрд рублей для МСП, до 500 тыс. рублей – для самозанятых).</a:t>
            </a:r>
            <a:endParaRPr sz="1000">
              <a:solidFill>
                <a:schemeClr val="dk1"/>
              </a:solidFill>
            </a:endParaRPr>
          </a:p>
          <a:p>
            <a:pPr marL="0" lvl="0" indent="0" algn="l" rtl="0">
              <a:spcBef>
                <a:spcPts val="0"/>
              </a:spcBef>
              <a:spcAft>
                <a:spcPts val="0"/>
              </a:spcAft>
              <a:buNone/>
            </a:pPr>
            <a:r>
              <a:rPr lang="en" sz="1000">
                <a:solidFill>
                  <a:schemeClr val="dk1"/>
                </a:solidFill>
              </a:rPr>
              <a:t>- «ПСК Оборотная» (Ставка: до 15% для малого и микробизнеса, до 13,5% – для среднего. Срок кредита – до 1 года. Размер кредита: для малого бизнеса – до 300 млн рублей, для среднего бизнеса – до 1 млрд рублей. Доступна МСП и самозанятым, работающим в любых отраслях).</a:t>
            </a:r>
            <a:endParaRPr sz="1000">
              <a:solidFill>
                <a:schemeClr val="dk1"/>
              </a:solidFill>
            </a:endParaRPr>
          </a:p>
          <a:p>
            <a:pPr marL="0" lvl="0" indent="0" algn="l" rtl="0">
              <a:spcBef>
                <a:spcPts val="0"/>
              </a:spcBef>
              <a:spcAft>
                <a:spcPts val="0"/>
              </a:spcAft>
              <a:buNone/>
            </a:pPr>
            <a:r>
              <a:rPr lang="en" sz="1000">
                <a:solidFill>
                  <a:schemeClr val="dk1"/>
                </a:solidFill>
              </a:rPr>
              <a:t>- «Программа 1764» (Кредиты можно взять на конкретные цели. Доступна МСП и самозанятым из приоритетных отраслей).</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Подробнее условия программ доступны </a:t>
            </a:r>
            <a:r>
              <a:rPr lang="en" sz="1000" b="1" u="sng">
                <a:solidFill>
                  <a:srgbClr val="FF9900"/>
                </a:solidFill>
                <a:highlight>
                  <a:schemeClr val="lt1"/>
                </a:highlight>
                <a:hlinkClick r:id="rId3" action="ppaction://hlinksldjump">
                  <a:extLst>
                    <a:ext uri="{A12FA001-AC4F-418D-AE19-62706E023703}">
                      <ahyp:hlinkClr xmlns:ahyp="http://schemas.microsoft.com/office/drawing/2018/hyperlinkcolor" val="tx"/>
                    </a:ext>
                  </a:extLst>
                </a:hlinkClick>
              </a:rPr>
              <a:t>по ссылке.</a:t>
            </a:r>
            <a:endParaRPr sz="1000" b="1">
              <a:solidFill>
                <a:srgbClr val="FF9900"/>
              </a:solidFill>
              <a:highlight>
                <a:schemeClr val="lt1"/>
              </a:highlight>
            </a:endParaRPr>
          </a:p>
        </p:txBody>
      </p:sp>
      <p:pic>
        <p:nvPicPr>
          <p:cNvPr id="1339" name="Google Shape;1339;p114"/>
          <p:cNvPicPr preferRelativeResize="0"/>
          <p:nvPr/>
        </p:nvPicPr>
        <p:blipFill>
          <a:blip r:embed="rId4">
            <a:alphaModFix/>
          </a:blip>
          <a:stretch>
            <a:fillRect/>
          </a:stretch>
        </p:blipFill>
        <p:spPr>
          <a:xfrm>
            <a:off x="3225310" y="4520768"/>
            <a:ext cx="217324" cy="192050"/>
          </a:xfrm>
          <a:prstGeom prst="rect">
            <a:avLst/>
          </a:prstGeom>
          <a:noFill/>
          <a:ln>
            <a:noFill/>
          </a:ln>
        </p:spPr>
      </p:pic>
      <p:sp>
        <p:nvSpPr>
          <p:cNvPr id="1340" name="Google Shape;1340;p114">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14">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42" name="Google Shape;1342;p114">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105</a:t>
            </a:fld>
            <a:endParaRPr>
              <a:solidFill>
                <a:schemeClr val="accent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115"/>
          <p:cNvSpPr txBox="1"/>
          <p:nvPr/>
        </p:nvSpPr>
        <p:spPr>
          <a:xfrm>
            <a:off x="0" y="0"/>
            <a:ext cx="8478900" cy="464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Рассказываем о принятых Правительством решениях в части регулирования налогового законодательства в условиях санкционного давления.</a:t>
            </a: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Все налогоплательщики смогут перейти на уплату авансовых платежей исходя из фактического финансового результата</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Налоговые органы не планируют привлекать пользователей ККТ к ответственности</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Не является нарушением отсутствие бумажного чека</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Амнистия капитала (4 этап). Подача специальной декларации в рамках амнистии капитала гарантирует освобождение от налоговой, уголовной, административной ответственности за совершение отдельных правонарушений</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Ограничение уголовных дел по налоговым преступлениям (органы следствия не смогут возбуждать уголовные дела без материалов проверок)</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С 1 июля 2022 года установлена возможность применения специального налогового режима и автоматизированной упрощенной системы налогообложения (АУСН), предусматривающей освобождение от налога на имущество и НДС, в том числе от налога на прибыль, НДФЛ с некоторыми ограничениями и др.</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Документы, вводящие эти нормы в силу:</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Федеральный закон от 25.02.2022 № 17-ФЗ</a:t>
            </a:r>
            <a:endParaRPr sz="1000" b="1">
              <a:solidFill>
                <a:srgbClr val="FF9900"/>
              </a:solidFill>
              <a:highlight>
                <a:schemeClr val="lt1"/>
              </a:highlight>
            </a:endParaRPr>
          </a:p>
          <a:p>
            <a:pPr marL="0" lvl="0" indent="0" algn="l" rtl="0">
              <a:spcBef>
                <a:spcPts val="0"/>
              </a:spcBef>
              <a:spcAft>
                <a:spcPts val="0"/>
              </a:spcAft>
              <a:buNone/>
            </a:pPr>
            <a:r>
              <a:rPr lang="en" sz="1000" b="1" u="sng">
                <a:solidFill>
                  <a:srgbClr val="FF9900"/>
                </a:solidFill>
                <a:highlight>
                  <a:schemeClr val="lt1"/>
                </a:highlight>
                <a:hlinkClick r:id="rId4">
                  <a:extLst>
                    <a:ext uri="{A12FA001-AC4F-418D-AE19-62706E023703}">
                      <ahyp:hlinkClr xmlns:ahyp="http://schemas.microsoft.com/office/drawing/2018/hyperlinkcolor" val="tx"/>
                    </a:ext>
                  </a:extLst>
                </a:hlinkClick>
              </a:rPr>
              <a:t>Федеральный закон от 09.03.2022 № 48-ФЗ</a:t>
            </a:r>
            <a:endParaRPr sz="1000" b="1">
              <a:solidFill>
                <a:srgbClr val="FF9900"/>
              </a:solidFill>
              <a:highlight>
                <a:schemeClr val="lt1"/>
              </a:highlight>
            </a:endParaRPr>
          </a:p>
          <a:p>
            <a:pPr marL="0" lvl="0" indent="0" algn="l" rtl="0">
              <a:spcBef>
                <a:spcPts val="0"/>
              </a:spcBef>
              <a:spcAft>
                <a:spcPts val="0"/>
              </a:spcAft>
              <a:buNone/>
            </a:pPr>
            <a:endParaRPr sz="1000">
              <a:solidFill>
                <a:schemeClr val="lt1"/>
              </a:solidFill>
            </a:endParaRPr>
          </a:p>
          <a:p>
            <a:pPr marL="0" lvl="0" indent="0" algn="ctr" rtl="0">
              <a:spcBef>
                <a:spcPts val="0"/>
              </a:spcBef>
              <a:spcAft>
                <a:spcPts val="0"/>
              </a:spcAft>
              <a:buNone/>
            </a:pPr>
            <a:r>
              <a:rPr lang="en" sz="1000" b="1">
                <a:solidFill>
                  <a:schemeClr val="accent6"/>
                </a:solidFill>
              </a:rPr>
              <a:t>НДС</a:t>
            </a:r>
            <a:endParaRPr sz="1000" b="1">
              <a:solidFill>
                <a:schemeClr val="accent6"/>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dk1"/>
                </a:solidFill>
              </a:rPr>
              <a:t>Ставка по НДС в размере 0% устанавливается на 5 лет в отношении услуг по предоставлению:</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мест временного проживания в гостиницах и иных средствах размещения. При этом для новых и реконструированных гостиниц и иных средств размещения этот срок будет считаться с момента их ввода в эксплуатацию;</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 аренду или пользование в ином праве объектов туристической индустрии, введенных в эксплуатацию после 1 января 2022 года.</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p:txBody>
      </p:sp>
      <p:sp>
        <p:nvSpPr>
          <p:cNvPr id="1348" name="Google Shape;1348;p115">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349" name="Google Shape;1349;p115"/>
          <p:cNvPicPr preferRelativeResize="0"/>
          <p:nvPr/>
        </p:nvPicPr>
        <p:blipFill>
          <a:blip r:embed="rId5">
            <a:alphaModFix/>
          </a:blip>
          <a:stretch>
            <a:fillRect/>
          </a:stretch>
        </p:blipFill>
        <p:spPr>
          <a:xfrm>
            <a:off x="5078760" y="4841443"/>
            <a:ext cx="217324" cy="192050"/>
          </a:xfrm>
          <a:prstGeom prst="rect">
            <a:avLst/>
          </a:prstGeom>
          <a:noFill/>
          <a:ln>
            <a:noFill/>
          </a:ln>
        </p:spPr>
      </p:pic>
      <p:pic>
        <p:nvPicPr>
          <p:cNvPr id="1350" name="Google Shape;1350;p115"/>
          <p:cNvPicPr preferRelativeResize="0"/>
          <p:nvPr/>
        </p:nvPicPr>
        <p:blipFill>
          <a:blip r:embed="rId5">
            <a:alphaModFix/>
          </a:blip>
          <a:stretch>
            <a:fillRect/>
          </a:stretch>
        </p:blipFill>
        <p:spPr>
          <a:xfrm>
            <a:off x="2826160" y="2678643"/>
            <a:ext cx="217324" cy="192050"/>
          </a:xfrm>
          <a:prstGeom prst="rect">
            <a:avLst/>
          </a:prstGeom>
          <a:noFill/>
          <a:ln>
            <a:noFill/>
          </a:ln>
        </p:spPr>
      </p:pic>
      <p:pic>
        <p:nvPicPr>
          <p:cNvPr id="1351" name="Google Shape;1351;p115"/>
          <p:cNvPicPr preferRelativeResize="0"/>
          <p:nvPr/>
        </p:nvPicPr>
        <p:blipFill>
          <a:blip r:embed="rId5">
            <a:alphaModFix/>
          </a:blip>
          <a:stretch>
            <a:fillRect/>
          </a:stretch>
        </p:blipFill>
        <p:spPr>
          <a:xfrm>
            <a:off x="2837445" y="2901593"/>
            <a:ext cx="217324" cy="192050"/>
          </a:xfrm>
          <a:prstGeom prst="rect">
            <a:avLst/>
          </a:prstGeom>
          <a:noFill/>
          <a:ln>
            <a:noFill/>
          </a:ln>
        </p:spPr>
      </p:pic>
      <p:sp>
        <p:nvSpPr>
          <p:cNvPr id="1352" name="Google Shape;1352;p115">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5">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54" name="Google Shape;1354;p115">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106</a:t>
            </a:fld>
            <a:endParaRPr>
              <a:solidFill>
                <a:schemeClr val="accent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16"/>
          <p:cNvSpPr txBox="1"/>
          <p:nvPr/>
        </p:nvSpPr>
        <p:spPr>
          <a:xfrm>
            <a:off x="0" y="0"/>
            <a:ext cx="8478900" cy="372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accent6"/>
                </a:solidFill>
              </a:rPr>
              <a:t>Налог на прибыль</a:t>
            </a:r>
            <a:endParaRPr sz="1000" b="1">
              <a:solidFill>
                <a:schemeClr val="accent6"/>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Char char="●"/>
            </a:pPr>
            <a:r>
              <a:rPr lang="en" sz="1000">
                <a:solidFill>
                  <a:schemeClr val="dk1"/>
                </a:solidFill>
              </a:rPr>
              <a:t>При определении налоговой базы не включать в доходы величину прощенного в течение 2022 года иностранной компанией долга по договору займа, заключенному до 1 марта 2022 года. При этом положительная курсовая разница, возникшая в 2022–2024 гг., и отрицательная курсовая разница, возникшая в 2023–2024 гг., от переоценки требований (обязательств), выраженных в иностранной валюте, в том числе по требованиям по договору банковского вклада (депозита), учитывается при расчете налоговой базы по мере погашения указанной задолженности. В то же время на авансы указанное правило не распространяется.</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 течение 2022 года налогоплательщикам, которые уплачивают ежемесячные авансовые платежи внутри квартала, разрешить перейти на их уплату исходя из фактической прибыли.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До 31 декабря 2023 года зафиксировать интервалы предельных значений процентных ставок по долговым обязательствам.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Установить ставку по налогу на прибыль в размере 0% для организаций отрасли информационных технологий в 2022–2024 гг.</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На 2022–2023 гг. изменить порядок определения предельной величины процентов, которые уменьшают базу по налогу на прибыль по долговым обязательствам, возникшим до 1 марта 2022 года:</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курс иностранной валюты, используемый для пересчета величины контролируемой задолженности, не может превышать официальный курс, установленный ЦБ РФ по состоянию на 1 февраля 2022 года;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 определении величины собственного капитала не учитываются положительные (отрицательные) курсовые разницы, возникшие при переоценке требований (обязательств) после 1 февраля 2022 года.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Документ, вводящий эти нормы в силу:</a:t>
            </a:r>
            <a:r>
              <a:rPr lang="en" sz="1000">
                <a:solidFill>
                  <a:schemeClr val="lt1"/>
                </a:solidFill>
              </a:rPr>
              <a:t> </a:t>
            </a: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Федеральный закон от 26.03.2022 № 67-ФЗ</a:t>
            </a:r>
            <a:endParaRPr sz="1000" b="1">
              <a:solidFill>
                <a:srgbClr val="FF9900"/>
              </a:solidFill>
              <a:highlight>
                <a:schemeClr val="lt1"/>
              </a:highlight>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accent6"/>
              </a:solidFill>
            </a:endParaRPr>
          </a:p>
        </p:txBody>
      </p:sp>
      <p:sp>
        <p:nvSpPr>
          <p:cNvPr id="1360" name="Google Shape;1360;p116">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361" name="Google Shape;1361;p116"/>
          <p:cNvPicPr preferRelativeResize="0"/>
          <p:nvPr/>
        </p:nvPicPr>
        <p:blipFill>
          <a:blip r:embed="rId4">
            <a:alphaModFix/>
          </a:blip>
          <a:stretch>
            <a:fillRect/>
          </a:stretch>
        </p:blipFill>
        <p:spPr>
          <a:xfrm>
            <a:off x="5078760" y="4841443"/>
            <a:ext cx="217324" cy="192050"/>
          </a:xfrm>
          <a:prstGeom prst="rect">
            <a:avLst/>
          </a:prstGeom>
          <a:noFill/>
          <a:ln>
            <a:noFill/>
          </a:ln>
        </p:spPr>
      </p:pic>
      <p:pic>
        <p:nvPicPr>
          <p:cNvPr id="1362" name="Google Shape;1362;p116"/>
          <p:cNvPicPr preferRelativeResize="0"/>
          <p:nvPr/>
        </p:nvPicPr>
        <p:blipFill>
          <a:blip r:embed="rId4">
            <a:alphaModFix/>
          </a:blip>
          <a:stretch>
            <a:fillRect/>
          </a:stretch>
        </p:blipFill>
        <p:spPr>
          <a:xfrm>
            <a:off x="5160610" y="2980043"/>
            <a:ext cx="217324" cy="192050"/>
          </a:xfrm>
          <a:prstGeom prst="rect">
            <a:avLst/>
          </a:prstGeom>
          <a:noFill/>
          <a:ln>
            <a:noFill/>
          </a:ln>
        </p:spPr>
      </p:pic>
      <p:sp>
        <p:nvSpPr>
          <p:cNvPr id="1363" name="Google Shape;1363;p116">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6">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65" name="Google Shape;1365;p116">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107</a:t>
            </a:fld>
            <a:endParaRPr>
              <a:solidFill>
                <a:schemeClr val="accent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17"/>
          <p:cNvSpPr txBox="1"/>
          <p:nvPr/>
        </p:nvSpPr>
        <p:spPr>
          <a:xfrm>
            <a:off x="0" y="0"/>
            <a:ext cx="84789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lt1"/>
              </a:solidFill>
            </a:endParaRPr>
          </a:p>
          <a:p>
            <a:pPr marL="457200" lvl="0" indent="0" algn="ctr" rtl="0">
              <a:spcBef>
                <a:spcPts val="0"/>
              </a:spcBef>
              <a:spcAft>
                <a:spcPts val="0"/>
              </a:spcAft>
              <a:buNone/>
            </a:pPr>
            <a:r>
              <a:rPr lang="en" sz="1000" b="1">
                <a:solidFill>
                  <a:schemeClr val="accent6"/>
                </a:solidFill>
              </a:rPr>
              <a:t>Отсрочки</a:t>
            </a:r>
            <a:endParaRPr sz="1000" b="1">
              <a:solidFill>
                <a:schemeClr val="accent6"/>
              </a:solidFill>
            </a:endParaRPr>
          </a:p>
          <a:p>
            <a:pPr marL="45720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Char char="●"/>
            </a:pPr>
            <a:r>
              <a:rPr lang="en" sz="1000">
                <a:solidFill>
                  <a:schemeClr val="dk1"/>
                </a:solidFill>
              </a:rPr>
              <a:t>Введена отсрочка уплаты утилизационного сбора для автопроизводителей </a:t>
            </a: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Правительства РФ от 04.03.2022 № 287</a:t>
            </a:r>
            <a:endParaRPr sz="1000" b="1">
              <a:solidFill>
                <a:srgbClr val="FF9900"/>
              </a:solidFill>
              <a:highlight>
                <a:schemeClr val="lt1"/>
              </a:highlight>
            </a:endParaRPr>
          </a:p>
          <a:p>
            <a:pPr marL="457200" lvl="0" indent="-292100" algn="l" rtl="0">
              <a:spcBef>
                <a:spcPts val="0"/>
              </a:spcBef>
              <a:spcAft>
                <a:spcPts val="0"/>
              </a:spcAft>
              <a:buClr>
                <a:schemeClr val="dk1"/>
              </a:buClr>
              <a:buSzPts val="1000"/>
              <a:buChar char="●"/>
            </a:pPr>
            <a:r>
              <a:rPr lang="en" sz="1000">
                <a:solidFill>
                  <a:schemeClr val="dk1"/>
                </a:solidFill>
              </a:rPr>
              <a:t>Отмена НДФЛ с процентов по вкладам за 2021 и 2022 годы для «обычных» физических лиц</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Если кадастровая стоимость объектов или земли увеличится, то для расчета налога на имущество организаций и земельного налога в 2023 году нужно будет использовать показатели, применяемые с 1 января 2022 года </a:t>
            </a:r>
            <a:r>
              <a:rPr lang="en" sz="1000" b="1" u="sng">
                <a:solidFill>
                  <a:srgbClr val="FF9900"/>
                </a:solidFill>
                <a:highlight>
                  <a:schemeClr val="lt1"/>
                </a:highlight>
                <a:hlinkClick r:id="rId4">
                  <a:extLst>
                    <a:ext uri="{A12FA001-AC4F-418D-AE19-62706E023703}">
                      <ahyp:hlinkClr xmlns:ahyp="http://schemas.microsoft.com/office/drawing/2018/hyperlinkcolor" val="tx"/>
                    </a:ext>
                  </a:extLst>
                </a:hlinkClick>
              </a:rPr>
              <a:t>Федеральный закон от 26.03.2022 № 67-ФЗ</a:t>
            </a:r>
            <a:endParaRPr sz="1000" b="1">
              <a:solidFill>
                <a:srgbClr val="FF9900"/>
              </a:solidFill>
              <a:highlight>
                <a:schemeClr val="lt1"/>
              </a:highlight>
            </a:endParaRPr>
          </a:p>
          <a:p>
            <a:pPr marL="457200" lvl="0" indent="-292100" algn="l" rtl="0">
              <a:spcBef>
                <a:spcPts val="0"/>
              </a:spcBef>
              <a:spcAft>
                <a:spcPts val="0"/>
              </a:spcAft>
              <a:buClr>
                <a:schemeClr val="dk1"/>
              </a:buClr>
              <a:buSzPts val="1000"/>
              <a:buChar char="●"/>
            </a:pPr>
            <a:r>
              <a:rPr lang="en" sz="1000">
                <a:solidFill>
                  <a:schemeClr val="dk1"/>
                </a:solidFill>
              </a:rPr>
              <a:t>Продление срока уплаты авансового платежа по налогу на прибыль </a:t>
            </a:r>
            <a:r>
              <a:rPr lang="en" sz="1000" b="1" u="sng">
                <a:solidFill>
                  <a:srgbClr val="FF9900"/>
                </a:solidFill>
                <a:highlight>
                  <a:schemeClr val="lt1"/>
                </a:highlight>
                <a:hlinkClick r:id="rId5">
                  <a:extLst>
                    <a:ext uri="{A12FA001-AC4F-418D-AE19-62706E023703}">
                      <ahyp:hlinkClr xmlns:ahyp="http://schemas.microsoft.com/office/drawing/2018/hyperlinkcolor" val="tx"/>
                    </a:ext>
                  </a:extLst>
                </a:hlinkClick>
              </a:rPr>
              <a:t>Постановление Правительства РФ от 25.03. 2022 № 470</a:t>
            </a:r>
            <a:endParaRPr sz="1000" b="1">
              <a:solidFill>
                <a:srgbClr val="FF9900"/>
              </a:solidFill>
              <a:highlight>
                <a:schemeClr val="lt1"/>
              </a:highlight>
            </a:endParaRPr>
          </a:p>
          <a:p>
            <a:pPr marL="457200" lvl="0" indent="-292100" algn="l" rtl="0">
              <a:spcBef>
                <a:spcPts val="0"/>
              </a:spcBef>
              <a:spcAft>
                <a:spcPts val="0"/>
              </a:spcAft>
              <a:buClr>
                <a:schemeClr val="dk1"/>
              </a:buClr>
              <a:buSzPts val="1000"/>
              <a:buChar char="●"/>
            </a:pPr>
            <a:r>
              <a:rPr lang="en" sz="1000">
                <a:solidFill>
                  <a:schemeClr val="dk1"/>
                </a:solidFill>
              </a:rPr>
              <a:t>Продление срока уплаты налога по упрощенной системе налогообложения при осуществлении определенных видов деятельности </a:t>
            </a:r>
            <a:r>
              <a:rPr lang="en" sz="1000" b="1" u="sng">
                <a:solidFill>
                  <a:srgbClr val="FF9900"/>
                </a:solidFill>
                <a:highlight>
                  <a:schemeClr val="lt1"/>
                </a:highlight>
                <a:hlinkClick r:id="rId6">
                  <a:extLst>
                    <a:ext uri="{A12FA001-AC4F-418D-AE19-62706E023703}">
                      <ahyp:hlinkClr xmlns:ahyp="http://schemas.microsoft.com/office/drawing/2018/hyperlinkcolor" val="tx"/>
                    </a:ext>
                  </a:extLst>
                </a:hlinkClick>
              </a:rPr>
              <a:t>Постановление Правительства РФ от 30.03.2022 № 512</a:t>
            </a:r>
            <a:endParaRPr sz="1000" b="1">
              <a:solidFill>
                <a:srgbClr val="FF9900"/>
              </a:solidFill>
              <a:highlight>
                <a:schemeClr val="lt1"/>
              </a:highlight>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accent6"/>
              </a:solidFill>
            </a:endParaRPr>
          </a:p>
        </p:txBody>
      </p:sp>
      <p:pic>
        <p:nvPicPr>
          <p:cNvPr id="1371" name="Google Shape;1371;p117"/>
          <p:cNvPicPr preferRelativeResize="0"/>
          <p:nvPr/>
        </p:nvPicPr>
        <p:blipFill>
          <a:blip r:embed="rId7">
            <a:alphaModFix/>
          </a:blip>
          <a:stretch>
            <a:fillRect/>
          </a:stretch>
        </p:blipFill>
        <p:spPr>
          <a:xfrm>
            <a:off x="8304685" y="525268"/>
            <a:ext cx="217324" cy="192050"/>
          </a:xfrm>
          <a:prstGeom prst="rect">
            <a:avLst/>
          </a:prstGeom>
          <a:noFill/>
          <a:ln>
            <a:noFill/>
          </a:ln>
        </p:spPr>
      </p:pic>
      <p:pic>
        <p:nvPicPr>
          <p:cNvPr id="1372" name="Google Shape;1372;p117"/>
          <p:cNvPicPr preferRelativeResize="0"/>
          <p:nvPr/>
        </p:nvPicPr>
        <p:blipFill>
          <a:blip r:embed="rId7">
            <a:alphaModFix/>
          </a:blip>
          <a:stretch>
            <a:fillRect/>
          </a:stretch>
        </p:blipFill>
        <p:spPr>
          <a:xfrm>
            <a:off x="8304685" y="1150768"/>
            <a:ext cx="217324" cy="192050"/>
          </a:xfrm>
          <a:prstGeom prst="rect">
            <a:avLst/>
          </a:prstGeom>
          <a:noFill/>
          <a:ln>
            <a:noFill/>
          </a:ln>
        </p:spPr>
      </p:pic>
      <p:pic>
        <p:nvPicPr>
          <p:cNvPr id="1373" name="Google Shape;1373;p117"/>
          <p:cNvPicPr preferRelativeResize="0"/>
          <p:nvPr/>
        </p:nvPicPr>
        <p:blipFill>
          <a:blip r:embed="rId7">
            <a:alphaModFix/>
          </a:blip>
          <a:stretch>
            <a:fillRect/>
          </a:stretch>
        </p:blipFill>
        <p:spPr>
          <a:xfrm>
            <a:off x="8152285" y="1420093"/>
            <a:ext cx="217324" cy="192050"/>
          </a:xfrm>
          <a:prstGeom prst="rect">
            <a:avLst/>
          </a:prstGeom>
          <a:noFill/>
          <a:ln>
            <a:noFill/>
          </a:ln>
        </p:spPr>
      </p:pic>
      <p:pic>
        <p:nvPicPr>
          <p:cNvPr id="1374" name="Google Shape;1374;p117"/>
          <p:cNvPicPr preferRelativeResize="0"/>
          <p:nvPr/>
        </p:nvPicPr>
        <p:blipFill>
          <a:blip r:embed="rId7">
            <a:alphaModFix/>
          </a:blip>
          <a:stretch>
            <a:fillRect/>
          </a:stretch>
        </p:blipFill>
        <p:spPr>
          <a:xfrm>
            <a:off x="4041664" y="1752082"/>
            <a:ext cx="217324" cy="192050"/>
          </a:xfrm>
          <a:prstGeom prst="rect">
            <a:avLst/>
          </a:prstGeom>
          <a:noFill/>
          <a:ln>
            <a:noFill/>
          </a:ln>
        </p:spPr>
      </p:pic>
      <p:sp>
        <p:nvSpPr>
          <p:cNvPr id="1375" name="Google Shape;1375;p117">
            <a:hlinkClick r:id="rId8"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7">
            <a:hlinkClick r:id="rId8"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77" name="Google Shape;1377;p117">
            <a:hlinkClick r:id="rId8"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108</a:t>
            </a:fld>
            <a:endParaRPr>
              <a:solidFill>
                <a:schemeClr val="accent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118"/>
          <p:cNvSpPr txBox="1"/>
          <p:nvPr/>
        </p:nvSpPr>
        <p:spPr>
          <a:xfrm>
            <a:off x="0" y="0"/>
            <a:ext cx="8478900" cy="511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Рассказываем о принятых Правительством решениям в части снижения административной нагрузки на бизнес в условиях санкционного давления.</a:t>
            </a:r>
            <a:endParaRPr sz="1000">
              <a:solidFill>
                <a:schemeClr val="accent6"/>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Предупреждение вместо штрафа при первом нарушении и возможность устранить недочеты (КоАП РФ)</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Продление лицензий и разрешений. Правительство продлило на 12 месяцев действие срочных лицензий и иных разрешений, сроки действия которых истекли или истекают в период с 14 марта по 31 декабря 2022 г.</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Снижение штрафов для малого бизнеса в два раза, до уровня, предусмотренного для ИП</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accent6"/>
                </a:solidFill>
              </a:rPr>
              <a:t>Правила не будут применять, если:</a:t>
            </a:r>
            <a:endParaRPr sz="1000">
              <a:solidFill>
                <a:schemeClr val="accent6"/>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Char char="●"/>
            </a:pPr>
            <a:r>
              <a:rPr lang="en" sz="1000">
                <a:solidFill>
                  <a:schemeClr val="dk1"/>
                </a:solidFill>
              </a:rPr>
              <a:t>на момент нарушения компания не числилась в реестре субъектов МСП как малая организация или микропредприятие</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ИП отвечает аналогично организациям</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startAt="4"/>
            </a:pPr>
            <a:r>
              <a:rPr lang="en" sz="1000">
                <a:solidFill>
                  <a:schemeClr val="dk1"/>
                </a:solidFill>
              </a:rPr>
              <a:t>Исключается двойная ответственность, когда одновременно штрафы накладываются и на должностное, и на юридическое лицо, даже если виноват только работник</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accent6"/>
                </a:solidFill>
              </a:rPr>
              <a:t>Правила не будут применять, если:</a:t>
            </a:r>
            <a:endParaRPr sz="1000">
              <a:solidFill>
                <a:schemeClr val="accent6"/>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Char char="●"/>
            </a:pPr>
            <a:r>
              <a:rPr lang="en" sz="1000">
                <a:solidFill>
                  <a:schemeClr val="dk1"/>
                </a:solidFill>
              </a:rPr>
              <a:t>нарушения выявили в ходе одного контрольно-надзорного мероприятия</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ответственность установлена в одной статье (ее части) КоАП РФ или регионального закона</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startAt="5"/>
            </a:pPr>
            <a:r>
              <a:rPr lang="en" sz="1000">
                <a:solidFill>
                  <a:schemeClr val="dk1"/>
                </a:solidFill>
              </a:rPr>
              <a:t>Введение принципа «одна проверка – одна санкция», чтобы штрафы за однотипные нарушения не суммировались в рамках одной проверки</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Документы, вводящие эти нормы в силу:</a:t>
            </a:r>
            <a:endParaRPr sz="1000">
              <a:solidFill>
                <a:schemeClr val="dk1"/>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rgbClr val="FF9900"/>
              </a:buClr>
              <a:buSzPts val="1000"/>
              <a:buChar char="●"/>
            </a:pP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Федеральный закон от 26.03.2022 № 70-ФЗ</a:t>
            </a:r>
            <a:endParaRPr sz="1000" b="1">
              <a:solidFill>
                <a:srgbClr val="FF9900"/>
              </a:solidFill>
              <a:highlight>
                <a:schemeClr val="lt1"/>
              </a:highlight>
            </a:endParaRPr>
          </a:p>
          <a:p>
            <a:pPr marL="457200" lvl="0" indent="-292100" algn="l" rtl="0">
              <a:spcBef>
                <a:spcPts val="0"/>
              </a:spcBef>
              <a:spcAft>
                <a:spcPts val="0"/>
              </a:spcAft>
              <a:buClr>
                <a:srgbClr val="FF9900"/>
              </a:buClr>
              <a:buSzPts val="1000"/>
              <a:buChar char="●"/>
            </a:pPr>
            <a:r>
              <a:rPr lang="en" sz="1000" b="1" u="sng">
                <a:solidFill>
                  <a:srgbClr val="FF9900"/>
                </a:solidFill>
                <a:highlight>
                  <a:schemeClr val="lt1"/>
                </a:highlight>
                <a:hlinkClick r:id="rId4">
                  <a:extLst>
                    <a:ext uri="{A12FA001-AC4F-418D-AE19-62706E023703}">
                      <ahyp:hlinkClr xmlns:ahyp="http://schemas.microsoft.com/office/drawing/2018/hyperlinkcolor" val="tx"/>
                    </a:ext>
                  </a:extLst>
                </a:hlinkClick>
              </a:rPr>
              <a:t>Постановление Правительства РФ от 12.03.2022 № 353</a:t>
            </a:r>
            <a:endParaRPr sz="1000" b="1">
              <a:solidFill>
                <a:srgbClr val="FF9900"/>
              </a:solidFill>
              <a:highlight>
                <a:schemeClr val="lt1"/>
              </a:highlight>
            </a:endParaRPr>
          </a:p>
          <a:p>
            <a:pPr marL="0" lvl="0" indent="0" algn="l" rtl="0">
              <a:spcBef>
                <a:spcPts val="0"/>
              </a:spcBef>
              <a:spcAft>
                <a:spcPts val="0"/>
              </a:spcAft>
              <a:buNone/>
            </a:pPr>
            <a:endParaRPr sz="1000">
              <a:solidFill>
                <a:srgbClr val="FF9900"/>
              </a:solidFill>
              <a:highlight>
                <a:schemeClr val="lt1"/>
              </a:highlight>
            </a:endParaRPr>
          </a:p>
        </p:txBody>
      </p:sp>
      <p:sp>
        <p:nvSpPr>
          <p:cNvPr id="1383" name="Google Shape;1383;p118">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384" name="Google Shape;1384;p118"/>
          <p:cNvPicPr preferRelativeResize="0"/>
          <p:nvPr/>
        </p:nvPicPr>
        <p:blipFill>
          <a:blip r:embed="rId5">
            <a:alphaModFix/>
          </a:blip>
          <a:stretch>
            <a:fillRect/>
          </a:stretch>
        </p:blipFill>
        <p:spPr>
          <a:xfrm>
            <a:off x="5078760" y="4841443"/>
            <a:ext cx="217324" cy="192050"/>
          </a:xfrm>
          <a:prstGeom prst="rect">
            <a:avLst/>
          </a:prstGeom>
          <a:noFill/>
          <a:ln>
            <a:noFill/>
          </a:ln>
        </p:spPr>
      </p:pic>
      <p:pic>
        <p:nvPicPr>
          <p:cNvPr id="1385" name="Google Shape;1385;p118"/>
          <p:cNvPicPr preferRelativeResize="0"/>
          <p:nvPr/>
        </p:nvPicPr>
        <p:blipFill>
          <a:blip r:embed="rId5">
            <a:alphaModFix/>
          </a:blip>
          <a:stretch>
            <a:fillRect/>
          </a:stretch>
        </p:blipFill>
        <p:spPr>
          <a:xfrm>
            <a:off x="3243035" y="4476343"/>
            <a:ext cx="217324" cy="192050"/>
          </a:xfrm>
          <a:prstGeom prst="rect">
            <a:avLst/>
          </a:prstGeom>
          <a:noFill/>
          <a:ln>
            <a:noFill/>
          </a:ln>
        </p:spPr>
      </p:pic>
      <p:pic>
        <p:nvPicPr>
          <p:cNvPr id="1386" name="Google Shape;1386;p118"/>
          <p:cNvPicPr preferRelativeResize="0"/>
          <p:nvPr/>
        </p:nvPicPr>
        <p:blipFill>
          <a:blip r:embed="rId5">
            <a:alphaModFix/>
          </a:blip>
          <a:stretch>
            <a:fillRect/>
          </a:stretch>
        </p:blipFill>
        <p:spPr>
          <a:xfrm>
            <a:off x="1901110" y="4803718"/>
            <a:ext cx="217324" cy="192050"/>
          </a:xfrm>
          <a:prstGeom prst="rect">
            <a:avLst/>
          </a:prstGeom>
          <a:noFill/>
          <a:ln>
            <a:noFill/>
          </a:ln>
        </p:spPr>
      </p:pic>
      <p:sp>
        <p:nvSpPr>
          <p:cNvPr id="1387" name="Google Shape;1387;p118">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8">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389" name="Google Shape;1389;p118">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109</a:t>
            </a:fld>
            <a:endParaRPr>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0">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a:t>
            </a:fld>
            <a:endParaRPr/>
          </a:p>
        </p:txBody>
      </p:sp>
      <p:sp>
        <p:nvSpPr>
          <p:cNvPr id="347" name="Google Shape;347;p20">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349" name="Google Shape;349;p20">
            <a:hlinkClick r:id="rId4" action="ppaction://hlinksldjump"/>
          </p:cNvPr>
          <p:cNvSpPr/>
          <p:nvPr/>
        </p:nvSpPr>
        <p:spPr>
          <a:xfrm>
            <a:off x="308580" y="193900"/>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Вебинар «Как вдохновить команду продаж в условиях перемен»</a:t>
            </a:r>
            <a:endParaRPr sz="700">
              <a:solidFill>
                <a:schemeClr val="dk1"/>
              </a:solidFill>
              <a:latin typeface="Play"/>
              <a:ea typeface="Play"/>
              <a:cs typeface="Play"/>
              <a:sym typeface="Play"/>
            </a:endParaRPr>
          </a:p>
        </p:txBody>
      </p:sp>
      <p:sp>
        <p:nvSpPr>
          <p:cNvPr id="350" name="Google Shape;350;p20">
            <a:hlinkClick r:id="rId5" action="ppaction://hlinksldjump"/>
          </p:cNvPr>
          <p:cNvSpPr/>
          <p:nvPr/>
        </p:nvSpPr>
        <p:spPr>
          <a:xfrm>
            <a:off x="1723879" y="193924"/>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Вебинар «Как продвигать товары и услуги в VK, Telegram и на Avito»</a:t>
            </a:r>
            <a:endParaRPr sz="700">
              <a:solidFill>
                <a:schemeClr val="dk1"/>
              </a:solidFill>
              <a:latin typeface="Play"/>
              <a:ea typeface="Play"/>
              <a:cs typeface="Play"/>
              <a:sym typeface="Play"/>
            </a:endParaRPr>
          </a:p>
        </p:txBody>
      </p:sp>
      <p:sp>
        <p:nvSpPr>
          <p:cNvPr id="351" name="Google Shape;351;p20">
            <a:hlinkClick r:id="rId6" action="ppaction://hlinksldjump"/>
          </p:cNvPr>
          <p:cNvSpPr/>
          <p:nvPr/>
        </p:nvSpPr>
        <p:spPr>
          <a:xfrm>
            <a:off x="3139181" y="193930"/>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Вебинар «Антикризисные продажи и удержание клиентов»</a:t>
            </a:r>
            <a:endParaRPr sz="700">
              <a:solidFill>
                <a:schemeClr val="dk1"/>
              </a:solidFill>
              <a:latin typeface="Play"/>
              <a:ea typeface="Play"/>
              <a:cs typeface="Play"/>
              <a:sym typeface="Play"/>
            </a:endParaRPr>
          </a:p>
        </p:txBody>
      </p:sp>
      <p:sp>
        <p:nvSpPr>
          <p:cNvPr id="352" name="Google Shape;352;p20">
            <a:hlinkClick r:id="rId7" action="ppaction://hlinksldjump"/>
          </p:cNvPr>
          <p:cNvSpPr/>
          <p:nvPr/>
        </p:nvSpPr>
        <p:spPr>
          <a:xfrm>
            <a:off x="4554479" y="193906"/>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Вебинар «Кадры для бизнеса»</a:t>
            </a:r>
            <a:endParaRPr sz="700">
              <a:solidFill>
                <a:schemeClr val="dk1"/>
              </a:solidFill>
              <a:latin typeface="Play"/>
              <a:ea typeface="Play"/>
              <a:cs typeface="Play"/>
              <a:sym typeface="Play"/>
            </a:endParaRPr>
          </a:p>
        </p:txBody>
      </p:sp>
      <p:sp>
        <p:nvSpPr>
          <p:cNvPr id="353" name="Google Shape;353;p20">
            <a:hlinkClick r:id="rId8" action="ppaction://hlinksldjump"/>
          </p:cNvPr>
          <p:cNvSpPr/>
          <p:nvPr/>
        </p:nvSpPr>
        <p:spPr>
          <a:xfrm>
            <a:off x="5969777" y="193918"/>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Вебинар «Онлайн-экспорт через Naver, Coupang»</a:t>
            </a:r>
            <a:endParaRPr sz="700">
              <a:solidFill>
                <a:schemeClr val="dk1"/>
              </a:solidFill>
              <a:latin typeface="Play"/>
              <a:ea typeface="Play"/>
              <a:cs typeface="Play"/>
              <a:sym typeface="Play"/>
            </a:endParaRPr>
          </a:p>
        </p:txBody>
      </p:sp>
      <p:sp>
        <p:nvSpPr>
          <p:cNvPr id="354" name="Google Shape;354;p20">
            <a:hlinkClick r:id="rId9" action="ppaction://hlinksldjump"/>
          </p:cNvPr>
          <p:cNvSpPr/>
          <p:nvPr/>
        </p:nvSpPr>
        <p:spPr>
          <a:xfrm>
            <a:off x="308625" y="841729"/>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Вебинар «Автоматизация бизнес-процессов»</a:t>
            </a:r>
            <a:endParaRPr sz="700">
              <a:solidFill>
                <a:schemeClr val="dk1"/>
              </a:solidFill>
              <a:latin typeface="Play"/>
              <a:ea typeface="Play"/>
              <a:cs typeface="Play"/>
              <a:sym typeface="Play"/>
            </a:endParaRPr>
          </a:p>
        </p:txBody>
      </p:sp>
      <p:sp>
        <p:nvSpPr>
          <p:cNvPr id="355" name="Google Shape;355;p20">
            <a:hlinkClick r:id="rId10" action="ppaction://hlinksldjump"/>
          </p:cNvPr>
          <p:cNvSpPr/>
          <p:nvPr/>
        </p:nvSpPr>
        <p:spPr>
          <a:xfrm>
            <a:off x="1723923" y="841729"/>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Маркетинг для малого и среднего бизнеса</a:t>
            </a:r>
            <a:endParaRPr sz="700">
              <a:solidFill>
                <a:schemeClr val="dk1"/>
              </a:solidFill>
              <a:latin typeface="Play"/>
              <a:ea typeface="Play"/>
              <a:cs typeface="Play"/>
              <a:sym typeface="Play"/>
            </a:endParaRPr>
          </a:p>
        </p:txBody>
      </p:sp>
      <p:sp>
        <p:nvSpPr>
          <p:cNvPr id="356" name="Google Shape;356;p20">
            <a:hlinkClick r:id="rId11" action="ppaction://hlinksldjump"/>
          </p:cNvPr>
          <p:cNvSpPr/>
          <p:nvPr/>
        </p:nvSpPr>
        <p:spPr>
          <a:xfrm>
            <a:off x="3139221" y="841729"/>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Вебинар «Женское предпринимательство»</a:t>
            </a:r>
            <a:endParaRPr sz="700">
              <a:solidFill>
                <a:schemeClr val="dk1"/>
              </a:solidFill>
              <a:latin typeface="Play"/>
              <a:ea typeface="Play"/>
              <a:cs typeface="Play"/>
              <a:sym typeface="Play"/>
            </a:endParaRPr>
          </a:p>
        </p:txBody>
      </p:sp>
      <p:sp>
        <p:nvSpPr>
          <p:cNvPr id="357" name="Google Shape;357;p20">
            <a:hlinkClick r:id="rId12" action="ppaction://hlinksldjump"/>
          </p:cNvPr>
          <p:cNvSpPr/>
          <p:nvPr/>
        </p:nvSpPr>
        <p:spPr>
          <a:xfrm>
            <a:off x="4554544" y="841729"/>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Семинар по вопросам обжалования результатов гос. кадастровой оценки</a:t>
            </a:r>
            <a:endParaRPr sz="700">
              <a:solidFill>
                <a:schemeClr val="dk1"/>
              </a:solidFill>
              <a:latin typeface="Play"/>
              <a:ea typeface="Play"/>
              <a:cs typeface="Play"/>
              <a:sym typeface="Play"/>
            </a:endParaRPr>
          </a:p>
        </p:txBody>
      </p:sp>
      <p:sp>
        <p:nvSpPr>
          <p:cNvPr id="358" name="Google Shape;358;p20">
            <a:hlinkClick r:id="rId13" action="ppaction://hlinksldjump"/>
          </p:cNvPr>
          <p:cNvSpPr/>
          <p:nvPr/>
        </p:nvSpPr>
        <p:spPr>
          <a:xfrm>
            <a:off x="5969817" y="841729"/>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rgbClr val="FFFFFF"/>
                </a:solidFill>
                <a:latin typeface="Play"/>
                <a:ea typeface="Play"/>
                <a:cs typeface="Play"/>
                <a:sym typeface="Play"/>
              </a:rPr>
              <a:t>Методики планирования деятельности в </a:t>
            </a:r>
            <a:r>
              <a:rPr lang="en" sz="700">
                <a:solidFill>
                  <a:schemeClr val="dk1"/>
                </a:solidFill>
                <a:latin typeface="Play"/>
                <a:ea typeface="Play"/>
                <a:cs typeface="Play"/>
                <a:sym typeface="Play"/>
              </a:rPr>
              <a:t>бизнесе</a:t>
            </a:r>
            <a:endParaRPr sz="700">
              <a:solidFill>
                <a:srgbClr val="FFFFFF"/>
              </a:solidFill>
              <a:latin typeface="Play"/>
              <a:ea typeface="Play"/>
              <a:cs typeface="Play"/>
              <a:sym typeface="Play"/>
            </a:endParaRPr>
          </a:p>
        </p:txBody>
      </p:sp>
      <p:sp>
        <p:nvSpPr>
          <p:cNvPr id="359" name="Google Shape;359;p20">
            <a:hlinkClick r:id="rId14" action="ppaction://hlinksldjump"/>
          </p:cNvPr>
          <p:cNvSpPr/>
          <p:nvPr/>
        </p:nvSpPr>
        <p:spPr>
          <a:xfrm>
            <a:off x="7385101" y="841741"/>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rgbClr val="FFFFFF"/>
                </a:solidFill>
                <a:latin typeface="Play"/>
                <a:ea typeface="Play"/>
                <a:cs typeface="Play"/>
                <a:sym typeface="Play"/>
              </a:rPr>
              <a:t>Основы экспортной деятельности</a:t>
            </a:r>
            <a:endParaRPr sz="700">
              <a:solidFill>
                <a:srgbClr val="FFFFFF"/>
              </a:solidFill>
              <a:latin typeface="Play"/>
              <a:ea typeface="Play"/>
              <a:cs typeface="Play"/>
              <a:sym typeface="Play"/>
            </a:endParaRPr>
          </a:p>
        </p:txBody>
      </p:sp>
      <p:sp>
        <p:nvSpPr>
          <p:cNvPr id="360" name="Google Shape;360;p20">
            <a:hlinkClick r:id="rId15" action="ppaction://hlinksldjump"/>
          </p:cNvPr>
          <p:cNvSpPr/>
          <p:nvPr/>
        </p:nvSpPr>
        <p:spPr>
          <a:xfrm>
            <a:off x="308550" y="1489568"/>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Сессия-практикум "Эффективная работа на платформе WILDBERRIES”</a:t>
            </a:r>
            <a:endParaRPr sz="700">
              <a:solidFill>
                <a:schemeClr val="dk1"/>
              </a:solidFill>
              <a:latin typeface="Play"/>
              <a:ea typeface="Play"/>
              <a:cs typeface="Play"/>
              <a:sym typeface="Play"/>
            </a:endParaRPr>
          </a:p>
        </p:txBody>
      </p:sp>
      <p:sp>
        <p:nvSpPr>
          <p:cNvPr id="361" name="Google Shape;361;p20"/>
          <p:cNvSpPr/>
          <p:nvPr/>
        </p:nvSpPr>
        <p:spPr>
          <a:xfrm>
            <a:off x="1723848" y="148956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362" name="Google Shape;362;p20"/>
          <p:cNvSpPr/>
          <p:nvPr/>
        </p:nvSpPr>
        <p:spPr>
          <a:xfrm>
            <a:off x="3139146" y="148956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363" name="Google Shape;363;p20"/>
          <p:cNvSpPr/>
          <p:nvPr/>
        </p:nvSpPr>
        <p:spPr>
          <a:xfrm>
            <a:off x="4554469" y="148956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364" name="Google Shape;364;p20"/>
          <p:cNvSpPr/>
          <p:nvPr/>
        </p:nvSpPr>
        <p:spPr>
          <a:xfrm>
            <a:off x="5969742" y="148956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365" name="Google Shape;365;p20"/>
          <p:cNvSpPr/>
          <p:nvPr/>
        </p:nvSpPr>
        <p:spPr>
          <a:xfrm>
            <a:off x="7385026" y="1489579"/>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366" name="Google Shape;366;p20"/>
          <p:cNvSpPr/>
          <p:nvPr/>
        </p:nvSpPr>
        <p:spPr>
          <a:xfrm>
            <a:off x="308625"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67" name="Google Shape;367;p20"/>
          <p:cNvSpPr/>
          <p:nvPr/>
        </p:nvSpPr>
        <p:spPr>
          <a:xfrm>
            <a:off x="1723923"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68" name="Google Shape;368;p20"/>
          <p:cNvSpPr/>
          <p:nvPr/>
        </p:nvSpPr>
        <p:spPr>
          <a:xfrm>
            <a:off x="3139221"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69" name="Google Shape;369;p20"/>
          <p:cNvSpPr/>
          <p:nvPr/>
        </p:nvSpPr>
        <p:spPr>
          <a:xfrm>
            <a:off x="4554544"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370" name="Google Shape;370;p20"/>
          <p:cNvSpPr/>
          <p:nvPr/>
        </p:nvSpPr>
        <p:spPr>
          <a:xfrm>
            <a:off x="5969817"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1" name="Google Shape;371;p20"/>
          <p:cNvSpPr/>
          <p:nvPr/>
        </p:nvSpPr>
        <p:spPr>
          <a:xfrm>
            <a:off x="7385101" y="213741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2" name="Google Shape;372;p20"/>
          <p:cNvSpPr/>
          <p:nvPr/>
        </p:nvSpPr>
        <p:spPr>
          <a:xfrm>
            <a:off x="308550"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3" name="Google Shape;373;p20"/>
          <p:cNvSpPr/>
          <p:nvPr/>
        </p:nvSpPr>
        <p:spPr>
          <a:xfrm>
            <a:off x="1723848"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4" name="Google Shape;374;p20"/>
          <p:cNvSpPr/>
          <p:nvPr/>
        </p:nvSpPr>
        <p:spPr>
          <a:xfrm>
            <a:off x="3139146"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5" name="Google Shape;375;p20"/>
          <p:cNvSpPr/>
          <p:nvPr/>
        </p:nvSpPr>
        <p:spPr>
          <a:xfrm>
            <a:off x="4554469"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6" name="Google Shape;376;p20"/>
          <p:cNvSpPr/>
          <p:nvPr/>
        </p:nvSpPr>
        <p:spPr>
          <a:xfrm>
            <a:off x="5969742"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7" name="Google Shape;377;p20"/>
          <p:cNvSpPr/>
          <p:nvPr/>
        </p:nvSpPr>
        <p:spPr>
          <a:xfrm>
            <a:off x="308625"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8" name="Google Shape;378;p20"/>
          <p:cNvSpPr/>
          <p:nvPr/>
        </p:nvSpPr>
        <p:spPr>
          <a:xfrm>
            <a:off x="1723923"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79" name="Google Shape;379;p20"/>
          <p:cNvSpPr/>
          <p:nvPr/>
        </p:nvSpPr>
        <p:spPr>
          <a:xfrm>
            <a:off x="3139221"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80" name="Google Shape;380;p20"/>
          <p:cNvSpPr/>
          <p:nvPr/>
        </p:nvSpPr>
        <p:spPr>
          <a:xfrm>
            <a:off x="4554544"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81" name="Google Shape;381;p20"/>
          <p:cNvSpPr/>
          <p:nvPr/>
        </p:nvSpPr>
        <p:spPr>
          <a:xfrm>
            <a:off x="308638"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82" name="Google Shape;382;p20"/>
          <p:cNvSpPr/>
          <p:nvPr/>
        </p:nvSpPr>
        <p:spPr>
          <a:xfrm>
            <a:off x="1723936"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83" name="Google Shape;383;p20"/>
          <p:cNvSpPr/>
          <p:nvPr/>
        </p:nvSpPr>
        <p:spPr>
          <a:xfrm>
            <a:off x="3139234"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384" name="Google Shape;384;p20">
            <a:hlinkClick r:id="rId16" action="ppaction://hlinksldjump"/>
          </p:cNvPr>
          <p:cNvSpPr/>
          <p:nvPr/>
        </p:nvSpPr>
        <p:spPr>
          <a:xfrm>
            <a:off x="7385076" y="193912"/>
            <a:ext cx="1326000" cy="565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chemeClr val="dk1"/>
                </a:solidFill>
                <a:latin typeface="Play"/>
                <a:ea typeface="Play"/>
                <a:cs typeface="Play"/>
                <a:sym typeface="Play"/>
              </a:rPr>
              <a:t>Вебинар «Госзакупки для малого бизнеса и самозанятых»</a:t>
            </a:r>
            <a:endParaRPr sz="700" dirty="0">
              <a:solidFill>
                <a:schemeClr val="dk1"/>
              </a:solidFill>
              <a:latin typeface="Play"/>
              <a:ea typeface="Play"/>
              <a:cs typeface="Play"/>
              <a:sym typeface="Play"/>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19"/>
          <p:cNvSpPr txBox="1"/>
          <p:nvPr/>
        </p:nvSpPr>
        <p:spPr>
          <a:xfrm>
            <a:off x="0" y="0"/>
            <a:ext cx="8478900" cy="4648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accent6"/>
                </a:solidFill>
              </a:rPr>
              <a:t>Налоговый контроль</a:t>
            </a:r>
            <a:endParaRPr sz="1000" b="1">
              <a:solidFill>
                <a:schemeClr val="accent6"/>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Правительство РФ вправе в 2022 г.:</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приостанавливать, отменять, переносить мероприятия налогового контроля</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приостанавливать течение сроков, связанных с проведением налоговых проверок</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startAt="2"/>
            </a:pPr>
            <a:r>
              <a:rPr lang="en" sz="1000">
                <a:solidFill>
                  <a:schemeClr val="dk1"/>
                </a:solidFill>
              </a:rPr>
              <a:t>ФНС России, проводя налоговый контроль цен и рассматривая заявления о заключении соглашений о ценообразовании, будет учитывать санкции и их влияние на контролируемые сделки.</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startAt="3"/>
            </a:pPr>
            <a:r>
              <a:rPr lang="en" sz="1000">
                <a:solidFill>
                  <a:schemeClr val="dk1"/>
                </a:solidFill>
              </a:rPr>
              <a:t>ФНС России не будет привлекать к ответственности пользователей ККТ за отсутствие бумажного чека, если: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расчет зафиксирован на кассе</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чековой ленты нет по независящим от пользователей ККТ обстоятельствам (временное отсутствие на рынке)</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Документы, вводящие эти нормы в силу:</a:t>
            </a:r>
            <a:endParaRPr sz="1000">
              <a:solidFill>
                <a:schemeClr val="dk1"/>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rgbClr val="FF9900"/>
              </a:buClr>
              <a:buSzPts val="1000"/>
              <a:buChar char="●"/>
            </a:pP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Федеральный закон от 09.03.2022 № 52-ФЗ</a:t>
            </a:r>
            <a:endParaRPr sz="1000" b="1">
              <a:solidFill>
                <a:srgbClr val="FF9900"/>
              </a:solidFill>
              <a:highlight>
                <a:schemeClr val="lt1"/>
              </a:highlight>
            </a:endParaRPr>
          </a:p>
          <a:p>
            <a:pPr marL="457200" lvl="0" indent="-292100" algn="l" rtl="0">
              <a:spcBef>
                <a:spcPts val="0"/>
              </a:spcBef>
              <a:spcAft>
                <a:spcPts val="0"/>
              </a:spcAft>
              <a:buClr>
                <a:srgbClr val="FF9900"/>
              </a:buClr>
              <a:buSzPts val="1000"/>
              <a:buChar char="●"/>
            </a:pPr>
            <a:r>
              <a:rPr lang="en" sz="1000" b="1" u="sng">
                <a:solidFill>
                  <a:srgbClr val="FF9900"/>
                </a:solidFill>
                <a:highlight>
                  <a:schemeClr val="lt1"/>
                </a:highlight>
                <a:hlinkClick r:id="rId4">
                  <a:extLst>
                    <a:ext uri="{A12FA001-AC4F-418D-AE19-62706E023703}">
                      <ahyp:hlinkClr xmlns:ahyp="http://schemas.microsoft.com/office/drawing/2018/hyperlinkcolor" val="tx"/>
                    </a:ext>
                  </a:extLst>
                </a:hlinkClick>
              </a:rPr>
              <a:t>Письмо ФНС России от 05.03.2022 № ШЮ-4-13/2724@</a:t>
            </a:r>
            <a:endParaRPr sz="1000" b="1">
              <a:solidFill>
                <a:srgbClr val="FF9900"/>
              </a:solidFill>
              <a:highlight>
                <a:schemeClr val="lt1"/>
              </a:highlight>
            </a:endParaRPr>
          </a:p>
          <a:p>
            <a:pPr marL="0" lvl="0" indent="0" algn="l" rtl="0">
              <a:spcBef>
                <a:spcPts val="0"/>
              </a:spcBef>
              <a:spcAft>
                <a:spcPts val="0"/>
              </a:spcAft>
              <a:buNone/>
            </a:pPr>
            <a:endParaRPr sz="1000" b="1">
              <a:solidFill>
                <a:srgbClr val="CC0000"/>
              </a:solidFill>
            </a:endParaRPr>
          </a:p>
          <a:p>
            <a:pPr marL="0" lvl="0" indent="0" algn="ctr" rtl="0">
              <a:spcBef>
                <a:spcPts val="0"/>
              </a:spcBef>
              <a:spcAft>
                <a:spcPts val="0"/>
              </a:spcAft>
              <a:buNone/>
            </a:pPr>
            <a:r>
              <a:rPr lang="en" sz="1000" b="1">
                <a:solidFill>
                  <a:schemeClr val="accent6"/>
                </a:solidFill>
              </a:rPr>
              <a:t>Проверки</a:t>
            </a:r>
            <a:endParaRPr sz="1000" b="1">
              <a:solidFill>
                <a:schemeClr val="accent6"/>
              </a:solidFill>
            </a:endParaRPr>
          </a:p>
          <a:p>
            <a:pPr marL="0" lvl="0" indent="0" algn="l" rtl="0">
              <a:spcBef>
                <a:spcPts val="0"/>
              </a:spcBef>
              <a:spcAft>
                <a:spcPts val="0"/>
              </a:spcAft>
              <a:buNone/>
            </a:pPr>
            <a:endParaRPr sz="1000">
              <a:solidFill>
                <a:srgbClr val="FFFFFF"/>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Плановые контрольные мероприятия в 2022 г. по общему правилу не проводятся</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Допускаются плановые мероприятия в рамках:</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санитарно-эпидемиологического контроля (надзора) в отношении определенных объектов, отнесенных к категории чрезвычайно высокого риска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пожарного надзора в отношении определенных объектов, отнесенных к категориям высокого и чрезвычайно высокого риска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надзора в области промышленной безопасности в отношении опасных производственных объектов II класса опасности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ветеринарного контроля (надзора) в области свиноводства</a:t>
            </a:r>
            <a:endParaRPr sz="1000">
              <a:solidFill>
                <a:schemeClr val="dk1"/>
              </a:solidFill>
            </a:endParaRPr>
          </a:p>
        </p:txBody>
      </p:sp>
      <p:sp>
        <p:nvSpPr>
          <p:cNvPr id="1395" name="Google Shape;1395;p119">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396" name="Google Shape;1396;p119"/>
          <p:cNvPicPr preferRelativeResize="0"/>
          <p:nvPr/>
        </p:nvPicPr>
        <p:blipFill>
          <a:blip r:embed="rId5">
            <a:alphaModFix/>
          </a:blip>
          <a:stretch>
            <a:fillRect/>
          </a:stretch>
        </p:blipFill>
        <p:spPr>
          <a:xfrm>
            <a:off x="5078760" y="4841443"/>
            <a:ext cx="217324" cy="192050"/>
          </a:xfrm>
          <a:prstGeom prst="rect">
            <a:avLst/>
          </a:prstGeom>
          <a:noFill/>
          <a:ln>
            <a:noFill/>
          </a:ln>
        </p:spPr>
      </p:pic>
      <p:pic>
        <p:nvPicPr>
          <p:cNvPr id="1397" name="Google Shape;1397;p119"/>
          <p:cNvPicPr preferRelativeResize="0"/>
          <p:nvPr/>
        </p:nvPicPr>
        <p:blipFill>
          <a:blip r:embed="rId5">
            <a:alphaModFix/>
          </a:blip>
          <a:stretch>
            <a:fillRect/>
          </a:stretch>
        </p:blipFill>
        <p:spPr>
          <a:xfrm>
            <a:off x="3294339" y="2332303"/>
            <a:ext cx="217324" cy="192050"/>
          </a:xfrm>
          <a:prstGeom prst="rect">
            <a:avLst/>
          </a:prstGeom>
          <a:noFill/>
          <a:ln>
            <a:noFill/>
          </a:ln>
        </p:spPr>
      </p:pic>
      <p:pic>
        <p:nvPicPr>
          <p:cNvPr id="1398" name="Google Shape;1398;p119"/>
          <p:cNvPicPr preferRelativeResize="0"/>
          <p:nvPr/>
        </p:nvPicPr>
        <p:blipFill>
          <a:blip r:embed="rId5">
            <a:alphaModFix/>
          </a:blip>
          <a:stretch>
            <a:fillRect/>
          </a:stretch>
        </p:blipFill>
        <p:spPr>
          <a:xfrm>
            <a:off x="3937685" y="2543593"/>
            <a:ext cx="217324" cy="192050"/>
          </a:xfrm>
          <a:prstGeom prst="rect">
            <a:avLst/>
          </a:prstGeom>
          <a:noFill/>
          <a:ln>
            <a:noFill/>
          </a:ln>
        </p:spPr>
      </p:pic>
      <p:sp>
        <p:nvSpPr>
          <p:cNvPr id="1399" name="Google Shape;1399;p119">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19">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01" name="Google Shape;1401;p119">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110</a:t>
            </a:fld>
            <a:endParaRPr>
              <a:solidFill>
                <a:schemeClr val="accent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20"/>
          <p:cNvSpPr txBox="1"/>
          <p:nvPr/>
        </p:nvSpPr>
        <p:spPr>
          <a:xfrm>
            <a:off x="0" y="0"/>
            <a:ext cx="8478900" cy="44946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000" i="1">
                <a:solidFill>
                  <a:schemeClr val="dk1"/>
                </a:solidFill>
              </a:rPr>
              <a:t>Вместо планового мероприятия возможен профилактический визит и иные профилактические мероприятия.</a:t>
            </a:r>
            <a:endParaRPr sz="1000" i="1">
              <a:solidFill>
                <a:schemeClr val="dk1"/>
              </a:solidFill>
            </a:endParaRPr>
          </a:p>
          <a:p>
            <a:pPr marL="457200" lvl="0" indent="0" algn="l" rtl="0">
              <a:spcBef>
                <a:spcPts val="0"/>
              </a:spcBef>
              <a:spcAft>
                <a:spcPts val="0"/>
              </a:spcAft>
              <a:buNone/>
            </a:pPr>
            <a:endParaRPr sz="1000" i="1">
              <a:solidFill>
                <a:schemeClr val="dk1"/>
              </a:solidFill>
            </a:endParaRPr>
          </a:p>
          <a:p>
            <a:pPr marL="457200" lvl="0" indent="-292100" algn="l" rtl="0">
              <a:spcBef>
                <a:spcPts val="0"/>
              </a:spcBef>
              <a:spcAft>
                <a:spcPts val="0"/>
              </a:spcAft>
              <a:buClr>
                <a:schemeClr val="dk1"/>
              </a:buClr>
              <a:buSzPts val="1000"/>
              <a:buAutoNum type="arabicPeriod" startAt="2"/>
            </a:pPr>
            <a:r>
              <a:rPr lang="en" sz="1000">
                <a:solidFill>
                  <a:schemeClr val="dk1"/>
                </a:solidFill>
              </a:rPr>
              <a:t>Продлен срок исполнения предписаний, выданных до 10 марта 2022 г. и действующих на эту дату. Он автоматически увеличивается на 90 календарных дней со дня истечения срока исполнения. Срок продления может быть увеличен</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startAt="3"/>
            </a:pPr>
            <a:r>
              <a:rPr lang="en" sz="1000">
                <a:solidFill>
                  <a:schemeClr val="dk1"/>
                </a:solidFill>
              </a:rPr>
              <a:t>Внеплановые проверки (мероприятия) в 2022 г. проводятся только по определенному перечню оснований. Например, по согласованию с прокуратурой при угрозе:</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причинения вреда жизни и тяжкого вреда здоровью граждан</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обороне страны и безопасности государства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возникновения чрезвычайных ситуаций природного и (или) техногенного характера</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0" algn="l" rtl="0">
              <a:spcBef>
                <a:spcPts val="0"/>
              </a:spcBef>
              <a:spcAft>
                <a:spcPts val="0"/>
              </a:spcAft>
              <a:buNone/>
            </a:pPr>
            <a:r>
              <a:rPr lang="en" sz="1000">
                <a:solidFill>
                  <a:schemeClr val="dk1"/>
                </a:solidFill>
              </a:rPr>
              <a:t>Документы, вводящие эти нормы в силу:</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rgbClr val="FF9900"/>
              </a:buClr>
              <a:buSzPts val="1000"/>
              <a:buChar char="●"/>
            </a:pP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Федеральный закон от 08.03.2022 № 46-ФЗ</a:t>
            </a:r>
            <a:endParaRPr sz="1000" b="1">
              <a:solidFill>
                <a:srgbClr val="FF9900"/>
              </a:solidFill>
              <a:highlight>
                <a:schemeClr val="lt1"/>
              </a:highlight>
            </a:endParaRPr>
          </a:p>
          <a:p>
            <a:pPr marL="457200" lvl="0" indent="-292100" algn="l" rtl="0">
              <a:spcBef>
                <a:spcPts val="0"/>
              </a:spcBef>
              <a:spcAft>
                <a:spcPts val="0"/>
              </a:spcAft>
              <a:buClr>
                <a:srgbClr val="FF9900"/>
              </a:buClr>
              <a:buSzPts val="1000"/>
              <a:buChar char="●"/>
            </a:pPr>
            <a:r>
              <a:rPr lang="en" sz="1000" b="1" u="sng">
                <a:solidFill>
                  <a:srgbClr val="FF9900"/>
                </a:solidFill>
                <a:highlight>
                  <a:schemeClr val="lt1"/>
                </a:highlight>
                <a:hlinkClick r:id="rId4">
                  <a:extLst>
                    <a:ext uri="{A12FA001-AC4F-418D-AE19-62706E023703}">
                      <ahyp:hlinkClr xmlns:ahyp="http://schemas.microsoft.com/office/drawing/2018/hyperlinkcolor" val="tx"/>
                    </a:ext>
                  </a:extLst>
                </a:hlinkClick>
              </a:rPr>
              <a:t>Постановление Правительства РФ от 10.03.2022 № 336</a:t>
            </a:r>
            <a:endParaRPr sz="1000" b="1">
              <a:solidFill>
                <a:srgbClr val="FF9900"/>
              </a:solidFill>
              <a:highlight>
                <a:schemeClr val="lt1"/>
              </a:highlight>
            </a:endParaRPr>
          </a:p>
          <a:p>
            <a:pPr marL="0" lvl="0" indent="0" algn="l" rtl="0">
              <a:spcBef>
                <a:spcPts val="0"/>
              </a:spcBef>
              <a:spcAft>
                <a:spcPts val="0"/>
              </a:spcAft>
              <a:buNone/>
            </a:pPr>
            <a:endParaRPr sz="1000" b="1">
              <a:solidFill>
                <a:schemeClr val="dk1"/>
              </a:solidFill>
            </a:endParaRPr>
          </a:p>
          <a:p>
            <a:pPr marL="457200" lvl="0" indent="-292100" algn="l" rtl="0">
              <a:spcBef>
                <a:spcPts val="0"/>
              </a:spcBef>
              <a:spcAft>
                <a:spcPts val="0"/>
              </a:spcAft>
              <a:buClr>
                <a:schemeClr val="dk1"/>
              </a:buClr>
              <a:buSzPts val="1000"/>
              <a:buAutoNum type="arabicPeriod" startAt="4"/>
            </a:pPr>
            <a:r>
              <a:rPr lang="en" sz="1000">
                <a:solidFill>
                  <a:schemeClr val="dk1"/>
                </a:solidFill>
              </a:rPr>
              <a:t>Инспекции до 1 июня не блокируют операции по счетам</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ФНС сообщила, что до лета налоговики не будут принимать решения о заморозке счетов при взыскании денег с должников. Ведомство также отметило, что налогоплательщики, которые понесли потери из-за ограничений, смогут обратиться в инспекцию, чтобы отложить меры взыскания до предельных сроков. Информация ФНС России от 10.03.2022.</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startAt="5"/>
            </a:pPr>
            <a:r>
              <a:rPr lang="en" sz="1000">
                <a:solidFill>
                  <a:schemeClr val="dk1"/>
                </a:solidFill>
              </a:rPr>
              <a:t>Росреестр отменил до конца 2022 г. плановые контрольные (надзорные) мероприятия в рамках:</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федерального земельного контроля (надзора)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федерального госконтроля (надзора) за саморегулируемыми организациями арбитражных управляющих и кадастровых инженеров</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b="1" u="sng">
                <a:solidFill>
                  <a:srgbClr val="FF9900"/>
                </a:solidFill>
                <a:highlight>
                  <a:schemeClr val="lt1"/>
                </a:highlight>
                <a:hlinkClick r:id="rId5">
                  <a:extLst>
                    <a:ext uri="{A12FA001-AC4F-418D-AE19-62706E023703}">
                      <ahyp:hlinkClr xmlns:ahyp="http://schemas.microsoft.com/office/drawing/2018/hyperlinkcolor" val="tx"/>
                    </a:ext>
                  </a:extLst>
                </a:hlinkClick>
              </a:rPr>
              <a:t>Информация Росреестра</a:t>
            </a:r>
            <a:endParaRPr sz="1000" b="1">
              <a:solidFill>
                <a:srgbClr val="FF9900"/>
              </a:solidFill>
              <a:highlight>
                <a:schemeClr val="lt1"/>
              </a:highlight>
            </a:endParaRPr>
          </a:p>
        </p:txBody>
      </p:sp>
      <p:sp>
        <p:nvSpPr>
          <p:cNvPr id="1407" name="Google Shape;1407;p120">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408" name="Google Shape;1408;p120"/>
          <p:cNvPicPr preferRelativeResize="0"/>
          <p:nvPr/>
        </p:nvPicPr>
        <p:blipFill>
          <a:blip r:embed="rId6">
            <a:alphaModFix/>
          </a:blip>
          <a:stretch>
            <a:fillRect/>
          </a:stretch>
        </p:blipFill>
        <p:spPr>
          <a:xfrm>
            <a:off x="5078760" y="4841443"/>
            <a:ext cx="217324" cy="192050"/>
          </a:xfrm>
          <a:prstGeom prst="rect">
            <a:avLst/>
          </a:prstGeom>
          <a:noFill/>
          <a:ln>
            <a:noFill/>
          </a:ln>
        </p:spPr>
      </p:pic>
      <p:pic>
        <p:nvPicPr>
          <p:cNvPr id="1409" name="Google Shape;1409;p120"/>
          <p:cNvPicPr preferRelativeResize="0"/>
          <p:nvPr/>
        </p:nvPicPr>
        <p:blipFill>
          <a:blip r:embed="rId6">
            <a:alphaModFix/>
          </a:blip>
          <a:stretch>
            <a:fillRect/>
          </a:stretch>
        </p:blipFill>
        <p:spPr>
          <a:xfrm>
            <a:off x="3281510" y="2018797"/>
            <a:ext cx="217324" cy="192050"/>
          </a:xfrm>
          <a:prstGeom prst="rect">
            <a:avLst/>
          </a:prstGeom>
          <a:noFill/>
          <a:ln>
            <a:noFill/>
          </a:ln>
        </p:spPr>
      </p:pic>
      <p:pic>
        <p:nvPicPr>
          <p:cNvPr id="1410" name="Google Shape;1410;p120"/>
          <p:cNvPicPr preferRelativeResize="0"/>
          <p:nvPr/>
        </p:nvPicPr>
        <p:blipFill>
          <a:blip r:embed="rId6">
            <a:alphaModFix/>
          </a:blip>
          <a:stretch>
            <a:fillRect/>
          </a:stretch>
        </p:blipFill>
        <p:spPr>
          <a:xfrm>
            <a:off x="4068835" y="2210843"/>
            <a:ext cx="217324" cy="192050"/>
          </a:xfrm>
          <a:prstGeom prst="rect">
            <a:avLst/>
          </a:prstGeom>
          <a:noFill/>
          <a:ln>
            <a:noFill/>
          </a:ln>
        </p:spPr>
      </p:pic>
      <p:pic>
        <p:nvPicPr>
          <p:cNvPr id="1411" name="Google Shape;1411;p120"/>
          <p:cNvPicPr preferRelativeResize="0"/>
          <p:nvPr/>
        </p:nvPicPr>
        <p:blipFill>
          <a:blip r:embed="rId6">
            <a:alphaModFix/>
          </a:blip>
          <a:stretch>
            <a:fillRect/>
          </a:stretch>
        </p:blipFill>
        <p:spPr>
          <a:xfrm>
            <a:off x="1694360" y="4203018"/>
            <a:ext cx="217324" cy="192050"/>
          </a:xfrm>
          <a:prstGeom prst="rect">
            <a:avLst/>
          </a:prstGeom>
          <a:noFill/>
          <a:ln>
            <a:noFill/>
          </a:ln>
        </p:spPr>
      </p:pic>
      <p:sp>
        <p:nvSpPr>
          <p:cNvPr id="1412" name="Google Shape;1412;p120">
            <a:hlinkClick r:id="rId7"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20">
            <a:hlinkClick r:id="rId7"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14" name="Google Shape;1414;p120">
            <a:hlinkClick r:id="rId7"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111</a:t>
            </a:fld>
            <a:endParaRPr>
              <a:solidFill>
                <a:schemeClr val="accent1"/>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21"/>
          <p:cNvSpPr txBox="1"/>
          <p:nvPr/>
        </p:nvSpPr>
        <p:spPr>
          <a:xfrm>
            <a:off x="0" y="0"/>
            <a:ext cx="84789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accent6"/>
                </a:solidFill>
              </a:rPr>
              <a:t>Мораторий на банкротство</a:t>
            </a:r>
            <a:endParaRPr sz="1000" b="1">
              <a:solidFill>
                <a:schemeClr val="accent6"/>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С 1 апреля вводится мораторий на возбуждение дел о банкротстве по заявлениям кредиторов. Он продлится 6 месяцев и коснется организаций и ИП, за исключением застройщиков по ДДУ, включенных в реестр проблемных активов.</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Правительства РФ от 28.03.2022 № 497</a:t>
            </a:r>
            <a:endParaRPr sz="1000" b="1">
              <a:solidFill>
                <a:srgbClr val="FF9900"/>
              </a:solidFill>
              <a:highlight>
                <a:schemeClr val="lt1"/>
              </a:highlight>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ctr" rtl="0">
              <a:spcBef>
                <a:spcPts val="0"/>
              </a:spcBef>
              <a:spcAft>
                <a:spcPts val="0"/>
              </a:spcAft>
              <a:buNone/>
            </a:pPr>
            <a:r>
              <a:rPr lang="en" sz="1000" b="1">
                <a:solidFill>
                  <a:schemeClr val="accent6"/>
                </a:solidFill>
              </a:rPr>
              <a:t>Обязательная маркировка</a:t>
            </a:r>
            <a:endParaRPr sz="1000" b="1">
              <a:solidFill>
                <a:schemeClr val="accent6"/>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До 1 декабря 2023 г. отложено введение обязательной маркировки молочной продукции для фермерских хозяйств и сельскохозяйственных кооперативов.</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Участники оборота молочной продукции и упакованной воды, приобретающие молочную продукцию или воду для использования в целях, не связанных с ее последующей реализацией (продажей), освобождаются от необходимости отправлять информацию об этом в систему мониторинга маркировки до 30 ноября 2023 г. включительно.</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Установлено, что продовольственные магазины до 1 сентября 2022 г. не будут передавать информацию в систему мониторинга маркировки о проданной молочной продукции, а до 1 марта 2023 г. – о проданной упакованной воде.</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b="1" u="sng">
                <a:solidFill>
                  <a:srgbClr val="FF9900"/>
                </a:solidFill>
                <a:highlight>
                  <a:schemeClr val="lt1"/>
                </a:highlight>
                <a:hlinkClick r:id="rId4">
                  <a:extLst>
                    <a:ext uri="{A12FA001-AC4F-418D-AE19-62706E023703}">
                      <ahyp:hlinkClr xmlns:ahyp="http://schemas.microsoft.com/office/drawing/2018/hyperlinkcolor" val="tx"/>
                    </a:ext>
                  </a:extLst>
                </a:hlinkClick>
              </a:rPr>
              <a:t>Постановление Правительства РФ от 26.03.2022 года № 477</a:t>
            </a:r>
            <a:endParaRPr sz="1000" b="1">
              <a:solidFill>
                <a:srgbClr val="CC0000"/>
              </a:solidFill>
            </a:endParaRPr>
          </a:p>
        </p:txBody>
      </p:sp>
      <p:pic>
        <p:nvPicPr>
          <p:cNvPr id="1420" name="Google Shape;1420;p121"/>
          <p:cNvPicPr preferRelativeResize="0"/>
          <p:nvPr/>
        </p:nvPicPr>
        <p:blipFill>
          <a:blip r:embed="rId5">
            <a:alphaModFix/>
          </a:blip>
          <a:stretch>
            <a:fillRect/>
          </a:stretch>
        </p:blipFill>
        <p:spPr>
          <a:xfrm>
            <a:off x="3898710" y="2975143"/>
            <a:ext cx="217324" cy="192050"/>
          </a:xfrm>
          <a:prstGeom prst="rect">
            <a:avLst/>
          </a:prstGeom>
          <a:noFill/>
          <a:ln>
            <a:noFill/>
          </a:ln>
        </p:spPr>
      </p:pic>
      <p:pic>
        <p:nvPicPr>
          <p:cNvPr id="1421" name="Google Shape;1421;p121"/>
          <p:cNvPicPr preferRelativeResize="0"/>
          <p:nvPr/>
        </p:nvPicPr>
        <p:blipFill>
          <a:blip r:embed="rId5">
            <a:alphaModFix/>
          </a:blip>
          <a:stretch>
            <a:fillRect/>
          </a:stretch>
        </p:blipFill>
        <p:spPr>
          <a:xfrm>
            <a:off x="3582935" y="979093"/>
            <a:ext cx="217324" cy="192050"/>
          </a:xfrm>
          <a:prstGeom prst="rect">
            <a:avLst/>
          </a:prstGeom>
          <a:noFill/>
          <a:ln>
            <a:noFill/>
          </a:ln>
        </p:spPr>
      </p:pic>
      <p:sp>
        <p:nvSpPr>
          <p:cNvPr id="1422" name="Google Shape;1422;p121">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21">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24" name="Google Shape;1424;p121">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112</a:t>
            </a:fld>
            <a:endParaRPr>
              <a:solidFill>
                <a:schemeClr val="accent1"/>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pic>
        <p:nvPicPr>
          <p:cNvPr id="1429" name="Google Shape;1429;p122"/>
          <p:cNvPicPr preferRelativeResize="0"/>
          <p:nvPr/>
        </p:nvPicPr>
        <p:blipFill>
          <a:blip r:embed="rId3">
            <a:alphaModFix/>
          </a:blip>
          <a:stretch>
            <a:fillRect/>
          </a:stretch>
        </p:blipFill>
        <p:spPr>
          <a:xfrm>
            <a:off x="4127310" y="2975143"/>
            <a:ext cx="217324" cy="192050"/>
          </a:xfrm>
          <a:prstGeom prst="rect">
            <a:avLst/>
          </a:prstGeom>
          <a:noFill/>
          <a:ln>
            <a:noFill/>
          </a:ln>
        </p:spPr>
      </p:pic>
      <p:sp>
        <p:nvSpPr>
          <p:cNvPr id="1430" name="Google Shape;1430;p122">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22">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32" name="Google Shape;1432;p122">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113</a:t>
            </a:fld>
            <a:endParaRPr>
              <a:solidFill>
                <a:schemeClr val="accent1"/>
              </a:solidFill>
            </a:endParaRPr>
          </a:p>
        </p:txBody>
      </p:sp>
      <p:sp>
        <p:nvSpPr>
          <p:cNvPr id="1433" name="Google Shape;1433;p122"/>
          <p:cNvSpPr txBox="1"/>
          <p:nvPr/>
        </p:nvSpPr>
        <p:spPr>
          <a:xfrm>
            <a:off x="0" y="0"/>
            <a:ext cx="8478900" cy="464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accent6"/>
                </a:solidFill>
              </a:rPr>
              <a:t>Президент РФ установил комплекс мер для ускоренного развития IT-отрасли. В частности, Правительству РФ поручено:</a:t>
            </a:r>
            <a:endParaRPr sz="1000" b="1">
              <a:solidFill>
                <a:schemeClr val="accent6"/>
              </a:solidFill>
            </a:endParaRPr>
          </a:p>
          <a:p>
            <a:pPr marL="0" lvl="0" indent="0" algn="l" rtl="0">
              <a:spcBef>
                <a:spcPts val="0"/>
              </a:spcBef>
              <a:spcAft>
                <a:spcPts val="0"/>
              </a:spcAft>
              <a:buNone/>
            </a:pPr>
            <a:endParaRPr sz="1000" b="1">
              <a:solidFill>
                <a:schemeClr val="accent6"/>
              </a:solidFill>
            </a:endParaRPr>
          </a:p>
          <a:p>
            <a:pPr marL="457200" lvl="0" indent="-292100" algn="l" rtl="0">
              <a:spcBef>
                <a:spcPts val="0"/>
              </a:spcBef>
              <a:spcAft>
                <a:spcPts val="0"/>
              </a:spcAft>
              <a:buClr>
                <a:schemeClr val="dk1"/>
              </a:buClr>
              <a:buSzPts val="1000"/>
              <a:buChar char="●"/>
            </a:pPr>
            <a:r>
              <a:rPr lang="en" sz="1000">
                <a:solidFill>
                  <a:schemeClr val="dk1"/>
                </a:solidFill>
              </a:rPr>
              <a:t>установить аккредитованным IT-компаниям нулевую ставку по налогу на прибыль на период до 31 декабря 2024 г.;</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предоставить отдельным IT-компаниям налоговые льготы и преференции;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установить категории граждан РФ, на которых распространяется отсрочка от призыва на военную службу на период работы в аккредитованной IT-компании, и порядок предоставления права на нее;</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обеспечить ежегодное выделение средств на предоставление грантов для поддержки перспективных разработок отечественных IT-решений;</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обеспечить предоставление аккредитованным IT-компаниям льготных кредитов по ставке, не превышающей 3%, на обеспечение их текущей деятельности и реализацию новых проектов;</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обеспечить консолидацию и стимулирование закупок критически важных отечественных IT-разработок, которые проводятся для государственных и муниципальных нужд или отдельными видами юрлиц, а также упрощение порядка проведения таких закупок;</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упростить процедуру трудоустройства иностранцев, привлекаемых для работы в аккредитованных IT-компаниях, и получения этими гражданами вида на жительство;</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выделить средства аккредитованными IT-компаниям для улучшения жилищных условий отдельных сотрудников и повышения их зарплаты. Сотрудники таких компаний получат возможность оформить льготную ипотеку;</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освободить аккредитованные IT-компании на срок до трех лет от налогового, валютного контроля, других видов государственного контроля (надзора) и муниципального контроля.</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0" algn="l" rtl="0">
              <a:spcBef>
                <a:spcPts val="0"/>
              </a:spcBef>
              <a:spcAft>
                <a:spcPts val="0"/>
              </a:spcAft>
              <a:buNone/>
            </a:pPr>
            <a:r>
              <a:rPr lang="en" sz="1000" u="sng">
                <a:solidFill>
                  <a:srgbClr val="FF9900"/>
                </a:solidFill>
                <a:highlight>
                  <a:schemeClr val="lt1"/>
                </a:highlight>
                <a:hlinkClick r:id="rId5">
                  <a:extLst>
                    <a:ext uri="{A12FA001-AC4F-418D-AE19-62706E023703}">
                      <ahyp:hlinkClr xmlns:ahyp="http://schemas.microsoft.com/office/drawing/2018/hyperlinkcolor" val="tx"/>
                    </a:ext>
                  </a:extLst>
                </a:hlinkClick>
              </a:rPr>
              <a:t>Указ Президента Российской Федерации от 02.03.2022 № 83</a:t>
            </a:r>
            <a:endParaRPr sz="1000">
              <a:solidFill>
                <a:srgbClr val="FF9900"/>
              </a:solidFill>
              <a:highlight>
                <a:schemeClr val="lt1"/>
              </a:highlight>
            </a:endParaRPr>
          </a:p>
          <a:p>
            <a:pPr marL="457200" lvl="0" indent="0" algn="l" rtl="0">
              <a:spcBef>
                <a:spcPts val="0"/>
              </a:spcBef>
              <a:spcAft>
                <a:spcPts val="0"/>
              </a:spcAft>
              <a:buNone/>
            </a:pPr>
            <a:endParaRPr sz="1000">
              <a:solidFill>
                <a:srgbClr val="FF9900"/>
              </a:solidFill>
              <a:highlight>
                <a:schemeClr val="lt1"/>
              </a:highlight>
            </a:endParaRPr>
          </a:p>
          <a:p>
            <a:pPr marL="0" lvl="0" indent="0" algn="l" rtl="0">
              <a:spcBef>
                <a:spcPts val="0"/>
              </a:spcBef>
              <a:spcAft>
                <a:spcPts val="0"/>
              </a:spcAft>
              <a:buNone/>
            </a:pPr>
            <a:r>
              <a:rPr lang="en" sz="1000">
                <a:solidFill>
                  <a:schemeClr val="accent6"/>
                </a:solidFill>
              </a:rPr>
              <a:t>ФНС приостановила выездные проверки IT-компаний</a:t>
            </a:r>
            <a:endParaRPr sz="1000">
              <a:solidFill>
                <a:schemeClr val="accent6"/>
              </a:solidFill>
            </a:endParaRPr>
          </a:p>
          <a:p>
            <a:pPr marL="457200" lvl="0" indent="0" algn="l" rtl="0">
              <a:spcBef>
                <a:spcPts val="0"/>
              </a:spcBef>
              <a:spcAft>
                <a:spcPts val="0"/>
              </a:spcAft>
              <a:buNone/>
            </a:pP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0" algn="l" rtl="0">
              <a:spcBef>
                <a:spcPts val="0"/>
              </a:spcBef>
              <a:spcAft>
                <a:spcPts val="0"/>
              </a:spcAft>
              <a:buNone/>
            </a:pPr>
            <a:r>
              <a:rPr lang="en" sz="1000">
                <a:solidFill>
                  <a:schemeClr val="dk1"/>
                </a:solidFill>
              </a:rPr>
              <a:t>Выездные проверки не проводят до 3 марта 2025 г. Это касается и повторных проверок. У IT-компании должна быть аккредитация.</a:t>
            </a:r>
            <a:endParaRPr sz="1000">
              <a:solidFill>
                <a:schemeClr val="dk1"/>
              </a:solidFill>
            </a:endParaRPr>
          </a:p>
          <a:p>
            <a:pPr marL="457200" lvl="0" indent="0" algn="l" rtl="0">
              <a:spcBef>
                <a:spcPts val="0"/>
              </a:spcBef>
              <a:spcAft>
                <a:spcPts val="0"/>
              </a:spcAft>
              <a:buNone/>
            </a:pPr>
            <a:r>
              <a:rPr lang="en" sz="1000">
                <a:solidFill>
                  <a:schemeClr val="dk1"/>
                </a:solidFill>
              </a:rPr>
              <a:t>Исключение составляют контрольные мероприятия, которые назначили с согласия руководства вышестоящего налогового органа или ФНС.</a:t>
            </a:r>
            <a:endParaRPr sz="1000">
              <a:solidFill>
                <a:schemeClr val="dk1"/>
              </a:solidFill>
            </a:endParaRPr>
          </a:p>
          <a:p>
            <a:pPr marL="457200" lvl="0" indent="0" algn="l" rtl="0">
              <a:spcBef>
                <a:spcPts val="0"/>
              </a:spcBef>
              <a:spcAft>
                <a:spcPts val="0"/>
              </a:spcAft>
              <a:buNone/>
            </a:pPr>
            <a:endParaRPr sz="1000">
              <a:solidFill>
                <a:srgbClr val="FF9900"/>
              </a:solidFill>
              <a:highlight>
                <a:schemeClr val="lt1"/>
              </a:highlight>
            </a:endParaRPr>
          </a:p>
          <a:p>
            <a:pPr marL="457200" lvl="0" indent="0" algn="l" rtl="0">
              <a:spcBef>
                <a:spcPts val="0"/>
              </a:spcBef>
              <a:spcAft>
                <a:spcPts val="0"/>
              </a:spcAft>
              <a:buNone/>
            </a:pPr>
            <a:r>
              <a:rPr lang="en" sz="1000" u="sng">
                <a:solidFill>
                  <a:srgbClr val="FF9900"/>
                </a:solidFill>
                <a:highlight>
                  <a:schemeClr val="lt1"/>
                </a:highlight>
                <a:hlinkClick r:id="rId6">
                  <a:extLst>
                    <a:ext uri="{A12FA001-AC4F-418D-AE19-62706E023703}">
                      <ahyp:hlinkClr xmlns:ahyp="http://schemas.microsoft.com/office/drawing/2018/hyperlinkcolor" val="tx"/>
                    </a:ext>
                  </a:extLst>
                </a:hlinkClick>
              </a:rPr>
              <a:t>Письмо ФНС России от 24.03.2022 № СД-4-2/3586@</a:t>
            </a:r>
            <a:endParaRPr sz="1000">
              <a:solidFill>
                <a:srgbClr val="FF9900"/>
              </a:solidFill>
              <a:highlight>
                <a:schemeClr val="lt1"/>
              </a:highlight>
            </a:endParaRPr>
          </a:p>
        </p:txBody>
      </p:sp>
      <p:sp>
        <p:nvSpPr>
          <p:cNvPr id="1434" name="Google Shape;1434;p122">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435" name="Google Shape;1435;p122"/>
          <p:cNvPicPr preferRelativeResize="0"/>
          <p:nvPr/>
        </p:nvPicPr>
        <p:blipFill>
          <a:blip r:embed="rId3">
            <a:alphaModFix/>
          </a:blip>
          <a:stretch>
            <a:fillRect/>
          </a:stretch>
        </p:blipFill>
        <p:spPr>
          <a:xfrm>
            <a:off x="5078760" y="4841443"/>
            <a:ext cx="217324" cy="19205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23">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23">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42" name="Google Shape;1442;p123"/>
          <p:cNvSpPr txBox="1"/>
          <p:nvPr/>
        </p:nvSpPr>
        <p:spPr>
          <a:xfrm>
            <a:off x="0" y="0"/>
            <a:ext cx="8567700" cy="464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Для IT-компаний установлена нулевая ставка по налогу на прибыль на 2022–2024 гг.</a:t>
            </a:r>
            <a:endParaRPr sz="1000">
              <a:solidFill>
                <a:schemeClr val="accent6"/>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Для ее применения необходимо соблюдение определенных условий. Правило распространяется на правоотношения, возникшие с 1 января 2022 г.</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4">
                  <a:extLst>
                    <a:ext uri="{A12FA001-AC4F-418D-AE19-62706E023703}">
                      <ahyp:hlinkClr xmlns:ahyp="http://schemas.microsoft.com/office/drawing/2018/hyperlinkcolor" val="tx"/>
                    </a:ext>
                  </a:extLst>
                </a:hlinkClick>
              </a:rPr>
              <a:t>Федеральный закон от 26.03.2022 № 67-ФЗ</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accent6"/>
                </a:solidFill>
              </a:rPr>
              <a:t>С 8 марта 2022 г. запрещены проверки аккредитованных IT-компаний</a:t>
            </a:r>
            <a:endParaRPr sz="1000">
              <a:solidFill>
                <a:schemeClr val="accent6"/>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Запрет действует по 31 декабря 2024 г.</a:t>
            </a:r>
            <a:endParaRPr sz="1000">
              <a:solidFill>
                <a:srgbClr val="FF9900"/>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Для мероприятий и проверок по этим видам контроля (надзора) предусмотрено следующее:</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они не включаются в планы проведения плановых контрольных (надзорных) мероприятий и плановых проверок на 2023 и 2024 гг.;</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ранее начатые и не оконченные на 25.03.2022 мероприятия и проверки требуется завершить без выдачи предписаний по их результатам;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мероприятия и проверки с датой начала 25.03.2022 или позже должны быть отменены.</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При этом профилактические мероприятия в виде консультирования, информирования, самообследования не запрещены.</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5">
                  <a:extLst>
                    <a:ext uri="{A12FA001-AC4F-418D-AE19-62706E023703}">
                      <ahyp:hlinkClr xmlns:ahyp="http://schemas.microsoft.com/office/drawing/2018/hyperlinkcolor" val="tx"/>
                    </a:ext>
                  </a:extLst>
                </a:hlinkClick>
              </a:rPr>
              <a:t>Федеральный закон от 08.03.2022 № 46-ФЗ</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6">
                  <a:extLst>
                    <a:ext uri="{A12FA001-AC4F-418D-AE19-62706E023703}">
                      <ahyp:hlinkClr xmlns:ahyp="http://schemas.microsoft.com/office/drawing/2018/hyperlinkcolor" val="tx"/>
                    </a:ext>
                  </a:extLst>
                </a:hlinkClick>
              </a:rPr>
              <a:t>Постановление Правительства РФ от 24.03.2022 № 448</a:t>
            </a:r>
            <a:endParaRPr sz="1000">
              <a:solidFill>
                <a:srgbClr val="FF9900"/>
              </a:solidFill>
              <a:highlight>
                <a:schemeClr val="lt1"/>
              </a:highlight>
            </a:endParaRPr>
          </a:p>
        </p:txBody>
      </p:sp>
      <p:sp>
        <p:nvSpPr>
          <p:cNvPr id="1443" name="Google Shape;1443;p123">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114</a:t>
            </a:fld>
            <a:endParaRPr>
              <a:solidFill>
                <a:schemeClr val="accent1"/>
              </a:solidFill>
            </a:endParaRPr>
          </a:p>
        </p:txBody>
      </p:sp>
      <p:pic>
        <p:nvPicPr>
          <p:cNvPr id="1444" name="Google Shape;1444;p123"/>
          <p:cNvPicPr preferRelativeResize="0"/>
          <p:nvPr/>
        </p:nvPicPr>
        <p:blipFill>
          <a:blip r:embed="rId7">
            <a:alphaModFix/>
          </a:blip>
          <a:stretch>
            <a:fillRect/>
          </a:stretch>
        </p:blipFill>
        <p:spPr>
          <a:xfrm>
            <a:off x="2695635" y="1243768"/>
            <a:ext cx="217324" cy="192050"/>
          </a:xfrm>
          <a:prstGeom prst="rect">
            <a:avLst/>
          </a:prstGeom>
          <a:noFill/>
          <a:ln>
            <a:noFill/>
          </a:ln>
        </p:spPr>
      </p:pic>
      <p:pic>
        <p:nvPicPr>
          <p:cNvPr id="1445" name="Google Shape;1445;p123"/>
          <p:cNvPicPr preferRelativeResize="0"/>
          <p:nvPr/>
        </p:nvPicPr>
        <p:blipFill>
          <a:blip r:embed="rId7">
            <a:alphaModFix/>
          </a:blip>
          <a:stretch>
            <a:fillRect/>
          </a:stretch>
        </p:blipFill>
        <p:spPr>
          <a:xfrm>
            <a:off x="2695635" y="4063168"/>
            <a:ext cx="217324" cy="192050"/>
          </a:xfrm>
          <a:prstGeom prst="rect">
            <a:avLst/>
          </a:prstGeom>
          <a:noFill/>
          <a:ln>
            <a:noFill/>
          </a:ln>
        </p:spPr>
      </p:pic>
      <p:pic>
        <p:nvPicPr>
          <p:cNvPr id="1446" name="Google Shape;1446;p123"/>
          <p:cNvPicPr preferRelativeResize="0"/>
          <p:nvPr/>
        </p:nvPicPr>
        <p:blipFill>
          <a:blip r:embed="rId7">
            <a:alphaModFix/>
          </a:blip>
          <a:stretch>
            <a:fillRect/>
          </a:stretch>
        </p:blipFill>
        <p:spPr>
          <a:xfrm>
            <a:off x="3457635" y="4367968"/>
            <a:ext cx="217324" cy="19205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24">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24">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53" name="Google Shape;1453;p124">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115</a:t>
            </a:fld>
            <a:endParaRPr>
              <a:solidFill>
                <a:schemeClr val="accent1"/>
              </a:solidFill>
            </a:endParaRPr>
          </a:p>
        </p:txBody>
      </p:sp>
      <p:pic>
        <p:nvPicPr>
          <p:cNvPr id="1454" name="Google Shape;1454;p124"/>
          <p:cNvPicPr preferRelativeResize="0"/>
          <p:nvPr/>
        </p:nvPicPr>
        <p:blipFill>
          <a:blip r:embed="rId4">
            <a:alphaModFix/>
          </a:blip>
          <a:stretch>
            <a:fillRect/>
          </a:stretch>
        </p:blipFill>
        <p:spPr>
          <a:xfrm>
            <a:off x="3457635" y="4063168"/>
            <a:ext cx="217324" cy="192050"/>
          </a:xfrm>
          <a:prstGeom prst="rect">
            <a:avLst/>
          </a:prstGeom>
          <a:noFill/>
          <a:ln>
            <a:noFill/>
          </a:ln>
        </p:spPr>
      </p:pic>
      <p:sp>
        <p:nvSpPr>
          <p:cNvPr id="1455" name="Google Shape;1455;p124"/>
          <p:cNvSpPr txBox="1"/>
          <p:nvPr/>
        </p:nvSpPr>
        <p:spPr>
          <a:xfrm>
            <a:off x="0" y="0"/>
            <a:ext cx="85677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Упрощение процедур в части государственных закупок</a:t>
            </a: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a:solidFill>
                  <a:schemeClr val="dk1"/>
                </a:solidFill>
              </a:rPr>
              <a:t>Компании, участвующие в госзакупках, смогут получать в 2022 году в качестве аванса до 90% от цены контракта. Правило распространяется на госконтракты, финансируемые из федерального бюджета. Регионам рекомендовано применять аналогичные положения для контрактов, финансируемых из их бюджетов.</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5">
                  <a:extLst>
                    <a:ext uri="{A12FA001-AC4F-418D-AE19-62706E023703}">
                      <ahyp:hlinkClr xmlns:ahyp="http://schemas.microsoft.com/office/drawing/2018/hyperlinkcolor" val="tx"/>
                    </a:ext>
                  </a:extLst>
                </a:hlinkClick>
              </a:rPr>
              <a:t>Постановление Правительства РФ от 29 марта 2022 г. № 505</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accent6"/>
                </a:solidFill>
              </a:rPr>
              <a:t>Поддержка МСП и самозанятых при закупках по 223-ФЗ</a:t>
            </a:r>
            <a:endParaRPr sz="1000">
              <a:solidFill>
                <a:schemeClr val="accent6"/>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Сокращен срок оплаты по договорам с субъектами МСП и самозанятыми, заключенным в целях исполнения требований Постановления № 1352. Оплатить товары (работы, услуги) по таким договорам (отдельным этапам) необходимо в срок не более 7 рабочих дней со дня подписания заказчиком документа о приемке, если эти договоры заключены по результатам закупок, проводимых между любыми участниками, в том числе данными субъектами, либо закупок, проводимых только среди этих субъектов (пп. 14(3), 28 Положения об особенностях участия СМСП в закупках).</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Если установлено требование о привлечении к исполнению договора субподрядчиков (соисполнителей) из числа данных субъектов, то в документацию включается обязательное условие о том, что срок оплаты по договорам с ними составляет не более 7 рабочих дней со дня подписания заказчиком документа о приемке (п. 32(1) Положения об особенностях участия СМСП в закупках).</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6">
                  <a:extLst>
                    <a:ext uri="{A12FA001-AC4F-418D-AE19-62706E023703}">
                      <ahyp:hlinkClr xmlns:ahyp="http://schemas.microsoft.com/office/drawing/2018/hyperlinkcolor" val="tx"/>
                    </a:ext>
                  </a:extLst>
                </a:hlinkClick>
              </a:rPr>
              <a:t>Постановление Правительства РФ от 21.03.2022 № 417</a:t>
            </a:r>
            <a:endParaRPr sz="1000">
              <a:solidFill>
                <a:srgbClr val="FF9900"/>
              </a:solidFill>
              <a:highlight>
                <a:schemeClr val="lt1"/>
              </a:highlight>
            </a:endParaRPr>
          </a:p>
        </p:txBody>
      </p:sp>
      <p:pic>
        <p:nvPicPr>
          <p:cNvPr id="1456" name="Google Shape;1456;p124"/>
          <p:cNvPicPr preferRelativeResize="0"/>
          <p:nvPr/>
        </p:nvPicPr>
        <p:blipFill>
          <a:blip r:embed="rId4">
            <a:alphaModFix/>
          </a:blip>
          <a:stretch>
            <a:fillRect/>
          </a:stretch>
        </p:blipFill>
        <p:spPr>
          <a:xfrm>
            <a:off x="3744710" y="1332918"/>
            <a:ext cx="217324" cy="1920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25">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25">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63" name="Google Shape;1463;p125">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116</a:t>
            </a:fld>
            <a:endParaRPr>
              <a:solidFill>
                <a:schemeClr val="accent1"/>
              </a:solidFill>
            </a:endParaRPr>
          </a:p>
        </p:txBody>
      </p:sp>
      <p:pic>
        <p:nvPicPr>
          <p:cNvPr id="1464" name="Google Shape;1464;p125"/>
          <p:cNvPicPr preferRelativeResize="0"/>
          <p:nvPr/>
        </p:nvPicPr>
        <p:blipFill>
          <a:blip r:embed="rId4">
            <a:alphaModFix/>
          </a:blip>
          <a:stretch>
            <a:fillRect/>
          </a:stretch>
        </p:blipFill>
        <p:spPr>
          <a:xfrm>
            <a:off x="4600635" y="4748968"/>
            <a:ext cx="217324" cy="192050"/>
          </a:xfrm>
          <a:prstGeom prst="rect">
            <a:avLst/>
          </a:prstGeom>
          <a:noFill/>
          <a:ln>
            <a:noFill/>
          </a:ln>
        </p:spPr>
      </p:pic>
      <p:sp>
        <p:nvSpPr>
          <p:cNvPr id="1465" name="Google Shape;1465;p125"/>
          <p:cNvSpPr txBox="1"/>
          <p:nvPr/>
        </p:nvSpPr>
        <p:spPr>
          <a:xfrm>
            <a:off x="0" y="0"/>
            <a:ext cx="8567700" cy="495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Упрощение получения сертификатов соответствия техническим регламентам</a:t>
            </a: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a:solidFill>
                  <a:schemeClr val="dk1"/>
                </a:solidFill>
              </a:rPr>
              <a:t>Сертификаты летной годности на гражданские самолеты выдаются в том числе на основании дополнительных сертификатов, выданных иностранным государством при изменении типовой конструкции гражданского воздушного судна до 1 января 2022 г. Срок проведения сертификации технических средств обеспечения транспортной безопасности перенесен. Завершить сертификацию нужно до 31 декабря 2023 г.</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5">
                  <a:extLst>
                    <a:ext uri="{A12FA001-AC4F-418D-AE19-62706E023703}">
                      <ahyp:hlinkClr xmlns:ahyp="http://schemas.microsoft.com/office/drawing/2018/hyperlinkcolor" val="tx"/>
                    </a:ext>
                  </a:extLst>
                </a:hlinkClick>
              </a:rPr>
              <a:t>Федеральный закон от 14.03.2022 № 56-ФЗ</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accent6"/>
                </a:solidFill>
              </a:rPr>
              <a:t>Запрет на возврат (реэкспорт) оборудования</a:t>
            </a:r>
            <a:endParaRPr sz="1000">
              <a:solidFill>
                <a:schemeClr val="accent6"/>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В перечень включено технологическое, телекоммуникационное, медицинское оборудование, транспортные средства, сельхозтехника, электрическая аппаратура – всего более 200 наименований товаров, в том числе железнодорожные вагоны и локомотивы, контейнеры, турбины, станки для обработки металла и камня, мониторы, проекторы, пульты и панели. Эта мера необходима для обеспечения стабильности на российском рынке.</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6">
                  <a:extLst>
                    <a:ext uri="{A12FA001-AC4F-418D-AE19-62706E023703}">
                      <ahyp:hlinkClr xmlns:ahyp="http://schemas.microsoft.com/office/drawing/2018/hyperlinkcolor" val="tx"/>
                    </a:ext>
                  </a:extLst>
                </a:hlinkClick>
              </a:rPr>
              <a:t>Постановление Правительства РФ от 09.03.2022 № 313</a:t>
            </a:r>
            <a:endParaRPr sz="1000">
              <a:solidFill>
                <a:srgbClr val="FF9900"/>
              </a:solidFill>
              <a:highlight>
                <a:schemeClr val="lt1"/>
              </a:highlight>
            </a:endParaRPr>
          </a:p>
          <a:p>
            <a:pPr marL="0" lvl="0" indent="0" algn="l" rtl="0">
              <a:spcBef>
                <a:spcPts val="0"/>
              </a:spcBef>
              <a:spcAft>
                <a:spcPts val="0"/>
              </a:spcAft>
              <a:buNone/>
            </a:pPr>
            <a:endParaRPr sz="1000">
              <a:solidFill>
                <a:srgbClr val="FF9900"/>
              </a:solidFill>
              <a:highlight>
                <a:schemeClr val="lt1"/>
              </a:highlight>
            </a:endParaRPr>
          </a:p>
          <a:p>
            <a:pPr marL="0" lvl="0" indent="0" algn="l" rtl="0">
              <a:spcBef>
                <a:spcPts val="0"/>
              </a:spcBef>
              <a:spcAft>
                <a:spcPts val="0"/>
              </a:spcAft>
              <a:buNone/>
            </a:pPr>
            <a:r>
              <a:rPr lang="en" sz="1000">
                <a:solidFill>
                  <a:schemeClr val="accent6"/>
                </a:solidFill>
              </a:rPr>
              <a:t>Снижение/обнуление ввозных таможенных пошлин на отдельные товары</a:t>
            </a:r>
            <a:endParaRPr sz="1000">
              <a:solidFill>
                <a:schemeClr val="accent6"/>
              </a:solidFill>
            </a:endParaRPr>
          </a:p>
          <a:p>
            <a:pPr marL="0" lvl="0" indent="0" algn="l" rtl="0">
              <a:spcBef>
                <a:spcPts val="0"/>
              </a:spcBef>
              <a:spcAft>
                <a:spcPts val="0"/>
              </a:spcAft>
              <a:buNone/>
            </a:pP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highlight>
                <a:schemeClr val="lt1"/>
              </a:highlight>
            </a:endParaRPr>
          </a:p>
          <a:p>
            <a:pPr marL="0" lvl="0" indent="0" algn="l" rtl="0">
              <a:spcBef>
                <a:spcPts val="0"/>
              </a:spcBef>
              <a:spcAft>
                <a:spcPts val="0"/>
              </a:spcAft>
              <a:buNone/>
            </a:pPr>
            <a:r>
              <a:rPr lang="en" sz="1000">
                <a:solidFill>
                  <a:schemeClr val="dk1"/>
                </a:solidFill>
              </a:rPr>
              <a:t>Некоторые товары, используемые для развития цифровых технологий, освобождаются от ввозной таможенной пошлины при ввозе в страны ЕАЭС, если соблюдаются определенные условия. Льгота применяется к товарам в таможенном режиме выпуска для внутреннего потребления, декларация на которые (заявление о выпуске которых) зарегистрирована таможенным органом с 28 марта по 30 сентября 2022 г. включительно.</a:t>
            </a:r>
            <a:endParaRPr sz="1000">
              <a:solidFill>
                <a:schemeClr val="dk1"/>
              </a:solidFill>
            </a:endParaRPr>
          </a:p>
          <a:p>
            <a:pPr marL="0" lvl="0" indent="0" algn="l" rtl="0">
              <a:spcBef>
                <a:spcPts val="0"/>
              </a:spcBef>
              <a:spcAft>
                <a:spcPts val="0"/>
              </a:spcAft>
              <a:buNone/>
            </a:pPr>
            <a:endParaRPr sz="1000">
              <a:solidFill>
                <a:srgbClr val="FF9900"/>
              </a:solidFill>
              <a:highlight>
                <a:schemeClr val="lt1"/>
              </a:highlight>
            </a:endParaRPr>
          </a:p>
          <a:p>
            <a:pPr marL="0" lvl="0" indent="0" algn="l" rtl="0">
              <a:spcBef>
                <a:spcPts val="0"/>
              </a:spcBef>
              <a:spcAft>
                <a:spcPts val="0"/>
              </a:spcAft>
              <a:buNone/>
            </a:pPr>
            <a:r>
              <a:rPr lang="en" sz="1000" u="sng">
                <a:solidFill>
                  <a:srgbClr val="FF9900"/>
                </a:solidFill>
                <a:highlight>
                  <a:schemeClr val="lt1"/>
                </a:highlight>
                <a:hlinkClick r:id="rId7">
                  <a:extLst>
                    <a:ext uri="{A12FA001-AC4F-418D-AE19-62706E023703}">
                      <ahyp:hlinkClr xmlns:ahyp="http://schemas.microsoft.com/office/drawing/2018/hyperlinkcolor" val="tx"/>
                    </a:ext>
                  </a:extLst>
                </a:hlinkClick>
              </a:rPr>
              <a:t>Решение Совета Евразийской экономической комиссии от 17.03.2022 № 37</a:t>
            </a:r>
            <a:endParaRPr sz="1000">
              <a:solidFill>
                <a:srgbClr val="FF9900"/>
              </a:solidFill>
              <a:highlight>
                <a:schemeClr val="lt1"/>
              </a:highlight>
            </a:endParaRPr>
          </a:p>
        </p:txBody>
      </p:sp>
      <p:pic>
        <p:nvPicPr>
          <p:cNvPr id="1466" name="Google Shape;1466;p125"/>
          <p:cNvPicPr preferRelativeResize="0"/>
          <p:nvPr/>
        </p:nvPicPr>
        <p:blipFill>
          <a:blip r:embed="rId4">
            <a:alphaModFix/>
          </a:blip>
          <a:stretch>
            <a:fillRect/>
          </a:stretch>
        </p:blipFill>
        <p:spPr>
          <a:xfrm>
            <a:off x="3436785" y="3149018"/>
            <a:ext cx="217324" cy="192050"/>
          </a:xfrm>
          <a:prstGeom prst="rect">
            <a:avLst/>
          </a:prstGeom>
          <a:noFill/>
          <a:ln>
            <a:noFill/>
          </a:ln>
        </p:spPr>
      </p:pic>
      <p:pic>
        <p:nvPicPr>
          <p:cNvPr id="1467" name="Google Shape;1467;p125"/>
          <p:cNvPicPr preferRelativeResize="0"/>
          <p:nvPr/>
        </p:nvPicPr>
        <p:blipFill>
          <a:blip r:embed="rId4">
            <a:alphaModFix/>
          </a:blip>
          <a:stretch>
            <a:fillRect/>
          </a:stretch>
        </p:blipFill>
        <p:spPr>
          <a:xfrm>
            <a:off x="2691335" y="1313268"/>
            <a:ext cx="217324" cy="19205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126">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26">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74" name="Google Shape;1474;p126">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117</a:t>
            </a:fld>
            <a:endParaRPr>
              <a:solidFill>
                <a:schemeClr val="accent1"/>
              </a:solidFill>
            </a:endParaRPr>
          </a:p>
        </p:txBody>
      </p:sp>
      <p:pic>
        <p:nvPicPr>
          <p:cNvPr id="1475" name="Google Shape;1475;p126"/>
          <p:cNvPicPr preferRelativeResize="0"/>
          <p:nvPr/>
        </p:nvPicPr>
        <p:blipFill>
          <a:blip r:embed="rId4">
            <a:alphaModFix/>
          </a:blip>
          <a:stretch>
            <a:fillRect/>
          </a:stretch>
        </p:blipFill>
        <p:spPr>
          <a:xfrm>
            <a:off x="2804885" y="1170318"/>
            <a:ext cx="217324" cy="192050"/>
          </a:xfrm>
          <a:prstGeom prst="rect">
            <a:avLst/>
          </a:prstGeom>
          <a:noFill/>
          <a:ln>
            <a:noFill/>
          </a:ln>
        </p:spPr>
      </p:pic>
      <p:sp>
        <p:nvSpPr>
          <p:cNvPr id="1476" name="Google Shape;1476;p126"/>
          <p:cNvSpPr txBox="1"/>
          <p:nvPr/>
        </p:nvSpPr>
        <p:spPr>
          <a:xfrm>
            <a:off x="0" y="0"/>
            <a:ext cx="85677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Отменена ответственность за параллельный импорт ряда товаров иностранного производства</a:t>
            </a: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a:solidFill>
                  <a:schemeClr val="dk1"/>
                </a:solidFill>
              </a:rPr>
              <a:t>Документом разрешается ввоз в РФ востребованных оригинальных товаров иностранного производства без согласия правообладателей. Перечень указанных товаров утвердит Минпромторг России по предложениям федеральных органов исполнительной власти.</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5">
                  <a:extLst>
                    <a:ext uri="{A12FA001-AC4F-418D-AE19-62706E023703}">
                      <ahyp:hlinkClr xmlns:ahyp="http://schemas.microsoft.com/office/drawing/2018/hyperlinkcolor" val="tx"/>
                    </a:ext>
                  </a:extLst>
                </a:hlinkClick>
              </a:rPr>
              <a:t>Постановление от 29 марта 2022 года № 506</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accent6"/>
                </a:solidFill>
              </a:rPr>
              <a:t>Сертификаты о происхождении товара формы СТ-1</a:t>
            </a:r>
            <a:endParaRPr sz="1000">
              <a:solidFill>
                <a:schemeClr val="accent6"/>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До 31 декабря 2022 г. включительно сертификаты о происхождении товара формы СТ-1, предназначенные для таможенных органов РФ в целях неприменения запретительных и ограничительных мер, выдаются торгово-промышленными палатами на безвозмездной основе. При проведении в случае необходимости экспертизы с составлением акта в целях оформления сертификатов СТ-1 размер платы рассчитывается исходя из минимально возможного количества эксперто-часов, затрачиваемых на проведение экспертизы.</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u="sng">
                <a:solidFill>
                  <a:srgbClr val="FF9900"/>
                </a:solidFill>
                <a:highlight>
                  <a:schemeClr val="lt1"/>
                </a:highlight>
                <a:hlinkClick r:id="rId6">
                  <a:extLst>
                    <a:ext uri="{A12FA001-AC4F-418D-AE19-62706E023703}">
                      <ahyp:hlinkClr xmlns:ahyp="http://schemas.microsoft.com/office/drawing/2018/hyperlinkcolor" val="tx"/>
                    </a:ext>
                  </a:extLst>
                </a:hlinkClick>
              </a:rPr>
              <a:t>Приказ ТПП РФ от 28.03.2022 № 32</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pic>
        <p:nvPicPr>
          <p:cNvPr id="1477" name="Google Shape;1477;p126"/>
          <p:cNvPicPr preferRelativeResize="0"/>
          <p:nvPr/>
        </p:nvPicPr>
        <p:blipFill>
          <a:blip r:embed="rId4">
            <a:alphaModFix/>
          </a:blip>
          <a:stretch>
            <a:fillRect/>
          </a:stretch>
        </p:blipFill>
        <p:spPr>
          <a:xfrm>
            <a:off x="2232560" y="2990193"/>
            <a:ext cx="217324" cy="1920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2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2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84" name="Google Shape;1484;p12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118</a:t>
            </a:fld>
            <a:endParaRPr>
              <a:solidFill>
                <a:schemeClr val="accent1"/>
              </a:solidFill>
            </a:endParaRPr>
          </a:p>
        </p:txBody>
      </p:sp>
      <p:pic>
        <p:nvPicPr>
          <p:cNvPr id="1485" name="Google Shape;1485;p127"/>
          <p:cNvPicPr preferRelativeResize="0"/>
          <p:nvPr/>
        </p:nvPicPr>
        <p:blipFill>
          <a:blip r:embed="rId4">
            <a:alphaModFix/>
          </a:blip>
          <a:stretch>
            <a:fillRect/>
          </a:stretch>
        </p:blipFill>
        <p:spPr>
          <a:xfrm>
            <a:off x="2804885" y="1627518"/>
            <a:ext cx="217324" cy="192050"/>
          </a:xfrm>
          <a:prstGeom prst="rect">
            <a:avLst/>
          </a:prstGeom>
          <a:noFill/>
          <a:ln>
            <a:noFill/>
          </a:ln>
        </p:spPr>
      </p:pic>
      <p:sp>
        <p:nvSpPr>
          <p:cNvPr id="1486" name="Google Shape;1486;p127"/>
          <p:cNvSpPr txBox="1"/>
          <p:nvPr/>
        </p:nvSpPr>
        <p:spPr>
          <a:xfrm>
            <a:off x="0" y="0"/>
            <a:ext cx="85677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Описание меры</a:t>
            </a: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a:solidFill>
                  <a:schemeClr val="dk1"/>
                </a:solidFill>
              </a:rPr>
              <a:t>Предприниматели, налаживающие производство импортозамещающей продукции, смогут получить государственные или муниципальные земельные участки в аренду в упрощённом порядке – без проведения торгов.</a:t>
            </a:r>
            <a:endParaRPr sz="1000">
              <a:solidFill>
                <a:schemeClr val="dk1"/>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a:solidFill>
                  <a:srgbClr val="FF9900"/>
                </a:solidFill>
              </a:rPr>
              <a:t>Срок получения: 2022 год</a:t>
            </a:r>
            <a:endParaRPr sz="1000">
              <a:solidFill>
                <a:srgbClr val="FF9900"/>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u="sng">
                <a:solidFill>
                  <a:srgbClr val="FF9900"/>
                </a:solidFill>
                <a:highlight>
                  <a:schemeClr val="lt1"/>
                </a:highlight>
                <a:hlinkClick r:id="rId5">
                  <a:extLst>
                    <a:ext uri="{A12FA001-AC4F-418D-AE19-62706E023703}">
                      <ahyp:hlinkClr xmlns:ahyp="http://schemas.microsoft.com/office/drawing/2018/hyperlinkcolor" val="tx"/>
                    </a:ext>
                  </a:extLst>
                </a:hlinkClick>
              </a:rPr>
              <a:t>Постановление от 9 апреля 2022 года № 629</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2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2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484" name="Google Shape;1484;p12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119</a:t>
            </a:fld>
            <a:endParaRPr>
              <a:solidFill>
                <a:schemeClr val="accent1"/>
              </a:solidFill>
            </a:endParaRPr>
          </a:p>
        </p:txBody>
      </p:sp>
      <p:pic>
        <p:nvPicPr>
          <p:cNvPr id="1485" name="Google Shape;1485;p127"/>
          <p:cNvPicPr preferRelativeResize="0"/>
          <p:nvPr/>
        </p:nvPicPr>
        <p:blipFill>
          <a:blip r:embed="rId4">
            <a:alphaModFix/>
          </a:blip>
          <a:stretch>
            <a:fillRect/>
          </a:stretch>
        </p:blipFill>
        <p:spPr>
          <a:xfrm>
            <a:off x="2804885" y="1627518"/>
            <a:ext cx="217324" cy="192050"/>
          </a:xfrm>
          <a:prstGeom prst="rect">
            <a:avLst/>
          </a:prstGeom>
          <a:noFill/>
          <a:ln>
            <a:noFill/>
          </a:ln>
        </p:spPr>
      </p:pic>
      <p:sp>
        <p:nvSpPr>
          <p:cNvPr id="1486" name="Google Shape;1486;p127"/>
          <p:cNvSpPr txBox="1"/>
          <p:nvPr/>
        </p:nvSpPr>
        <p:spPr>
          <a:xfrm>
            <a:off x="0" y="0"/>
            <a:ext cx="85677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6"/>
                </a:solidFill>
              </a:rPr>
              <a:t>Описание меры</a:t>
            </a: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a:solidFill>
                  <a:schemeClr val="dk1"/>
                </a:solidFill>
              </a:rPr>
              <a:t>Предприниматели, налаживающие производство импортозамещающей продукции, смогут получить государственные или муниципальные земельные участки в аренду в упрощённом порядке – без проведения торгов.</a:t>
            </a:r>
            <a:endParaRPr sz="1000">
              <a:solidFill>
                <a:schemeClr val="dk1"/>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a:solidFill>
                  <a:srgbClr val="FF9900"/>
                </a:solidFill>
              </a:rPr>
              <a:t>Срок получения: 2022 год</a:t>
            </a:r>
            <a:endParaRPr sz="1000">
              <a:solidFill>
                <a:srgbClr val="FF9900"/>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endParaRPr sz="1000">
              <a:solidFill>
                <a:schemeClr val="accent6"/>
              </a:solidFill>
            </a:endParaRPr>
          </a:p>
          <a:p>
            <a:pPr marL="0" lvl="0" indent="0" algn="l" rtl="0">
              <a:spcBef>
                <a:spcPts val="0"/>
              </a:spcBef>
              <a:spcAft>
                <a:spcPts val="0"/>
              </a:spcAft>
              <a:buNone/>
            </a:pPr>
            <a:r>
              <a:rPr lang="en" sz="1000" u="sng">
                <a:solidFill>
                  <a:srgbClr val="FF9900"/>
                </a:solidFill>
                <a:highlight>
                  <a:schemeClr val="lt1"/>
                </a:highlight>
                <a:hlinkClick r:id="rId5">
                  <a:extLst>
                    <a:ext uri="{A12FA001-AC4F-418D-AE19-62706E023703}">
                      <ahyp:hlinkClr xmlns:ahyp="http://schemas.microsoft.com/office/drawing/2018/hyperlinkcolor" val="tx"/>
                    </a:ext>
                  </a:extLst>
                </a:hlinkClick>
              </a:rPr>
              <a:t>Постановление от 9 апреля 2022 года № 629</a:t>
            </a:r>
            <a:endParaRPr sz="1000">
              <a:solidFill>
                <a:srgbClr val="FF9900"/>
              </a:solidFill>
              <a:highlight>
                <a:schemeClr val="lt1"/>
              </a:highlight>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sp>
        <p:nvSpPr>
          <p:cNvPr id="7" name="Google Shape;320;p19">
            <a:extLst>
              <a:ext uri="{FF2B5EF4-FFF2-40B4-BE49-F238E27FC236}">
                <a16:creationId xmlns:a16="http://schemas.microsoft.com/office/drawing/2014/main" id="{D793859D-A8D7-8902-ED84-7FD7A262325D}"/>
              </a:ext>
            </a:extLst>
          </p:cNvPr>
          <p:cNvSpPr/>
          <p:nvPr/>
        </p:nvSpPr>
        <p:spPr>
          <a:xfrm>
            <a:off x="5969667" y="148956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8" name="Google Shape;321;p19">
            <a:extLst>
              <a:ext uri="{FF2B5EF4-FFF2-40B4-BE49-F238E27FC236}">
                <a16:creationId xmlns:a16="http://schemas.microsoft.com/office/drawing/2014/main" id="{942DFF01-7812-A917-2D67-6839A5B675EB}"/>
              </a:ext>
            </a:extLst>
          </p:cNvPr>
          <p:cNvSpPr/>
          <p:nvPr/>
        </p:nvSpPr>
        <p:spPr>
          <a:xfrm>
            <a:off x="7384951" y="1489579"/>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9" name="Google Shape;322;p19">
            <a:extLst>
              <a:ext uri="{FF2B5EF4-FFF2-40B4-BE49-F238E27FC236}">
                <a16:creationId xmlns:a16="http://schemas.microsoft.com/office/drawing/2014/main" id="{C09E11DB-AB4E-88FC-A36D-505AA6E45097}"/>
              </a:ext>
            </a:extLst>
          </p:cNvPr>
          <p:cNvSpPr/>
          <p:nvPr/>
        </p:nvSpPr>
        <p:spPr>
          <a:xfrm>
            <a:off x="308550"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0" name="Google Shape;323;p19">
            <a:extLst>
              <a:ext uri="{FF2B5EF4-FFF2-40B4-BE49-F238E27FC236}">
                <a16:creationId xmlns:a16="http://schemas.microsoft.com/office/drawing/2014/main" id="{B29E4347-00FA-2617-6CD3-5A9265AA7072}"/>
              </a:ext>
            </a:extLst>
          </p:cNvPr>
          <p:cNvSpPr/>
          <p:nvPr/>
        </p:nvSpPr>
        <p:spPr>
          <a:xfrm>
            <a:off x="1723848"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1" name="Google Shape;324;p19">
            <a:extLst>
              <a:ext uri="{FF2B5EF4-FFF2-40B4-BE49-F238E27FC236}">
                <a16:creationId xmlns:a16="http://schemas.microsoft.com/office/drawing/2014/main" id="{B1A23BC1-9E3D-4849-A1B6-8A1F61F1E91F}"/>
              </a:ext>
            </a:extLst>
          </p:cNvPr>
          <p:cNvSpPr/>
          <p:nvPr/>
        </p:nvSpPr>
        <p:spPr>
          <a:xfrm>
            <a:off x="3139146"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2" name="Google Shape;325;p19">
            <a:extLst>
              <a:ext uri="{FF2B5EF4-FFF2-40B4-BE49-F238E27FC236}">
                <a16:creationId xmlns:a16="http://schemas.microsoft.com/office/drawing/2014/main" id="{ED563DFE-D074-1672-52C9-6032D83E34B8}"/>
              </a:ext>
            </a:extLst>
          </p:cNvPr>
          <p:cNvSpPr/>
          <p:nvPr/>
        </p:nvSpPr>
        <p:spPr>
          <a:xfrm>
            <a:off x="4554544"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FFFFFF"/>
              </a:solidFill>
              <a:latin typeface="Play"/>
              <a:ea typeface="Play"/>
              <a:cs typeface="Play"/>
              <a:sym typeface="Play"/>
            </a:endParaRPr>
          </a:p>
        </p:txBody>
      </p:sp>
      <p:sp>
        <p:nvSpPr>
          <p:cNvPr id="13" name="Google Shape;326;p19">
            <a:extLst>
              <a:ext uri="{FF2B5EF4-FFF2-40B4-BE49-F238E27FC236}">
                <a16:creationId xmlns:a16="http://schemas.microsoft.com/office/drawing/2014/main" id="{43103239-07F1-7E04-7ABF-36A893BDB8D8}"/>
              </a:ext>
            </a:extLst>
          </p:cNvPr>
          <p:cNvSpPr/>
          <p:nvPr/>
        </p:nvSpPr>
        <p:spPr>
          <a:xfrm>
            <a:off x="5969817" y="213740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4" name="Google Shape;327;p19">
            <a:extLst>
              <a:ext uri="{FF2B5EF4-FFF2-40B4-BE49-F238E27FC236}">
                <a16:creationId xmlns:a16="http://schemas.microsoft.com/office/drawing/2014/main" id="{C30C9C6B-19BD-A9A1-07C1-9BC39E62A170}"/>
              </a:ext>
            </a:extLst>
          </p:cNvPr>
          <p:cNvSpPr/>
          <p:nvPr/>
        </p:nvSpPr>
        <p:spPr>
          <a:xfrm>
            <a:off x="7385101" y="213741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5" name="Google Shape;328;p19">
            <a:extLst>
              <a:ext uri="{FF2B5EF4-FFF2-40B4-BE49-F238E27FC236}">
                <a16:creationId xmlns:a16="http://schemas.microsoft.com/office/drawing/2014/main" id="{A7E9D4C0-1EE9-DE23-8B54-76EF95B6E421}"/>
              </a:ext>
            </a:extLst>
          </p:cNvPr>
          <p:cNvSpPr/>
          <p:nvPr/>
        </p:nvSpPr>
        <p:spPr>
          <a:xfrm>
            <a:off x="308550"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6" name="Google Shape;329;p19">
            <a:extLst>
              <a:ext uri="{FF2B5EF4-FFF2-40B4-BE49-F238E27FC236}">
                <a16:creationId xmlns:a16="http://schemas.microsoft.com/office/drawing/2014/main" id="{63DA13A7-5A10-3C37-0DDB-89CF182B96BD}"/>
              </a:ext>
            </a:extLst>
          </p:cNvPr>
          <p:cNvSpPr/>
          <p:nvPr/>
        </p:nvSpPr>
        <p:spPr>
          <a:xfrm>
            <a:off x="1723848"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7" name="Google Shape;330;p19">
            <a:extLst>
              <a:ext uri="{FF2B5EF4-FFF2-40B4-BE49-F238E27FC236}">
                <a16:creationId xmlns:a16="http://schemas.microsoft.com/office/drawing/2014/main" id="{96549EA4-3FAB-ABE9-D360-E7EEA5ACF8ED}"/>
              </a:ext>
            </a:extLst>
          </p:cNvPr>
          <p:cNvSpPr/>
          <p:nvPr/>
        </p:nvSpPr>
        <p:spPr>
          <a:xfrm>
            <a:off x="3139146"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8" name="Google Shape;331;p19">
            <a:extLst>
              <a:ext uri="{FF2B5EF4-FFF2-40B4-BE49-F238E27FC236}">
                <a16:creationId xmlns:a16="http://schemas.microsoft.com/office/drawing/2014/main" id="{7CB60DFD-01A9-46F8-4E84-395286123212}"/>
              </a:ext>
            </a:extLst>
          </p:cNvPr>
          <p:cNvSpPr/>
          <p:nvPr/>
        </p:nvSpPr>
        <p:spPr>
          <a:xfrm>
            <a:off x="4554469"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19" name="Google Shape;332;p19">
            <a:extLst>
              <a:ext uri="{FF2B5EF4-FFF2-40B4-BE49-F238E27FC236}">
                <a16:creationId xmlns:a16="http://schemas.microsoft.com/office/drawing/2014/main" id="{B79CB7B3-D21C-8884-00D1-CA18911559B3}"/>
              </a:ext>
            </a:extLst>
          </p:cNvPr>
          <p:cNvSpPr/>
          <p:nvPr/>
        </p:nvSpPr>
        <p:spPr>
          <a:xfrm>
            <a:off x="5969742"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20" name="Google Shape;333;p19">
            <a:extLst>
              <a:ext uri="{FF2B5EF4-FFF2-40B4-BE49-F238E27FC236}">
                <a16:creationId xmlns:a16="http://schemas.microsoft.com/office/drawing/2014/main" id="{A6F6BA23-181E-5FF2-17E5-ABAC67D37C95}"/>
              </a:ext>
            </a:extLst>
          </p:cNvPr>
          <p:cNvSpPr/>
          <p:nvPr/>
        </p:nvSpPr>
        <p:spPr>
          <a:xfrm>
            <a:off x="308625"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21" name="Google Shape;334;p19">
            <a:extLst>
              <a:ext uri="{FF2B5EF4-FFF2-40B4-BE49-F238E27FC236}">
                <a16:creationId xmlns:a16="http://schemas.microsoft.com/office/drawing/2014/main" id="{24B9F3FF-8058-98C6-78AE-E6BCC8495ABF}"/>
              </a:ext>
            </a:extLst>
          </p:cNvPr>
          <p:cNvSpPr/>
          <p:nvPr/>
        </p:nvSpPr>
        <p:spPr>
          <a:xfrm>
            <a:off x="1723923"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22" name="Google Shape;335;p19">
            <a:extLst>
              <a:ext uri="{FF2B5EF4-FFF2-40B4-BE49-F238E27FC236}">
                <a16:creationId xmlns:a16="http://schemas.microsoft.com/office/drawing/2014/main" id="{A1A337BF-D350-24A6-1C20-549E398D51A9}"/>
              </a:ext>
            </a:extLst>
          </p:cNvPr>
          <p:cNvSpPr/>
          <p:nvPr/>
        </p:nvSpPr>
        <p:spPr>
          <a:xfrm>
            <a:off x="3139221"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23" name="Google Shape;336;p19">
            <a:extLst>
              <a:ext uri="{FF2B5EF4-FFF2-40B4-BE49-F238E27FC236}">
                <a16:creationId xmlns:a16="http://schemas.microsoft.com/office/drawing/2014/main" id="{23BA1040-53EA-D9A4-0351-8E758E101279}"/>
              </a:ext>
            </a:extLst>
          </p:cNvPr>
          <p:cNvSpPr/>
          <p:nvPr/>
        </p:nvSpPr>
        <p:spPr>
          <a:xfrm>
            <a:off x="4554544"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24" name="Google Shape;337;p19">
            <a:extLst>
              <a:ext uri="{FF2B5EF4-FFF2-40B4-BE49-F238E27FC236}">
                <a16:creationId xmlns:a16="http://schemas.microsoft.com/office/drawing/2014/main" id="{23A9D74F-9A55-2685-3B7E-30F6B267824D}"/>
              </a:ext>
            </a:extLst>
          </p:cNvPr>
          <p:cNvSpPr/>
          <p:nvPr/>
        </p:nvSpPr>
        <p:spPr>
          <a:xfrm>
            <a:off x="308638"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25" name="Google Shape;338;p19">
            <a:extLst>
              <a:ext uri="{FF2B5EF4-FFF2-40B4-BE49-F238E27FC236}">
                <a16:creationId xmlns:a16="http://schemas.microsoft.com/office/drawing/2014/main" id="{ED2A6BA8-90E5-5ED3-E348-2698D3C35817}"/>
              </a:ext>
            </a:extLst>
          </p:cNvPr>
          <p:cNvSpPr/>
          <p:nvPr/>
        </p:nvSpPr>
        <p:spPr>
          <a:xfrm>
            <a:off x="1723936"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26" name="Google Shape;339;p19">
            <a:extLst>
              <a:ext uri="{FF2B5EF4-FFF2-40B4-BE49-F238E27FC236}">
                <a16:creationId xmlns:a16="http://schemas.microsoft.com/office/drawing/2014/main" id="{C1B1B7A5-401C-93B5-D233-43B7C1D48190}"/>
              </a:ext>
            </a:extLst>
          </p:cNvPr>
          <p:cNvSpPr/>
          <p:nvPr/>
        </p:nvSpPr>
        <p:spPr>
          <a:xfrm>
            <a:off x="3139234"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Tree>
    <p:extLst>
      <p:ext uri="{BB962C8B-B14F-4D97-AF65-F5344CB8AC3E}">
        <p14:creationId xmlns:p14="http://schemas.microsoft.com/office/powerpoint/2010/main" val="388201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12</a:t>
            </a:fld>
            <a:endParaRPr/>
          </a:p>
        </p:txBody>
      </p:sp>
      <p:sp>
        <p:nvSpPr>
          <p:cNvPr id="390" name="Google Shape;390;p21">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392" name="Google Shape;392;p21">
            <a:hlinkClick r:id="rId4" action="ppaction://hlinksldjump"/>
          </p:cNvPr>
          <p:cNvSpPr/>
          <p:nvPr/>
        </p:nvSpPr>
        <p:spPr>
          <a:xfrm>
            <a:off x="308580" y="193900"/>
            <a:ext cx="1326000" cy="565500"/>
          </a:xfrm>
          <a:prstGeom prst="foldedCorner">
            <a:avLst>
              <a:gd name="adj" fmla="val 16667"/>
            </a:avLst>
          </a:prstGeom>
          <a:gradFill>
            <a:gsLst>
              <a:gs pos="0">
                <a:schemeClr val="accent1"/>
              </a:gs>
              <a:gs pos="100000">
                <a:schemeClr val="accent2"/>
              </a:gs>
            </a:gsLst>
            <a:lin ang="0" scaled="0"/>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МКК</a:t>
            </a:r>
            <a:endParaRPr sz="700">
              <a:solidFill>
                <a:schemeClr val="dk1"/>
              </a:solidFill>
              <a:latin typeface="Play"/>
              <a:ea typeface="Play"/>
              <a:cs typeface="Play"/>
              <a:sym typeface="Play"/>
            </a:endParaRPr>
          </a:p>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Архангельский региональный фонд «РАЗВИТИЕ»</a:t>
            </a:r>
            <a:endParaRPr sz="700">
              <a:solidFill>
                <a:schemeClr val="dk1"/>
              </a:solidFill>
              <a:latin typeface="Play"/>
              <a:ea typeface="Play"/>
              <a:cs typeface="Play"/>
              <a:sym typeface="Play"/>
            </a:endParaRPr>
          </a:p>
        </p:txBody>
      </p:sp>
      <p:sp>
        <p:nvSpPr>
          <p:cNvPr id="393" name="Google Shape;393;p21">
            <a:hlinkClick r:id="rId5" action="ppaction://hlinksldjump"/>
          </p:cNvPr>
          <p:cNvSpPr/>
          <p:nvPr/>
        </p:nvSpPr>
        <p:spPr>
          <a:xfrm>
            <a:off x="1723879" y="193924"/>
            <a:ext cx="1326000" cy="565500"/>
          </a:xfrm>
          <a:prstGeom prst="foldedCorner">
            <a:avLst>
              <a:gd name="adj" fmla="val 16667"/>
            </a:avLst>
          </a:prstGeom>
          <a:gradFill>
            <a:gsLst>
              <a:gs pos="0">
                <a:schemeClr val="accent1"/>
              </a:gs>
              <a:gs pos="100000">
                <a:schemeClr val="accent2"/>
              </a:gs>
            </a:gsLst>
            <a:lin ang="0" scaled="0"/>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Гарантийная организация Архангельской области</a:t>
            </a:r>
            <a:endParaRPr sz="700">
              <a:solidFill>
                <a:schemeClr val="dk1"/>
              </a:solidFill>
              <a:latin typeface="Play"/>
              <a:ea typeface="Play"/>
              <a:cs typeface="Play"/>
              <a:sym typeface="Play"/>
            </a:endParaRPr>
          </a:p>
        </p:txBody>
      </p:sp>
      <p:sp>
        <p:nvSpPr>
          <p:cNvPr id="394" name="Google Shape;394;p21">
            <a:hlinkClick r:id="rId6" action="ppaction://hlinksldjump"/>
          </p:cNvPr>
          <p:cNvSpPr/>
          <p:nvPr/>
        </p:nvSpPr>
        <p:spPr>
          <a:xfrm>
            <a:off x="3139181" y="193930"/>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"Развитие институтов гражданского общества"</a:t>
            </a:r>
            <a:endParaRPr sz="700" b="1">
              <a:solidFill>
                <a:schemeClr val="lt1"/>
              </a:solidFill>
              <a:latin typeface="Play"/>
              <a:ea typeface="Play"/>
              <a:cs typeface="Play"/>
              <a:sym typeface="Play"/>
            </a:endParaRPr>
          </a:p>
        </p:txBody>
      </p:sp>
      <p:sp>
        <p:nvSpPr>
          <p:cNvPr id="395" name="Google Shape;395;p21">
            <a:hlinkClick r:id="rId6" action="ppaction://hlinksldjump"/>
          </p:cNvPr>
          <p:cNvSpPr/>
          <p:nvPr/>
        </p:nvSpPr>
        <p:spPr>
          <a:xfrm>
            <a:off x="4554479" y="193906"/>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dirty="0">
                <a:solidFill>
                  <a:schemeClr val="lt1"/>
                </a:solidFill>
                <a:latin typeface="Play"/>
                <a:ea typeface="Play"/>
                <a:cs typeface="Play"/>
                <a:sym typeface="Play"/>
              </a:rPr>
              <a:t>Конкурс "Поддержка семьи, материнства, отцовства и детства"</a:t>
            </a:r>
            <a:endParaRPr sz="700" b="1" dirty="0">
              <a:solidFill>
                <a:schemeClr val="lt1"/>
              </a:solidFill>
              <a:latin typeface="Play"/>
              <a:ea typeface="Play"/>
              <a:cs typeface="Play"/>
              <a:sym typeface="Play"/>
            </a:endParaRPr>
          </a:p>
        </p:txBody>
      </p:sp>
      <p:sp>
        <p:nvSpPr>
          <p:cNvPr id="396" name="Google Shape;396;p21">
            <a:hlinkClick r:id="rId6" action="ppaction://hlinksldjump"/>
          </p:cNvPr>
          <p:cNvSpPr/>
          <p:nvPr/>
        </p:nvSpPr>
        <p:spPr>
          <a:xfrm>
            <a:off x="5969777" y="193918"/>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"Укрепление межнационального и межрелигиозного согласия"</a:t>
            </a:r>
            <a:endParaRPr sz="700" b="1">
              <a:solidFill>
                <a:schemeClr val="lt1"/>
              </a:solidFill>
              <a:latin typeface="Play"/>
              <a:ea typeface="Play"/>
              <a:cs typeface="Play"/>
              <a:sym typeface="Play"/>
            </a:endParaRPr>
          </a:p>
        </p:txBody>
      </p:sp>
      <p:sp>
        <p:nvSpPr>
          <p:cNvPr id="397" name="Google Shape;397;p21">
            <a:hlinkClick r:id="rId6" action="ppaction://hlinksldjump"/>
          </p:cNvPr>
          <p:cNvSpPr/>
          <p:nvPr/>
        </p:nvSpPr>
        <p:spPr>
          <a:xfrm>
            <a:off x="308625" y="841729"/>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"Поддержка проектов в области культуры и искусства"</a:t>
            </a:r>
            <a:endParaRPr sz="700" b="1">
              <a:solidFill>
                <a:schemeClr val="lt1"/>
              </a:solidFill>
              <a:latin typeface="Play"/>
              <a:ea typeface="Play"/>
              <a:cs typeface="Play"/>
              <a:sym typeface="Play"/>
            </a:endParaRPr>
          </a:p>
        </p:txBody>
      </p:sp>
      <p:sp>
        <p:nvSpPr>
          <p:cNvPr id="398" name="Google Shape;398;p21">
            <a:hlinkClick r:id="rId6" action="ppaction://hlinksldjump"/>
          </p:cNvPr>
          <p:cNvSpPr/>
          <p:nvPr/>
        </p:nvSpPr>
        <p:spPr>
          <a:xfrm>
            <a:off x="1723923" y="841729"/>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700" b="1">
              <a:solidFill>
                <a:schemeClr val="lt1"/>
              </a:solidFill>
              <a:latin typeface="Play"/>
              <a:ea typeface="Play"/>
              <a:cs typeface="Play"/>
              <a:sym typeface="Play"/>
            </a:endParaRPr>
          </a:p>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"Реализация проектов в сфере молодежной политики и патриотического воспитания"</a:t>
            </a:r>
            <a:endParaRPr sz="700" b="1">
              <a:solidFill>
                <a:schemeClr val="lt1"/>
              </a:solidFill>
              <a:latin typeface="Play"/>
              <a:ea typeface="Play"/>
              <a:cs typeface="Play"/>
              <a:sym typeface="Play"/>
            </a:endParaRPr>
          </a:p>
        </p:txBody>
      </p:sp>
      <p:sp>
        <p:nvSpPr>
          <p:cNvPr id="399" name="Google Shape;399;p21">
            <a:hlinkClick r:id="rId6" action="ppaction://hlinksldjump"/>
          </p:cNvPr>
          <p:cNvSpPr/>
          <p:nvPr/>
        </p:nvSpPr>
        <p:spPr>
          <a:xfrm>
            <a:off x="3139221" y="841729"/>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700" b="1">
              <a:solidFill>
                <a:schemeClr val="lt1"/>
              </a:solidFill>
              <a:latin typeface="Play"/>
              <a:ea typeface="Play"/>
              <a:cs typeface="Play"/>
              <a:sym typeface="Play"/>
            </a:endParaRPr>
          </a:p>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"Реализация проектов в сфере молодежной политики и патриотического воспитания"</a:t>
            </a:r>
            <a:endParaRPr sz="700" b="1">
              <a:solidFill>
                <a:schemeClr val="lt1"/>
              </a:solidFill>
              <a:latin typeface="Play"/>
              <a:ea typeface="Play"/>
              <a:cs typeface="Play"/>
              <a:sym typeface="Play"/>
            </a:endParaRPr>
          </a:p>
        </p:txBody>
      </p:sp>
      <p:sp>
        <p:nvSpPr>
          <p:cNvPr id="400" name="Google Shape;400;p21">
            <a:hlinkClick r:id="rId6" action="ppaction://hlinksldjump"/>
          </p:cNvPr>
          <p:cNvSpPr/>
          <p:nvPr/>
        </p:nvSpPr>
        <p:spPr>
          <a:xfrm>
            <a:off x="4554544" y="841729"/>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"Реализация проектов по развитию Соловецкого архипелага"</a:t>
            </a:r>
            <a:endParaRPr sz="700" b="1">
              <a:solidFill>
                <a:schemeClr val="lt1"/>
              </a:solidFill>
              <a:latin typeface="Play"/>
              <a:ea typeface="Play"/>
              <a:cs typeface="Play"/>
              <a:sym typeface="Play"/>
            </a:endParaRPr>
          </a:p>
        </p:txBody>
      </p:sp>
      <p:sp>
        <p:nvSpPr>
          <p:cNvPr id="401" name="Google Shape;401;p21">
            <a:hlinkClick r:id="rId6" action="ppaction://hlinksldjump"/>
          </p:cNvPr>
          <p:cNvSpPr/>
          <p:nvPr/>
        </p:nvSpPr>
        <p:spPr>
          <a:xfrm>
            <a:off x="5969817" y="841729"/>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"Реализация проектов в сфере здравоохранения"</a:t>
            </a:r>
            <a:endParaRPr sz="700" b="1">
              <a:solidFill>
                <a:schemeClr val="lt1"/>
              </a:solidFill>
              <a:latin typeface="Play"/>
              <a:ea typeface="Play"/>
              <a:cs typeface="Play"/>
              <a:sym typeface="Play"/>
            </a:endParaRPr>
          </a:p>
        </p:txBody>
      </p:sp>
      <p:sp>
        <p:nvSpPr>
          <p:cNvPr id="402" name="Google Shape;402;p21">
            <a:hlinkClick r:id="rId7" action="ppaction://hlinksldjump"/>
          </p:cNvPr>
          <p:cNvSpPr/>
          <p:nvPr/>
        </p:nvSpPr>
        <p:spPr>
          <a:xfrm>
            <a:off x="7385101" y="841741"/>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latin typeface="Play"/>
                <a:ea typeface="Play"/>
                <a:cs typeface="Play"/>
                <a:sym typeface="Play"/>
              </a:rPr>
              <a:t>Конкурс «Солидарные сообщества» - 2022</a:t>
            </a:r>
            <a:endParaRPr sz="700" b="1">
              <a:solidFill>
                <a:schemeClr val="lt1"/>
              </a:solidFill>
              <a:latin typeface="Play"/>
              <a:ea typeface="Play"/>
              <a:cs typeface="Play"/>
              <a:sym typeface="Play"/>
            </a:endParaRPr>
          </a:p>
          <a:p>
            <a:pPr marL="0" marR="0" lvl="0" indent="0" algn="ctr" rtl="0">
              <a:lnSpc>
                <a:spcPct val="100000"/>
              </a:lnSpc>
              <a:spcBef>
                <a:spcPts val="0"/>
              </a:spcBef>
              <a:spcAft>
                <a:spcPts val="0"/>
              </a:spcAft>
              <a:buNone/>
            </a:pPr>
            <a:endParaRPr sz="700" b="1">
              <a:solidFill>
                <a:schemeClr val="lt1"/>
              </a:solidFill>
              <a:latin typeface="Play"/>
              <a:ea typeface="Play"/>
              <a:cs typeface="Play"/>
              <a:sym typeface="Play"/>
            </a:endParaRPr>
          </a:p>
        </p:txBody>
      </p:sp>
      <p:sp>
        <p:nvSpPr>
          <p:cNvPr id="403" name="Google Shape;403;p21">
            <a:hlinkClick r:id="rId6" action="ppaction://hlinksldjump"/>
          </p:cNvPr>
          <p:cNvSpPr/>
          <p:nvPr/>
        </p:nvSpPr>
        <p:spPr>
          <a:xfrm>
            <a:off x="308550" y="1489568"/>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"Реализация проектов в сфере противодействия коррупции"</a:t>
            </a:r>
            <a:endParaRPr sz="700" b="1">
              <a:solidFill>
                <a:schemeClr val="lt1"/>
              </a:solidFill>
              <a:latin typeface="Play"/>
              <a:ea typeface="Play"/>
              <a:cs typeface="Play"/>
              <a:sym typeface="Play"/>
            </a:endParaRPr>
          </a:p>
        </p:txBody>
      </p:sp>
      <p:sp>
        <p:nvSpPr>
          <p:cNvPr id="404" name="Google Shape;404;p21">
            <a:hlinkClick r:id="rId6" action="ppaction://hlinksldjump"/>
          </p:cNvPr>
          <p:cNvSpPr/>
          <p:nvPr/>
        </p:nvSpPr>
        <p:spPr>
          <a:xfrm>
            <a:off x="1723848" y="1489568"/>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"Поддержка проектов в области науки, образования, просвещения"</a:t>
            </a:r>
            <a:endParaRPr sz="700" b="1">
              <a:solidFill>
                <a:schemeClr val="lt1"/>
              </a:solidFill>
              <a:latin typeface="Play"/>
              <a:ea typeface="Play"/>
              <a:cs typeface="Play"/>
              <a:sym typeface="Play"/>
            </a:endParaRPr>
          </a:p>
        </p:txBody>
      </p:sp>
      <p:sp>
        <p:nvSpPr>
          <p:cNvPr id="405" name="Google Shape;405;p21">
            <a:hlinkClick r:id="rId6" action="ppaction://hlinksldjump"/>
          </p:cNvPr>
          <p:cNvSpPr/>
          <p:nvPr/>
        </p:nvSpPr>
        <p:spPr>
          <a:xfrm>
            <a:off x="3139146" y="1489568"/>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"Поддержка проектов в области развития общественных территорий"</a:t>
            </a:r>
            <a:endParaRPr sz="700" b="1">
              <a:solidFill>
                <a:schemeClr val="lt1"/>
              </a:solidFill>
              <a:latin typeface="Play"/>
              <a:ea typeface="Play"/>
              <a:cs typeface="Play"/>
              <a:sym typeface="Play"/>
            </a:endParaRPr>
          </a:p>
        </p:txBody>
      </p:sp>
      <p:sp>
        <p:nvSpPr>
          <p:cNvPr id="406" name="Google Shape;406;p21">
            <a:hlinkClick r:id="rId6" action="ppaction://hlinksldjump"/>
          </p:cNvPr>
          <p:cNvSpPr/>
          <p:nvPr/>
        </p:nvSpPr>
        <p:spPr>
          <a:xfrm>
            <a:off x="4554469" y="1489568"/>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"Охрана окружающей среды и защита животных"</a:t>
            </a:r>
            <a:endParaRPr sz="700" b="1">
              <a:solidFill>
                <a:schemeClr val="lt1"/>
              </a:solidFill>
              <a:latin typeface="Play"/>
              <a:ea typeface="Play"/>
              <a:cs typeface="Play"/>
              <a:sym typeface="Play"/>
            </a:endParaRPr>
          </a:p>
        </p:txBody>
      </p:sp>
      <p:sp>
        <p:nvSpPr>
          <p:cNvPr id="407" name="Google Shape;407;p21">
            <a:hlinkClick r:id="rId8" action="ppaction://hlinksldjump"/>
          </p:cNvPr>
          <p:cNvSpPr/>
          <p:nvPr/>
        </p:nvSpPr>
        <p:spPr>
          <a:xfrm>
            <a:off x="5969742" y="1489568"/>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dirty="0">
                <a:solidFill>
                  <a:schemeClr val="lt1"/>
                </a:solidFill>
                <a:latin typeface="Play"/>
                <a:ea typeface="Play"/>
                <a:cs typeface="Play"/>
                <a:sym typeface="Play"/>
              </a:rPr>
              <a:t>Программа "УМНИК"</a:t>
            </a:r>
            <a:endParaRPr sz="700" b="1" dirty="0">
              <a:solidFill>
                <a:schemeClr val="lt1"/>
              </a:solidFill>
              <a:latin typeface="Play"/>
              <a:ea typeface="Play"/>
              <a:cs typeface="Play"/>
              <a:sym typeface="Play"/>
            </a:endParaRPr>
          </a:p>
        </p:txBody>
      </p:sp>
      <p:sp>
        <p:nvSpPr>
          <p:cNvPr id="408" name="Google Shape;408;p21">
            <a:hlinkClick r:id="rId9" action="ppaction://hlinksldjump"/>
          </p:cNvPr>
          <p:cNvSpPr/>
          <p:nvPr/>
        </p:nvSpPr>
        <p:spPr>
          <a:xfrm>
            <a:off x="7385026" y="1489579"/>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Программа «СТАРТ»</a:t>
            </a:r>
            <a:endParaRPr sz="700" b="1">
              <a:solidFill>
                <a:schemeClr val="lt1"/>
              </a:solidFill>
              <a:latin typeface="Play"/>
              <a:ea typeface="Play"/>
              <a:cs typeface="Play"/>
              <a:sym typeface="Play"/>
            </a:endParaRPr>
          </a:p>
        </p:txBody>
      </p:sp>
      <p:sp>
        <p:nvSpPr>
          <p:cNvPr id="409" name="Google Shape;409;p21">
            <a:hlinkClick r:id="rId10" action="ppaction://hlinksldjump"/>
          </p:cNvPr>
          <p:cNvSpPr/>
          <p:nvPr/>
        </p:nvSpPr>
        <p:spPr>
          <a:xfrm>
            <a:off x="308625" y="2137407"/>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Программа "Развитие"</a:t>
            </a:r>
            <a:endParaRPr sz="700" b="1">
              <a:solidFill>
                <a:schemeClr val="lt1"/>
              </a:solidFill>
              <a:latin typeface="Play"/>
              <a:ea typeface="Play"/>
              <a:cs typeface="Play"/>
              <a:sym typeface="Play"/>
            </a:endParaRPr>
          </a:p>
        </p:txBody>
      </p:sp>
      <p:sp>
        <p:nvSpPr>
          <p:cNvPr id="410" name="Google Shape;410;p21">
            <a:hlinkClick r:id="rId11" action="ppaction://hlinksldjump"/>
          </p:cNvPr>
          <p:cNvSpPr/>
          <p:nvPr/>
        </p:nvSpPr>
        <p:spPr>
          <a:xfrm>
            <a:off x="1723923" y="2137407"/>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Программа "ИНТЕРНАЦИОНАЛИЗАЦИЯ"</a:t>
            </a:r>
            <a:endParaRPr sz="700" b="1">
              <a:solidFill>
                <a:schemeClr val="lt1"/>
              </a:solidFill>
              <a:latin typeface="Play"/>
              <a:ea typeface="Play"/>
              <a:cs typeface="Play"/>
              <a:sym typeface="Play"/>
            </a:endParaRPr>
          </a:p>
        </p:txBody>
      </p:sp>
      <p:sp>
        <p:nvSpPr>
          <p:cNvPr id="411" name="Google Shape;411;p21">
            <a:hlinkClick r:id="rId12" action="ppaction://hlinksldjump"/>
          </p:cNvPr>
          <p:cNvSpPr/>
          <p:nvPr/>
        </p:nvSpPr>
        <p:spPr>
          <a:xfrm>
            <a:off x="3139221" y="2137407"/>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Программа "КОММЕРЦИАЛИЗАЦИЯ"</a:t>
            </a:r>
            <a:endParaRPr sz="700" b="1">
              <a:solidFill>
                <a:schemeClr val="lt1"/>
              </a:solidFill>
              <a:latin typeface="Play"/>
              <a:ea typeface="Play"/>
              <a:cs typeface="Play"/>
              <a:sym typeface="Play"/>
            </a:endParaRPr>
          </a:p>
        </p:txBody>
      </p:sp>
      <p:sp>
        <p:nvSpPr>
          <p:cNvPr id="412" name="Google Shape;412;p21">
            <a:hlinkClick r:id="rId13" action="ppaction://hlinksldjump"/>
          </p:cNvPr>
          <p:cNvSpPr/>
          <p:nvPr/>
        </p:nvSpPr>
        <p:spPr>
          <a:xfrm>
            <a:off x="4554544" y="2137407"/>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Программа "КООПЕРАЦИЯ"</a:t>
            </a:r>
            <a:endParaRPr sz="700" b="1">
              <a:solidFill>
                <a:schemeClr val="lt1"/>
              </a:solidFill>
              <a:latin typeface="Play"/>
              <a:ea typeface="Play"/>
              <a:cs typeface="Play"/>
              <a:sym typeface="Play"/>
            </a:endParaRPr>
          </a:p>
        </p:txBody>
      </p:sp>
      <p:sp>
        <p:nvSpPr>
          <p:cNvPr id="413" name="Google Shape;413;p21">
            <a:hlinkClick r:id="rId6" action="ppaction://hlinksldjump"/>
          </p:cNvPr>
          <p:cNvSpPr/>
          <p:nvPr/>
        </p:nvSpPr>
        <p:spPr>
          <a:xfrm>
            <a:off x="5969817" y="2137407"/>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Конкурс "Социальное обслуживание, социальная поддержка и защита граждан"</a:t>
            </a:r>
            <a:endParaRPr sz="700" b="1">
              <a:solidFill>
                <a:schemeClr val="lt1"/>
              </a:solidFill>
              <a:latin typeface="Play"/>
              <a:ea typeface="Play"/>
              <a:cs typeface="Play"/>
              <a:sym typeface="Play"/>
            </a:endParaRPr>
          </a:p>
        </p:txBody>
      </p:sp>
      <p:sp>
        <p:nvSpPr>
          <p:cNvPr id="414" name="Google Shape;414;p21"/>
          <p:cNvSpPr/>
          <p:nvPr/>
        </p:nvSpPr>
        <p:spPr>
          <a:xfrm>
            <a:off x="7385101" y="2137418"/>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700">
              <a:solidFill>
                <a:schemeClr val="lt1"/>
              </a:solidFill>
              <a:latin typeface="Play"/>
              <a:ea typeface="Play"/>
              <a:cs typeface="Play"/>
              <a:sym typeface="Play"/>
            </a:endParaRPr>
          </a:p>
        </p:txBody>
      </p:sp>
      <p:sp>
        <p:nvSpPr>
          <p:cNvPr id="415" name="Google Shape;415;p21"/>
          <p:cNvSpPr/>
          <p:nvPr/>
        </p:nvSpPr>
        <p:spPr>
          <a:xfrm>
            <a:off x="308550"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16" name="Google Shape;416;p21"/>
          <p:cNvSpPr/>
          <p:nvPr/>
        </p:nvSpPr>
        <p:spPr>
          <a:xfrm>
            <a:off x="1723848"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17" name="Google Shape;417;p21"/>
          <p:cNvSpPr/>
          <p:nvPr/>
        </p:nvSpPr>
        <p:spPr>
          <a:xfrm>
            <a:off x="3139146"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18" name="Google Shape;418;p21"/>
          <p:cNvSpPr/>
          <p:nvPr/>
        </p:nvSpPr>
        <p:spPr>
          <a:xfrm>
            <a:off x="4554469"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19" name="Google Shape;419;p21"/>
          <p:cNvSpPr/>
          <p:nvPr/>
        </p:nvSpPr>
        <p:spPr>
          <a:xfrm>
            <a:off x="5969742" y="2785257"/>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0" name="Google Shape;420;p21"/>
          <p:cNvSpPr/>
          <p:nvPr/>
        </p:nvSpPr>
        <p:spPr>
          <a:xfrm>
            <a:off x="308625"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1" name="Google Shape;421;p21"/>
          <p:cNvSpPr/>
          <p:nvPr/>
        </p:nvSpPr>
        <p:spPr>
          <a:xfrm>
            <a:off x="1723923"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2" name="Google Shape;422;p21"/>
          <p:cNvSpPr/>
          <p:nvPr/>
        </p:nvSpPr>
        <p:spPr>
          <a:xfrm>
            <a:off x="3139221"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3" name="Google Shape;423;p21"/>
          <p:cNvSpPr/>
          <p:nvPr/>
        </p:nvSpPr>
        <p:spPr>
          <a:xfrm>
            <a:off x="4554544" y="3433084"/>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4" name="Google Shape;424;p21"/>
          <p:cNvSpPr/>
          <p:nvPr/>
        </p:nvSpPr>
        <p:spPr>
          <a:xfrm>
            <a:off x="308638"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5" name="Google Shape;425;p21"/>
          <p:cNvSpPr/>
          <p:nvPr/>
        </p:nvSpPr>
        <p:spPr>
          <a:xfrm>
            <a:off x="1723936"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6" name="Google Shape;426;p21"/>
          <p:cNvSpPr/>
          <p:nvPr/>
        </p:nvSpPr>
        <p:spPr>
          <a:xfrm>
            <a:off x="3139234" y="4080923"/>
            <a:ext cx="1326000" cy="565500"/>
          </a:xfrm>
          <a:prstGeom prst="foldedCorner">
            <a:avLst>
              <a:gd name="adj" fmla="val 16667"/>
            </a:avLst>
          </a:prstGeom>
          <a:solidFill>
            <a:srgbClr val="A7C1FF">
              <a:alpha val="31279"/>
            </a:srgbClr>
          </a:solidFill>
          <a:ln w="9525" cap="flat" cmpd="sng">
            <a:solidFill>
              <a:srgbClr val="575E5F"/>
            </a:solidFill>
            <a:prstDash val="solid"/>
            <a:round/>
            <a:headEnd type="none" w="sm" len="sm"/>
            <a:tailEnd type="none" w="sm" len="sm"/>
          </a:ln>
          <a:effectLst>
            <a:outerShdw blurRad="5715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lt1"/>
              </a:solidFill>
              <a:latin typeface="Play"/>
              <a:ea typeface="Play"/>
              <a:cs typeface="Play"/>
              <a:sym typeface="Play"/>
            </a:endParaRPr>
          </a:p>
        </p:txBody>
      </p:sp>
      <p:sp>
        <p:nvSpPr>
          <p:cNvPr id="427" name="Google Shape;427;p21">
            <a:hlinkClick r:id="rId14" action="ppaction://hlinksldjump"/>
          </p:cNvPr>
          <p:cNvSpPr/>
          <p:nvPr/>
        </p:nvSpPr>
        <p:spPr>
          <a:xfrm>
            <a:off x="7385076" y="193912"/>
            <a:ext cx="1326000" cy="565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b="1" dirty="0">
                <a:solidFill>
                  <a:schemeClr val="lt1"/>
                </a:solidFill>
                <a:latin typeface="Play"/>
                <a:ea typeface="Play"/>
                <a:cs typeface="Play"/>
                <a:sym typeface="Play"/>
              </a:rPr>
              <a:t>Гранты ПОРА по развитию Арктики</a:t>
            </a:r>
            <a:endParaRPr sz="700" b="1" dirty="0">
              <a:solidFill>
                <a:schemeClr val="lt1"/>
              </a:solidFill>
              <a:latin typeface="Play"/>
              <a:ea typeface="Play"/>
              <a:cs typeface="Play"/>
              <a:sym typeface="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2"/>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433" name="Google Shape;433;p22"/>
          <p:cNvSpPr txBox="1"/>
          <p:nvPr/>
        </p:nvSpPr>
        <p:spPr>
          <a:xfrm>
            <a:off x="0" y="0"/>
            <a:ext cx="83946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В этом году правительство усилило контроль за соблюдением ограничений на проведение проверок бизнеса. Для этого на портале госуслуг запущен </a:t>
            </a:r>
            <a:r>
              <a:rPr lang="en" sz="1000">
                <a:solidFill>
                  <a:srgbClr val="FF9900"/>
                </a:solidFill>
                <a:highlight>
                  <a:schemeClr val="lt1"/>
                </a:highlight>
                <a:uFill>
                  <a:noFill/>
                </a:uFill>
                <a:hlinkClick r:id="rId3">
                  <a:extLst>
                    <a:ext uri="{A12FA001-AC4F-418D-AE19-62706E023703}">
                      <ahyp:hlinkClr xmlns:ahyp="http://schemas.microsoft.com/office/drawing/2018/hyperlinkcolor" val="tx"/>
                    </a:ext>
                  </a:extLst>
                </a:hlinkClick>
              </a:rPr>
              <a:t>сервис</a:t>
            </a:r>
            <a:r>
              <a:rPr lang="en" sz="1000">
                <a:solidFill>
                  <a:schemeClr val="dk1"/>
                </a:solidFill>
              </a:rPr>
              <a:t>, с помощью которого бизнесмены и граждане могут сообщить о нарушениях моратория на проверки. Жалоба будет рассмотрена в течение 1 рабочего дня.</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На портале госуслуг можно заявить о нарушениях моратория на проверки</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i="1">
                <a:solidFill>
                  <a:schemeClr val="dk1"/>
                </a:solidFill>
              </a:rPr>
              <a:t>«Мораторий – это экстренная мера, вызванная сегодняшней ситуацией в экономике, но это не финальная точка. Правительство продолжает планомерную работу по созданию комфортной регуляторной среды в стране», – заявил вице-премьер Дмитрий Григоренко на совещании с руководителями контрольных органов и главами регионов по вопросу снижения административной нагрузки на бизнес.</a:t>
            </a:r>
            <a:endParaRPr sz="1000" i="1">
              <a:solidFill>
                <a:schemeClr val="dk1"/>
              </a:solidFill>
            </a:endParaRPr>
          </a:p>
          <a:p>
            <a:pPr marL="0" lvl="0" indent="0" algn="l" rtl="0">
              <a:spcBef>
                <a:spcPts val="0"/>
              </a:spcBef>
              <a:spcAft>
                <a:spcPts val="0"/>
              </a:spcAft>
              <a:buNone/>
            </a:pPr>
            <a:endParaRPr sz="1000" i="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После введения моратория 10 марта было отменено проведение более 218 тыс. проверок, более 158 тыс. плановых и 60 тыс. внеплановых. По словам Григоренко, каждый случай нарушения будет рассматриваться в аппарате правительства с последующими выводами.</a:t>
            </a:r>
            <a:endParaRPr sz="1000">
              <a:solidFill>
                <a:schemeClr val="dk1"/>
              </a:solidFill>
            </a:endParaRPr>
          </a:p>
        </p:txBody>
      </p:sp>
      <p:sp>
        <p:nvSpPr>
          <p:cNvPr id="434" name="Google Shape;434;p22"/>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435" name="Google Shape;435;p22">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13</a:t>
            </a:fld>
            <a:endParaRPr/>
          </a:p>
        </p:txBody>
      </p:sp>
      <p:sp>
        <p:nvSpPr>
          <p:cNvPr id="436" name="Google Shape;436;p22">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pic>
        <p:nvPicPr>
          <p:cNvPr id="438" name="Google Shape;438;p22">
            <a:hlinkClick r:id="rId3"/>
          </p:cNvPr>
          <p:cNvPicPr preferRelativeResize="0"/>
          <p:nvPr/>
        </p:nvPicPr>
        <p:blipFill>
          <a:blip r:embed="rId5">
            <a:alphaModFix/>
          </a:blip>
          <a:stretch>
            <a:fillRect/>
          </a:stretch>
        </p:blipFill>
        <p:spPr>
          <a:xfrm>
            <a:off x="3651737" y="4404375"/>
            <a:ext cx="1491352" cy="446300"/>
          </a:xfrm>
          <a:prstGeom prst="rect">
            <a:avLst/>
          </a:prstGeom>
          <a:noFill/>
          <a:ln>
            <a:noFill/>
          </a:ln>
        </p:spPr>
      </p:pic>
      <p:pic>
        <p:nvPicPr>
          <p:cNvPr id="439" name="Google Shape;439;p22">
            <a:hlinkClick r:id="rId3"/>
          </p:cNvPr>
          <p:cNvPicPr preferRelativeResize="0"/>
          <p:nvPr/>
        </p:nvPicPr>
        <p:blipFill>
          <a:blip r:embed="rId6">
            <a:alphaModFix/>
          </a:blip>
          <a:stretch>
            <a:fillRect/>
          </a:stretch>
        </p:blipFill>
        <p:spPr>
          <a:xfrm>
            <a:off x="5110659" y="4519216"/>
            <a:ext cx="381604" cy="2996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445" name="Google Shape;445;p23"/>
          <p:cNvSpPr txBox="1"/>
          <p:nvPr/>
        </p:nvSpPr>
        <p:spPr>
          <a:xfrm>
            <a:off x="0" y="0"/>
            <a:ext cx="83946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Правительство предлагает разрешить гражданам и представителям крупного бизнеса, взявшим кредит под плавающую процентную ставку, реструктуризировать эти займы.</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i="1">
                <a:solidFill>
                  <a:schemeClr val="dk1"/>
                </a:solidFill>
              </a:rPr>
              <a:t>«Одна из ключевых задач сейчас – помощь тем, кто столкнулся с ростом выплат процентов по ранее выданным кредитам, кто брал займы с плавающими ставками. Объём такого кредитного портфеля оценивается в сумму около 11 трлн рублей», – отметил Председатель Правительства Михаил Мишустин на совещании у Президента с членами Правительства 23 марта.</a:t>
            </a:r>
            <a:endParaRPr sz="1000" i="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Для каждой категории заёмщиков предусматривается свой порядок реструктуризации кредитной задолженности. Так, гражданам, взявшим ипотечные кредиты, предлагается зафиксировать процентную ставку до конца срока погашения кредита на том уровне, какой она была 27 февраля 2022 года, то есть до повышения ключевой ставки ЦБ до 20% годовых.</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Ставки для крупного бизнеса будут повышаться плавно с первого месяца после обращения за реструктуризацией, но не выше 12,5% в первый месяц, 13,5% – во второй и 16,5% – в третий. То есть переходный период для крупных компаний составит три месяца, а на четвёртый – ставка выйдет на рыночный уровень. При этом разница между рыночной ставкой и фактической за эти три месяца может быть компенсирована государством. Для этого Правительство составит перечень критериев соответствия для компаний-заёмщиков, которым такие процентные выплаты могут быть списаны.</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Обратиться в банк за установлением переходного периода со сниженными процентными ставками можно будет до 1 июня.</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Эти меры позволят поддержать заёмщиков, которые взяли кредиты по плавающей ставке ещё в условиях умеренной инфляции. Сейчас они попали в затруднительное положение, столкнулись с дефицитом ликвидности и одновременно со значительным ростом расходов по обслуживанию долга, что создаёт риски не только для них самих, но и для экономики в целом.</a:t>
            </a:r>
            <a:endParaRPr sz="1000">
              <a:solidFill>
                <a:schemeClr val="dk1"/>
              </a:solidFill>
            </a:endParaRPr>
          </a:p>
        </p:txBody>
      </p:sp>
      <p:sp>
        <p:nvSpPr>
          <p:cNvPr id="446" name="Google Shape;446;p2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447" name="Google Shape;447;p23">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14</a:t>
            </a:fld>
            <a:endParaRPr/>
          </a:p>
        </p:txBody>
      </p:sp>
      <p:sp>
        <p:nvSpPr>
          <p:cNvPr id="448" name="Google Shape;448;p23">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455" name="Google Shape;455;p24"/>
          <p:cNvSpPr txBox="1"/>
          <p:nvPr/>
        </p:nvSpPr>
        <p:spPr>
          <a:xfrm>
            <a:off x="0" y="0"/>
            <a:ext cx="8394600" cy="4648500"/>
          </a:xfrm>
          <a:prstGeom prst="rect">
            <a:avLst/>
          </a:prstGeom>
          <a:noFill/>
          <a:ln>
            <a:noFill/>
          </a:ln>
        </p:spPr>
        <p:txBody>
          <a:bodyPr spcFirstLastPara="1" wrap="square" lIns="91425" tIns="91425" rIns="91425" bIns="91425" anchor="t" anchorCtr="0">
            <a:spAutoFit/>
          </a:bodyPr>
          <a:lstStyle/>
          <a:p>
            <a:pPr marL="457200" lvl="0" indent="-292100" algn="just" rtl="0">
              <a:spcBef>
                <a:spcPts val="0"/>
              </a:spcBef>
              <a:spcAft>
                <a:spcPts val="0"/>
              </a:spcAft>
              <a:buClr>
                <a:schemeClr val="dk1"/>
              </a:buClr>
              <a:buSzPts val="1000"/>
              <a:buAutoNum type="arabicPeriod"/>
            </a:pPr>
            <a:r>
              <a:rPr lang="en" sz="1000" dirty="0">
                <a:solidFill>
                  <a:schemeClr val="dk1"/>
                </a:solidFill>
              </a:rPr>
              <a:t>Совет Евразийской экономической комиссии по инициативе Российской Федерации принял решение освободить на 6 месяцев от ввозной таможенной пошлины продовольственные товары и товары, используемые в их производстве. Решение, в частности, касается животной и молочной продукции, овощей, семян подсолнечника, соков, сахаров, какао-порошка, аминокислот, крахмалов, ферментов и прочих пищевых продуктов. Мера предоставляется автоматически.</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r>
              <a:rPr lang="en" sz="1000" dirty="0">
                <a:solidFill>
                  <a:srgbClr val="FF9900"/>
                </a:solidFill>
              </a:rPr>
              <a:t>Срок получения:</a:t>
            </a:r>
            <a:r>
              <a:rPr lang="en" sz="1000" dirty="0">
                <a:solidFill>
                  <a:schemeClr val="dk1"/>
                </a:solidFill>
              </a:rPr>
              <a:t> с 28 марта по 30 сентября 2022 года.</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457200" lvl="0" indent="-292100" algn="just" rtl="0">
              <a:spcBef>
                <a:spcPts val="0"/>
              </a:spcBef>
              <a:spcAft>
                <a:spcPts val="0"/>
              </a:spcAft>
              <a:buClr>
                <a:schemeClr val="dk1"/>
              </a:buClr>
              <a:buSzPts val="1000"/>
              <a:buAutoNum type="arabicPeriod" startAt="2"/>
            </a:pPr>
            <a:r>
              <a:rPr lang="en" sz="1000" dirty="0">
                <a:solidFill>
                  <a:schemeClr val="dk1"/>
                </a:solidFill>
              </a:rPr>
              <a:t>Также на 6 месяцев от импортной пошлины освобождены товары для производства и реализации продовольственной продукции; товары для производства фармацевтической, металлургической и электронной продукции; товары, используемые для развития цифровых технологий; товары для производства продукции легкой промышленности, а также товары, применяемые в строительной и транспортной отраслях. Для получения данной меры необходимо наличие документа, подтверждающего целевое назначение товара, выданного профильным федеральным органом исполнительной власти (Минпромторг, Минсельхоз, Минтранс и др.).</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r>
              <a:rPr lang="en" sz="1000" dirty="0">
                <a:solidFill>
                  <a:srgbClr val="FF9900"/>
                </a:solidFill>
              </a:rPr>
              <a:t>Срок получения:</a:t>
            </a:r>
            <a:r>
              <a:rPr lang="en" sz="1000" dirty="0">
                <a:solidFill>
                  <a:schemeClr val="dk1"/>
                </a:solidFill>
              </a:rPr>
              <a:t> с 28 марта по 30 сентября 2022 года.</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457200" lvl="0" indent="-292100" algn="l" rtl="0">
              <a:spcBef>
                <a:spcPts val="0"/>
              </a:spcBef>
              <a:spcAft>
                <a:spcPts val="0"/>
              </a:spcAft>
              <a:buClr>
                <a:schemeClr val="dk1"/>
              </a:buClr>
              <a:buSzPts val="1000"/>
              <a:buAutoNum type="arabicPeriod" startAt="3"/>
            </a:pPr>
            <a:r>
              <a:rPr lang="en" sz="1000" dirty="0">
                <a:solidFill>
                  <a:schemeClr val="dk1"/>
                </a:solidFill>
              </a:rPr>
              <a:t>Обнулены ставки на импорт (автоматически при ввозе):</a:t>
            </a:r>
            <a:endParaRPr sz="1000" dirty="0">
              <a:solidFill>
                <a:schemeClr val="dk1"/>
              </a:solidFill>
            </a:endParaRPr>
          </a:p>
          <a:p>
            <a:pPr marL="457200" lvl="0" indent="-292100" algn="l" rtl="0">
              <a:spcBef>
                <a:spcPts val="0"/>
              </a:spcBef>
              <a:spcAft>
                <a:spcPts val="0"/>
              </a:spcAft>
              <a:buClr>
                <a:schemeClr val="dk1"/>
              </a:buClr>
              <a:buSzPts val="1000"/>
              <a:buChar char="●"/>
            </a:pPr>
            <a:r>
              <a:rPr lang="en" sz="1000" dirty="0">
                <a:solidFill>
                  <a:schemeClr val="dk1"/>
                </a:solidFill>
              </a:rPr>
              <a:t>абрикосового, грушевого, персикового и прочего пюре в упаковках более 40 кг;</a:t>
            </a:r>
            <a:endParaRPr sz="1000" dirty="0">
              <a:solidFill>
                <a:schemeClr val="dk1"/>
              </a:solidFill>
            </a:endParaRPr>
          </a:p>
          <a:p>
            <a:pPr marL="457200" lvl="0" indent="-292100" algn="l" rtl="0">
              <a:spcBef>
                <a:spcPts val="0"/>
              </a:spcBef>
              <a:spcAft>
                <a:spcPts val="0"/>
              </a:spcAft>
              <a:buClr>
                <a:schemeClr val="dk1"/>
              </a:buClr>
              <a:buSzPts val="1000"/>
              <a:buChar char="●"/>
            </a:pPr>
            <a:r>
              <a:rPr lang="en" sz="1000" dirty="0">
                <a:solidFill>
                  <a:schemeClr val="dk1"/>
                </a:solidFill>
              </a:rPr>
              <a:t>анилина;</a:t>
            </a:r>
            <a:endParaRPr sz="1000" dirty="0">
              <a:solidFill>
                <a:schemeClr val="dk1"/>
              </a:solidFill>
            </a:endParaRPr>
          </a:p>
          <a:p>
            <a:pPr marL="457200" lvl="0" indent="-292100" algn="l" rtl="0">
              <a:spcBef>
                <a:spcPts val="0"/>
              </a:spcBef>
              <a:spcAft>
                <a:spcPts val="0"/>
              </a:spcAft>
              <a:buClr>
                <a:schemeClr val="dk1"/>
              </a:buClr>
              <a:buSzPts val="1000"/>
              <a:buChar char="●"/>
            </a:pPr>
            <a:r>
              <a:rPr lang="en" sz="1000" dirty="0">
                <a:solidFill>
                  <a:schemeClr val="dk1"/>
                </a:solidFill>
              </a:rPr>
              <a:t>ряда видов тканей для производства верхней одежды.</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r>
              <a:rPr lang="en" sz="1000" dirty="0">
                <a:solidFill>
                  <a:srgbClr val="FF9900"/>
                </a:solidFill>
              </a:rPr>
              <a:t>Срок получения:</a:t>
            </a:r>
            <a:r>
              <a:rPr lang="en" sz="1000" dirty="0">
                <a:solidFill>
                  <a:schemeClr val="dk1"/>
                </a:solidFill>
              </a:rPr>
              <a:t> по пюре и тканям – с 28 марта по 30 апреля 2022 года, по анилину – по 30 апреля 2025 года.</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r>
              <a:rPr lang="en" sz="1000" dirty="0">
                <a:solidFill>
                  <a:schemeClr val="dk1"/>
                </a:solidFill>
              </a:rPr>
              <a:t>Данные решения позволят не допустить дефицита критически важных товаров на рынке и снизят рост цен для конечного потребителя.</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r>
              <a:rPr lang="en" sz="1000" dirty="0">
                <a:solidFill>
                  <a:schemeClr val="dk1"/>
                </a:solidFill>
              </a:rPr>
              <a:t>Основание: </a:t>
            </a:r>
            <a:r>
              <a:rPr lang="en" sz="1000" dirty="0">
                <a:solidFill>
                  <a:srgbClr val="FF9900"/>
                </a:solidFill>
                <a:highlight>
                  <a:schemeClr val="lt1"/>
                </a:highlight>
                <a:uFill>
                  <a:noFill/>
                </a:uFill>
                <a:hlinkClick r:id="rId3">
                  <a:extLst>
                    <a:ext uri="{A12FA001-AC4F-418D-AE19-62706E023703}">
                      <ahyp:hlinkClr xmlns:ahyp="http://schemas.microsoft.com/office/drawing/2018/hyperlinkcolor" val="tx"/>
                    </a:ext>
                  </a:extLst>
                </a:hlinkClick>
              </a:rPr>
              <a:t>Решение Совета Евразийской экономической комиссии от 17 марта 2022 года № 37 «О внесении изменений в некоторые решения Комиссии Таможенного союза и об утверждении перечней товаров, ввозимых на таможенную территорию Евразийского экономического союза в целях реализации мер, направленных на повышение устойчивости экономик государств – членов Евразийского экономического союза»</a:t>
            </a:r>
            <a:endParaRPr sz="1000" dirty="0">
              <a:solidFill>
                <a:srgbClr val="FF9900"/>
              </a:solidFill>
              <a:highlight>
                <a:schemeClr val="lt1"/>
              </a:highlight>
            </a:endParaRPr>
          </a:p>
        </p:txBody>
      </p:sp>
      <p:sp>
        <p:nvSpPr>
          <p:cNvPr id="456" name="Google Shape;456;p2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457" name="Google Shape;457;p24">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15</a:t>
            </a:fld>
            <a:endParaRPr/>
          </a:p>
        </p:txBody>
      </p:sp>
      <p:sp>
        <p:nvSpPr>
          <p:cNvPr id="458" name="Google Shape;458;p24">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pic>
        <p:nvPicPr>
          <p:cNvPr id="460" name="Google Shape;460;p24">
            <a:hlinkClick r:id="rId3"/>
          </p:cNvPr>
          <p:cNvPicPr preferRelativeResize="0"/>
          <p:nvPr/>
        </p:nvPicPr>
        <p:blipFill>
          <a:blip r:embed="rId5">
            <a:alphaModFix/>
          </a:blip>
          <a:stretch>
            <a:fillRect/>
          </a:stretch>
        </p:blipFill>
        <p:spPr>
          <a:xfrm>
            <a:off x="1750150" y="4377301"/>
            <a:ext cx="351301" cy="310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466" name="Google Shape;466;p25"/>
          <p:cNvSpPr txBox="1"/>
          <p:nvPr/>
        </p:nvSpPr>
        <p:spPr>
          <a:xfrm>
            <a:off x="0" y="0"/>
            <a:ext cx="83433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Предприятия молочной отрасли получили дополнительное время на подготовку к внедрению технологии поэкземплярного учета продукции в рамках перехода на обязательную маркировку. Поэкземплярное отслеживание молочной продукции </a:t>
            </a:r>
            <a:r>
              <a:rPr lang="en" dirty="0">
                <a:solidFill>
                  <a:srgbClr val="FF9900"/>
                </a:solidFill>
              </a:rPr>
              <a:t>перенесено более чем на 1,5 года</a:t>
            </a:r>
            <a:r>
              <a:rPr lang="en" dirty="0">
                <a:solidFill>
                  <a:schemeClr val="dk1"/>
                </a:solidFill>
              </a:rPr>
              <a:t> – до 1 июня 2025 года (вместо 1 декабря 2023 года).</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Технология поэкземплярного учета должна заменить объемно-артикульный учет, который помогает проследить путь партии продукции. Поэкземплярный учет позволяет контролировать путь каждой упаковки молочной продукции от конвейера до полки магазина. Отсрочка необходима участникам рынка, чтобы успеть завершить подготовку к переходу в условиях ограничений из-за санкций.</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Основание: </a:t>
            </a:r>
            <a:r>
              <a:rPr lang="en" u="sng" dirty="0">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от 21 апреля 2022 года №741</a:t>
            </a:r>
            <a:endParaRPr dirty="0">
              <a:solidFill>
                <a:srgbClr val="FF9900"/>
              </a:solidFill>
              <a:highlight>
                <a:schemeClr val="lt1"/>
              </a:highlight>
            </a:endParaRPr>
          </a:p>
        </p:txBody>
      </p:sp>
      <p:pic>
        <p:nvPicPr>
          <p:cNvPr id="467" name="Google Shape;467;p25">
            <a:hlinkClick r:id="rId3"/>
          </p:cNvPr>
          <p:cNvPicPr preferRelativeResize="0"/>
          <p:nvPr/>
        </p:nvPicPr>
        <p:blipFill>
          <a:blip r:embed="rId4">
            <a:alphaModFix/>
          </a:blip>
          <a:stretch>
            <a:fillRect/>
          </a:stretch>
        </p:blipFill>
        <p:spPr>
          <a:xfrm>
            <a:off x="4905500" y="2844501"/>
            <a:ext cx="351301" cy="310474"/>
          </a:xfrm>
          <a:prstGeom prst="rect">
            <a:avLst/>
          </a:prstGeom>
          <a:noFill/>
          <a:ln>
            <a:noFill/>
          </a:ln>
        </p:spPr>
      </p:pic>
      <p:sp>
        <p:nvSpPr>
          <p:cNvPr id="468" name="Google Shape;468;p25">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16</a:t>
            </a:fld>
            <a:endParaRPr/>
          </a:p>
        </p:txBody>
      </p:sp>
      <p:sp>
        <p:nvSpPr>
          <p:cNvPr id="469" name="Google Shape;469;p25">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476" name="Google Shape;476;p26"/>
          <p:cNvSpPr txBox="1"/>
          <p:nvPr/>
        </p:nvSpPr>
        <p:spPr>
          <a:xfrm>
            <a:off x="0" y="0"/>
            <a:ext cx="84777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9900"/>
                </a:solidFill>
              </a:rPr>
              <a:t>Отсрочку платежей по страховым взносам за II квартал 2022</a:t>
            </a:r>
            <a:r>
              <a:rPr lang="en">
                <a:solidFill>
                  <a:schemeClr val="dk1"/>
                </a:solidFill>
              </a:rPr>
              <a:t> года смогут получить предприятия, осуществляющие около 70 видов деятельности, в том числе в сфере здравоохранения, науки, культуры, туризма, спорта и развлечений, производства пищевых продуктов, одежды, мебели, текстиля, издательской деятельности.</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Работающим в тех же отраслях индивидуальным предпринимателям доступна </a:t>
            </a:r>
            <a:r>
              <a:rPr lang="en">
                <a:solidFill>
                  <a:srgbClr val="FF9900"/>
                </a:solidFill>
              </a:rPr>
              <a:t>отсрочка по страховым взносам, начисленным за 2021 год</a:t>
            </a:r>
            <a:r>
              <a:rPr lang="en">
                <a:solidFill>
                  <a:schemeClr val="dk1"/>
                </a:solidFill>
              </a:rPr>
              <a:t> с суммы дохода, превышающей 300 тыс. рублей.</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rgbClr val="FF9900"/>
                </a:solidFill>
              </a:rPr>
              <a:t>Отсрочка по уплате страховых взносов за III квартал 2022</a:t>
            </a:r>
            <a:r>
              <a:rPr lang="en">
                <a:solidFill>
                  <a:schemeClr val="dk1"/>
                </a:solidFill>
              </a:rPr>
              <a:t> года предусмотрена для организаций, осуществляющих около 40 видов деятельности, включая производство лекарств, сельское хозяйство, строительство, IT и телекоммуникации.</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Высвобожденные средства бизнес сможет направить на текущие расходы, связанные с выплатой зарплаты сотрудникам, перенастройкой производства и логистики.</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rgbClr val="FF9900"/>
                </a:solidFill>
              </a:rPr>
              <a:t>Как получить?</a:t>
            </a:r>
            <a:r>
              <a:rPr lang="en">
                <a:solidFill>
                  <a:schemeClr val="dk1"/>
                </a:solidFill>
              </a:rPr>
              <a:t> Сроки уплаты страховых взносов, установленные Налоговым кодексом, будут автоматически продлены на 12 месяцев.</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Основание: </a:t>
            </a:r>
            <a:r>
              <a:rPr lang="en"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Правительства от 29 апреля 2022 года №776</a:t>
            </a:r>
            <a:endParaRPr>
              <a:solidFill>
                <a:srgbClr val="FF9900"/>
              </a:solidFill>
              <a:highlight>
                <a:schemeClr val="lt1"/>
              </a:highlight>
            </a:endParaRPr>
          </a:p>
        </p:txBody>
      </p:sp>
      <p:pic>
        <p:nvPicPr>
          <p:cNvPr id="477" name="Google Shape;477;p26">
            <a:hlinkClick r:id="rId3"/>
          </p:cNvPr>
          <p:cNvPicPr preferRelativeResize="0"/>
          <p:nvPr/>
        </p:nvPicPr>
        <p:blipFill>
          <a:blip r:embed="rId4">
            <a:alphaModFix/>
          </a:blip>
          <a:stretch>
            <a:fillRect/>
          </a:stretch>
        </p:blipFill>
        <p:spPr>
          <a:xfrm>
            <a:off x="6221000" y="4634550"/>
            <a:ext cx="348275" cy="307799"/>
          </a:xfrm>
          <a:prstGeom prst="rect">
            <a:avLst/>
          </a:prstGeom>
          <a:noFill/>
          <a:ln>
            <a:noFill/>
          </a:ln>
        </p:spPr>
      </p:pic>
      <p:sp>
        <p:nvSpPr>
          <p:cNvPr id="478" name="Google Shape;478;p26">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17</a:t>
            </a:fld>
            <a:endParaRPr/>
          </a:p>
        </p:txBody>
      </p:sp>
      <p:sp>
        <p:nvSpPr>
          <p:cNvPr id="479" name="Google Shape;479;p26">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486" name="Google Shape;486;p2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487" name="Google Shape;487;p2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18</a:t>
            </a:fld>
            <a:endParaRPr/>
          </a:p>
        </p:txBody>
      </p:sp>
      <p:sp>
        <p:nvSpPr>
          <p:cNvPr id="488" name="Google Shape;488;p2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490" name="Google Shape;490;p27"/>
          <p:cNvSpPr txBox="1"/>
          <p:nvPr/>
        </p:nvSpPr>
        <p:spPr>
          <a:xfrm>
            <a:off x="0" y="0"/>
            <a:ext cx="86313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расширит меры поддержки производителей картофеля и других овощей. На субсидии в рамках нового федерального проекта «Развитие овощеводства и картофелеводства» смогут рассчитывать не только малые и средние предприятия, но также самозанятые и граждане, ведущие личные подсобные хозяйства. </a:t>
            </a:r>
            <a:r>
              <a:rPr lang="en" sz="1100" u="sng">
                <a:solidFill>
                  <a:srgbClr val="FF9900"/>
                </a:solidFill>
                <a:highlight>
                  <a:schemeClr val="lt1"/>
                </a:highlight>
                <a:hlinkClick r:id="rId4">
                  <a:extLst>
                    <a:ext uri="{A12FA001-AC4F-418D-AE19-62706E023703}">
                      <ahyp:hlinkClr xmlns:ahyp="http://schemas.microsoft.com/office/drawing/2018/hyperlinkcolor" val="tx"/>
                    </a:ext>
                  </a:extLst>
                </a:hlinkClick>
              </a:rPr>
              <a:t>Постановление </a:t>
            </a:r>
            <a:r>
              <a:rPr lang="en" sz="1100">
                <a:solidFill>
                  <a:schemeClr val="dk1"/>
                </a:solidFill>
              </a:rPr>
              <a:t>об этом подписал Председатель Правительства Михаил Мишустин.</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Субсидии будут предоставляться на проведение агротехнологических работ, на производство овощей, в том числе элитных сортов, в открытом и защищённом грунтах – в теплицах и парниках с использованием технологии досвечивания.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Финансовая помощь будет предоставляться из федеральных средств, которые направляются в регионы в виде трансфертов. При этом Крым, Севастополь и дальневосточные регионы получат более высокий коэффициент при расчёте и распределении финансирования, что обусловлено их повышенными планами производства картофеля и других овощей.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Размер субсидии для конкретного предприятия или человека, ведущего личное подсобное хозяйство, будет зависеть от объёма произведённой продукции.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Ещё одно изменение касается сельхозпроизводителей, строящих или модернизирующих овощехранилища. Они смогут претендовать на субсидию, покрывающую три четверти стоимости работ. Отбором проектов будет заниматься специальная комиссия Минсельхоза.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Новый федеральный проект «Развитие овощеводства и картофелеводства» стартует 1 января 2023 года. Новая норма о повышенном субсидировании строительства и модернизации овощехранилищ начнёт действовать с 1 января 2024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Сейчас поддержка сельхозпроизводителей, занимающихся выращиванием картофеля и других овощей, осуществляется в рамках Государственной программы развития сельского хозяйства и регулирования рынков сельскохозяйственной продукции, сырья и продовольствия.</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496" name="Google Shape;496;p28"/>
          <p:cNvSpPr txBox="1"/>
          <p:nvPr/>
        </p:nvSpPr>
        <p:spPr>
          <a:xfrm>
            <a:off x="0" y="0"/>
            <a:ext cx="8349600" cy="384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9900"/>
                </a:solidFill>
              </a:rPr>
              <a:t>В соответствии с проектом областного закона с 1 января 2022 года по 31 декабря 2024 года включительно устанавливаются пониженные налоговые ставки по УСН «Доходы» в размере 1%, по УСН «Доходы минус расходы» в размере 5%.</a:t>
            </a:r>
            <a:endParaRPr>
              <a:solidFill>
                <a:srgbClr val="FF9900"/>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На сегодняшний день минимальные ставки сразу на три года устанавливаются для предпринимателей из 14 сфер бизнеса:</a:t>
            </a:r>
            <a:endParaRPr>
              <a:solidFill>
                <a:schemeClr val="dk1"/>
              </a:solidFill>
            </a:endParaRPr>
          </a:p>
          <a:p>
            <a:pPr marL="457200" lvl="0" indent="0" algn="l" rtl="0">
              <a:spcBef>
                <a:spcPts val="0"/>
              </a:spcBef>
              <a:spcAft>
                <a:spcPts val="0"/>
              </a:spcAft>
              <a:buNone/>
            </a:pPr>
            <a:endParaRPr>
              <a:solidFill>
                <a:schemeClr val="dk1"/>
              </a:solidFill>
            </a:endParaRPr>
          </a:p>
          <a:p>
            <a:pPr marL="914400" lvl="0" indent="457200" algn="l" rtl="0">
              <a:spcBef>
                <a:spcPts val="0"/>
              </a:spcBef>
              <a:spcAft>
                <a:spcPts val="0"/>
              </a:spcAft>
              <a:buNone/>
            </a:pPr>
            <a:r>
              <a:rPr lang="en">
                <a:solidFill>
                  <a:schemeClr val="dk1"/>
                </a:solidFill>
              </a:rPr>
              <a:t>• туризм;</a:t>
            </a:r>
            <a:endParaRPr>
              <a:solidFill>
                <a:schemeClr val="dk1"/>
              </a:solidFill>
            </a:endParaRPr>
          </a:p>
          <a:p>
            <a:pPr marL="914400" lvl="0" indent="457200" algn="l" rtl="0">
              <a:spcBef>
                <a:spcPts val="0"/>
              </a:spcBef>
              <a:spcAft>
                <a:spcPts val="0"/>
              </a:spcAft>
              <a:buNone/>
            </a:pPr>
            <a:r>
              <a:rPr lang="en">
                <a:solidFill>
                  <a:schemeClr val="dk1"/>
                </a:solidFill>
              </a:rPr>
              <a:t>• общепит;</a:t>
            </a:r>
            <a:endParaRPr>
              <a:solidFill>
                <a:schemeClr val="dk1"/>
              </a:solidFill>
            </a:endParaRPr>
          </a:p>
          <a:p>
            <a:pPr marL="914400" lvl="0" indent="457200" algn="l" rtl="0">
              <a:spcBef>
                <a:spcPts val="0"/>
              </a:spcBef>
              <a:spcAft>
                <a:spcPts val="0"/>
              </a:spcAft>
              <a:buNone/>
            </a:pPr>
            <a:r>
              <a:rPr lang="en">
                <a:solidFill>
                  <a:schemeClr val="dk1"/>
                </a:solidFill>
              </a:rPr>
              <a:t>• IТ-сфера;</a:t>
            </a:r>
            <a:endParaRPr>
              <a:solidFill>
                <a:schemeClr val="dk1"/>
              </a:solidFill>
            </a:endParaRPr>
          </a:p>
          <a:p>
            <a:pPr marL="1371600" lvl="0" indent="0" algn="l" rtl="0">
              <a:spcBef>
                <a:spcPts val="0"/>
              </a:spcBef>
              <a:spcAft>
                <a:spcPts val="0"/>
              </a:spcAft>
              <a:buNone/>
            </a:pPr>
            <a:r>
              <a:rPr lang="en">
                <a:solidFill>
                  <a:schemeClr val="dk1"/>
                </a:solidFill>
              </a:rPr>
              <a:t>• социальное предпринимательство;</a:t>
            </a:r>
            <a:endParaRPr>
              <a:solidFill>
                <a:schemeClr val="dk1"/>
              </a:solidFill>
            </a:endParaRPr>
          </a:p>
          <a:p>
            <a:pPr marL="1371600" lvl="0" indent="0" algn="l" rtl="0">
              <a:spcBef>
                <a:spcPts val="0"/>
              </a:spcBef>
              <a:spcAft>
                <a:spcPts val="0"/>
              </a:spcAft>
              <a:buNone/>
            </a:pPr>
            <a:r>
              <a:rPr lang="en">
                <a:solidFill>
                  <a:schemeClr val="dk1"/>
                </a:solidFill>
              </a:rPr>
              <a:t>• культурные, спортивные и досуговые организации;</a:t>
            </a:r>
            <a:endParaRPr>
              <a:solidFill>
                <a:schemeClr val="dk1"/>
              </a:solidFill>
            </a:endParaRPr>
          </a:p>
          <a:p>
            <a:pPr marL="1371600" lvl="0" indent="0" algn="l" rtl="0">
              <a:spcBef>
                <a:spcPts val="0"/>
              </a:spcBef>
              <a:spcAft>
                <a:spcPts val="0"/>
              </a:spcAft>
              <a:buNone/>
            </a:pPr>
            <a:r>
              <a:rPr lang="en">
                <a:solidFill>
                  <a:schemeClr val="dk1"/>
                </a:solidFill>
              </a:rPr>
              <a:t>• объекты розничной торговли на отдаленных территориях;</a:t>
            </a:r>
            <a:endParaRPr>
              <a:solidFill>
                <a:schemeClr val="dk1"/>
              </a:solidFill>
            </a:endParaRPr>
          </a:p>
          <a:p>
            <a:pPr marL="1371600" lvl="0" indent="0" algn="l" rtl="0">
              <a:spcBef>
                <a:spcPts val="0"/>
              </a:spcBef>
              <a:spcAft>
                <a:spcPts val="0"/>
              </a:spcAft>
              <a:buNone/>
            </a:pPr>
            <a:r>
              <a:rPr lang="en">
                <a:solidFill>
                  <a:schemeClr val="dk1"/>
                </a:solidFill>
              </a:rPr>
              <a:t>• и другие общественные организации.</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Областной </a:t>
            </a:r>
            <a:r>
              <a:rPr lang="en" u="sng">
                <a:solidFill>
                  <a:srgbClr val="FF9900"/>
                </a:solidFill>
                <a:highlight>
                  <a:schemeClr val="lt1"/>
                </a:highlight>
                <a:hlinkClick r:id="rId3">
                  <a:extLst>
                    <a:ext uri="{A12FA001-AC4F-418D-AE19-62706E023703}">
                      <ahyp:hlinkClr xmlns:ahyp="http://schemas.microsoft.com/office/drawing/2018/hyperlinkcolor" val="tx"/>
                    </a:ext>
                  </a:extLst>
                </a:hlinkClick>
              </a:rPr>
              <a:t>закон Архангельской области от 08.12.2021 № 513-30-ОЗ</a:t>
            </a:r>
            <a:endParaRPr>
              <a:solidFill>
                <a:srgbClr val="FF9900"/>
              </a:solidFill>
              <a:highlight>
                <a:schemeClr val="lt1"/>
              </a:highlight>
            </a:endParaRPr>
          </a:p>
        </p:txBody>
      </p:sp>
      <p:pic>
        <p:nvPicPr>
          <p:cNvPr id="497" name="Google Shape;497;p28">
            <a:hlinkClick r:id="rId4"/>
          </p:cNvPr>
          <p:cNvPicPr preferRelativeResize="0"/>
          <p:nvPr/>
        </p:nvPicPr>
        <p:blipFill>
          <a:blip r:embed="rId5">
            <a:alphaModFix/>
          </a:blip>
          <a:stretch>
            <a:fillRect/>
          </a:stretch>
        </p:blipFill>
        <p:spPr>
          <a:xfrm>
            <a:off x="3651737" y="4632975"/>
            <a:ext cx="1491352" cy="446300"/>
          </a:xfrm>
          <a:prstGeom prst="rect">
            <a:avLst/>
          </a:prstGeom>
          <a:noFill/>
          <a:ln>
            <a:noFill/>
          </a:ln>
        </p:spPr>
      </p:pic>
      <p:pic>
        <p:nvPicPr>
          <p:cNvPr id="498" name="Google Shape;498;p28">
            <a:hlinkClick r:id="rId4"/>
          </p:cNvPr>
          <p:cNvPicPr preferRelativeResize="0"/>
          <p:nvPr/>
        </p:nvPicPr>
        <p:blipFill>
          <a:blip r:embed="rId6">
            <a:alphaModFix/>
          </a:blip>
          <a:stretch>
            <a:fillRect/>
          </a:stretch>
        </p:blipFill>
        <p:spPr>
          <a:xfrm>
            <a:off x="5110659" y="4747816"/>
            <a:ext cx="381604" cy="299630"/>
          </a:xfrm>
          <a:prstGeom prst="rect">
            <a:avLst/>
          </a:prstGeom>
          <a:noFill/>
          <a:ln>
            <a:noFill/>
          </a:ln>
        </p:spPr>
      </p:pic>
      <p:sp>
        <p:nvSpPr>
          <p:cNvPr id="499" name="Google Shape;499;p28">
            <a:hlinkClick r:id="rId7"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19</a:t>
            </a:fld>
            <a:endParaRPr/>
          </a:p>
        </p:txBody>
      </p:sp>
      <p:sp>
        <p:nvSpPr>
          <p:cNvPr id="500" name="Google Shape;500;p28">
            <a:hlinkClick r:id="rId7"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a:hlinkClick r:id="rId7"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p:nvPr/>
        </p:nvSpPr>
        <p:spPr>
          <a:xfrm>
            <a:off x="1352550" y="1474200"/>
            <a:ext cx="6438900" cy="18471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chemeClr val="dk1"/>
              </a:buClr>
              <a:buSzPts val="1200"/>
              <a:buFont typeface="Montserrat Light"/>
              <a:buChar char="●"/>
            </a:pPr>
            <a:r>
              <a:rPr lang="en" sz="1200">
                <a:solidFill>
                  <a:schemeClr val="dk1"/>
                </a:solidFill>
                <a:latin typeface="Montserrat Light"/>
                <a:ea typeface="Montserrat Light"/>
                <a:cs typeface="Montserrat Light"/>
                <a:sym typeface="Montserrat Light"/>
              </a:rPr>
              <a:t>Для корректного отображения материала, рекомендуется скачать PDF-файл с презентацией и открыть его в приложении Adobe Reader</a:t>
            </a:r>
            <a:endParaRPr sz="1200">
              <a:solidFill>
                <a:schemeClr val="dk1"/>
              </a:solidFill>
              <a:latin typeface="Montserrat Light"/>
              <a:ea typeface="Montserrat Light"/>
              <a:cs typeface="Montserrat Light"/>
              <a:sym typeface="Montserrat Light"/>
            </a:endParaRPr>
          </a:p>
          <a:p>
            <a:pPr marL="457200" lvl="0" indent="0" algn="just" rtl="0">
              <a:spcBef>
                <a:spcPts val="0"/>
              </a:spcBef>
              <a:spcAft>
                <a:spcPts val="0"/>
              </a:spcAft>
              <a:buNone/>
            </a:pPr>
            <a:endParaRPr sz="1200">
              <a:solidFill>
                <a:schemeClr val="dk1"/>
              </a:solidFill>
              <a:latin typeface="Montserrat Light"/>
              <a:ea typeface="Montserrat Light"/>
              <a:cs typeface="Montserrat Light"/>
              <a:sym typeface="Montserrat Light"/>
            </a:endParaRPr>
          </a:p>
          <a:p>
            <a:pPr marL="457200" lvl="0" indent="-304800" algn="just" rtl="0">
              <a:spcBef>
                <a:spcPts val="0"/>
              </a:spcBef>
              <a:spcAft>
                <a:spcPts val="0"/>
              </a:spcAft>
              <a:buClr>
                <a:schemeClr val="dk1"/>
              </a:buClr>
              <a:buSzPts val="1200"/>
              <a:buFont typeface="Montserrat Light"/>
              <a:buChar char="●"/>
            </a:pPr>
            <a:r>
              <a:rPr lang="en" sz="1200">
                <a:solidFill>
                  <a:schemeClr val="dk1"/>
                </a:solidFill>
                <a:latin typeface="Montserrat Light"/>
                <a:ea typeface="Montserrat Light"/>
                <a:cs typeface="Montserrat Light"/>
                <a:sym typeface="Montserrat Light"/>
              </a:rPr>
              <a:t>Нет смысла в ее распечатке, так-как формат предусматривает интерактивный режим просмотра.</a:t>
            </a:r>
            <a:endParaRPr sz="1200">
              <a:solidFill>
                <a:schemeClr val="dk1"/>
              </a:solidFill>
              <a:latin typeface="Montserrat Light"/>
              <a:ea typeface="Montserrat Light"/>
              <a:cs typeface="Montserrat Light"/>
              <a:sym typeface="Montserrat Light"/>
            </a:endParaRPr>
          </a:p>
          <a:p>
            <a:pPr marL="457200" lvl="0" indent="0" algn="just" rtl="0">
              <a:spcBef>
                <a:spcPts val="0"/>
              </a:spcBef>
              <a:spcAft>
                <a:spcPts val="0"/>
              </a:spcAft>
              <a:buNone/>
            </a:pPr>
            <a:endParaRPr sz="1200">
              <a:solidFill>
                <a:schemeClr val="dk1"/>
              </a:solidFill>
              <a:latin typeface="Montserrat Light"/>
              <a:ea typeface="Montserrat Light"/>
              <a:cs typeface="Montserrat Light"/>
              <a:sym typeface="Montserrat Light"/>
            </a:endParaRPr>
          </a:p>
          <a:p>
            <a:pPr marL="457200" lvl="0" indent="-304800" algn="just" rtl="0">
              <a:spcBef>
                <a:spcPts val="0"/>
              </a:spcBef>
              <a:spcAft>
                <a:spcPts val="0"/>
              </a:spcAft>
              <a:buClr>
                <a:schemeClr val="dk1"/>
              </a:buClr>
              <a:buSzPts val="1200"/>
              <a:buFont typeface="Montserrat Light"/>
              <a:buChar char="●"/>
            </a:pPr>
            <a:r>
              <a:rPr lang="en" sz="1200">
                <a:solidFill>
                  <a:schemeClr val="dk1"/>
                </a:solidFill>
                <a:latin typeface="Montserrat Light"/>
                <a:ea typeface="Montserrat Light"/>
                <a:cs typeface="Montserrat Light"/>
                <a:sym typeface="Montserrat Light"/>
              </a:rPr>
              <a:t>В силу того, что сейчас идет доработка федеральных и региональных нормативно-правовых актов подразумевается внесение изменений в предложенный материал. </a:t>
            </a:r>
            <a:endParaRPr sz="1200">
              <a:solidFill>
                <a:schemeClr val="dk1"/>
              </a:solidFill>
              <a:latin typeface="Montserrat Light"/>
              <a:ea typeface="Montserrat Light"/>
              <a:cs typeface="Montserrat Light"/>
              <a:sym typeface="Montserrat Light"/>
            </a:endParaRPr>
          </a:p>
        </p:txBody>
      </p:sp>
      <p:sp>
        <p:nvSpPr>
          <p:cNvPr id="218" name="Google Shape;218;p1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a:t>
            </a:fld>
            <a:endParaRPr/>
          </a:p>
        </p:txBody>
      </p:sp>
      <p:sp>
        <p:nvSpPr>
          <p:cNvPr id="219" name="Google Shape;219;p15">
            <a:hlinkClick r:id="" action="ppaction://hlinkshowjump?jump=nextslide"/>
          </p:cNvPr>
          <p:cNvSpPr/>
          <p:nvPr/>
        </p:nvSpPr>
        <p:spPr>
          <a:xfrm>
            <a:off x="4443738" y="4835025"/>
            <a:ext cx="256525" cy="211650"/>
          </a:xfrm>
          <a:prstGeom prst="flowChartMerge">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15">
            <a:hlinkClick r:id="" action="ppaction://hlinkshowjump?jump=nextslide"/>
          </p:cNvPr>
          <p:cNvPicPr preferRelativeResize="0"/>
          <p:nvPr/>
        </p:nvPicPr>
        <p:blipFill>
          <a:blip r:embed="rId3">
            <a:alphaModFix/>
          </a:blip>
          <a:stretch>
            <a:fillRect/>
          </a:stretch>
        </p:blipFill>
        <p:spPr>
          <a:xfrm>
            <a:off x="4624075" y="4819150"/>
            <a:ext cx="348275" cy="3077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507" name="Google Shape;507;p29"/>
          <p:cNvSpPr txBox="1"/>
          <p:nvPr/>
        </p:nvSpPr>
        <p:spPr>
          <a:xfrm>
            <a:off x="0" y="0"/>
            <a:ext cx="8343300" cy="467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9900"/>
                </a:solidFill>
              </a:rPr>
              <a:t>Поручительство по ставке 0,5% годовых для пострадавших отраслей</a:t>
            </a:r>
            <a:endParaRPr b="1">
              <a:solidFill>
                <a:srgbClr val="FF9900"/>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100">
                <a:solidFill>
                  <a:schemeClr val="dk1"/>
                </a:solidFill>
              </a:rPr>
              <a:t>С 11.03.2022 года АО «РГО Архангельской области» установлен минимальный размер комиссии за услуги поручительства для предпринимателей, осуществляющих деятельность в пострадавших отраслях согласно перечню.</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Данный перечень утвержден </a:t>
            </a:r>
            <a:r>
              <a:rPr lang="en" sz="1100"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Постановлением Правительства РФ от 10 марта 2022 г. N 337</a:t>
            </a:r>
            <a:r>
              <a:rPr lang="en" sz="1100">
                <a:solidFill>
                  <a:schemeClr val="dk1"/>
                </a:solidFill>
              </a:rPr>
              <a:t>, и в него входят более 50 направлений деятельности.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Кроме того, по ставке </a:t>
            </a:r>
            <a:r>
              <a:rPr lang="en" sz="1100" b="1">
                <a:solidFill>
                  <a:srgbClr val="FF9900"/>
                </a:solidFill>
              </a:rPr>
              <a:t>0,5%</a:t>
            </a:r>
            <a:r>
              <a:rPr lang="en" sz="1100">
                <a:solidFill>
                  <a:schemeClr val="dk1"/>
                </a:solidFill>
              </a:rPr>
              <a:t> годовых услуги поручительства могут получить субъекты МСП, являющиеся начинающими предпринимателями или зарегистрированными резидентами Арктической зоны.</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None/>
            </a:pPr>
            <a:r>
              <a:rPr lang="en" sz="1100" b="1">
                <a:solidFill>
                  <a:srgbClr val="FF9900"/>
                </a:solidFill>
              </a:rPr>
              <a:t>Программа реструктуризации действующих договоров поручительств</a:t>
            </a:r>
            <a:endParaRPr sz="1100" b="1">
              <a:solidFill>
                <a:srgbClr val="FF9900"/>
              </a:solidFill>
            </a:endParaRPr>
          </a:p>
          <a:p>
            <a:pPr marL="0" lvl="0" indent="0" algn="ctr" rtl="0">
              <a:spcBef>
                <a:spcPts val="0"/>
              </a:spcBef>
              <a:spcAft>
                <a:spcPts val="0"/>
              </a:spcAft>
              <a:buNone/>
            </a:pPr>
            <a:endParaRPr sz="1100" b="1">
              <a:solidFill>
                <a:srgbClr val="FF9900"/>
              </a:solidFill>
            </a:endParaRPr>
          </a:p>
          <a:p>
            <a:pPr marL="0" lvl="0" indent="0" algn="l" rtl="0">
              <a:spcBef>
                <a:spcPts val="0"/>
              </a:spcBef>
              <a:spcAft>
                <a:spcPts val="0"/>
              </a:spcAft>
              <a:buNone/>
            </a:pPr>
            <a:r>
              <a:rPr lang="en" sz="1100">
                <a:solidFill>
                  <a:schemeClr val="dk1"/>
                </a:solidFill>
              </a:rPr>
              <a:t>АО "РГО Архангельской области" реализует Программу реструктуризации действующих договоров поручительств. Данная программа позволяет пролонгировать срок действия договора поручительства субъектов МСП без сбора дополнительного пакета документов.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 упрощенной процедуре на основании заявки клиента на поручительство и решения финансовой организации-партнера происходит рассмотрение и согласование изменений в структуре сделок по действующим договорам поручительства. Кроме того, данная программа предусматривает льготные условия по оплате вознаграждения РГО: оплата вознаграждения на дату пролонгации договора поручительства, то есть по истечении основного срока действия договора поручительства.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 дополнительном соглашении к договору поручительства АО "РГО Архангельской области" предусматривается следующее условие: если заемщик на момент пролонгации не закрыл кредитный договор, то вознаграждение уплачивается; если Заемщиком кредитный договор прекращен, то дополнительное соглашение прекращает своё действие без оплаты вознаграждения.</a:t>
            </a:r>
            <a:endParaRPr sz="1100">
              <a:solidFill>
                <a:schemeClr val="dk1"/>
              </a:solidFill>
            </a:endParaRPr>
          </a:p>
        </p:txBody>
      </p:sp>
      <p:pic>
        <p:nvPicPr>
          <p:cNvPr id="508" name="Google Shape;508;p29">
            <a:hlinkClick r:id="rId4"/>
          </p:cNvPr>
          <p:cNvPicPr preferRelativeResize="0"/>
          <p:nvPr/>
        </p:nvPicPr>
        <p:blipFill>
          <a:blip r:embed="rId5">
            <a:alphaModFix/>
          </a:blip>
          <a:stretch>
            <a:fillRect/>
          </a:stretch>
        </p:blipFill>
        <p:spPr>
          <a:xfrm>
            <a:off x="3651737" y="4632975"/>
            <a:ext cx="1491352" cy="446300"/>
          </a:xfrm>
          <a:prstGeom prst="rect">
            <a:avLst/>
          </a:prstGeom>
          <a:noFill/>
          <a:ln>
            <a:noFill/>
          </a:ln>
        </p:spPr>
      </p:pic>
      <p:pic>
        <p:nvPicPr>
          <p:cNvPr id="509" name="Google Shape;509;p29">
            <a:hlinkClick r:id="rId4"/>
          </p:cNvPr>
          <p:cNvPicPr preferRelativeResize="0"/>
          <p:nvPr/>
        </p:nvPicPr>
        <p:blipFill>
          <a:blip r:embed="rId6">
            <a:alphaModFix/>
          </a:blip>
          <a:stretch>
            <a:fillRect/>
          </a:stretch>
        </p:blipFill>
        <p:spPr>
          <a:xfrm>
            <a:off x="5110659" y="4747816"/>
            <a:ext cx="381604" cy="299630"/>
          </a:xfrm>
          <a:prstGeom prst="rect">
            <a:avLst/>
          </a:prstGeom>
          <a:noFill/>
          <a:ln>
            <a:noFill/>
          </a:ln>
        </p:spPr>
      </p:pic>
      <p:sp>
        <p:nvSpPr>
          <p:cNvPr id="510" name="Google Shape;510;p29">
            <a:hlinkClick r:id="rId7"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20</a:t>
            </a:fld>
            <a:endParaRPr/>
          </a:p>
        </p:txBody>
      </p:sp>
      <p:sp>
        <p:nvSpPr>
          <p:cNvPr id="511" name="Google Shape;511;p29">
            <a:hlinkClick r:id="rId7"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a:hlinkClick r:id="rId7"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0"/>
          <p:cNvSpPr txBox="1"/>
          <p:nvPr/>
        </p:nvSpPr>
        <p:spPr>
          <a:xfrm>
            <a:off x="0" y="0"/>
            <a:ext cx="8471400" cy="495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FF9900"/>
                </a:solidFill>
              </a:rPr>
              <a:t>Программа «Кооперация» направлена на развитие партнерства между малыми инновационными предприятиями и Индустриальными партнерами. Целью Программы является использование потенциала сектора малого наукоемкого предпринимательства для развития продуктовых линеек средних и крупных технологических предприятий, создания новых и обновления существующих производств на базе инновационных, в том числе не имеющих аналогов, технологий.</a:t>
            </a:r>
            <a:endParaRPr sz="1000" b="1">
              <a:solidFill>
                <a:srgbClr val="FF9900"/>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Принимать участие в конкурсе </a:t>
            </a:r>
            <a:r>
              <a:rPr lang="en" sz="1000">
                <a:solidFill>
                  <a:schemeClr val="dk1"/>
                </a:solidFill>
              </a:rPr>
              <a:t>по данной программе могут юридические лица, относящиеся к категории субъектов малого предпринимательства в соответствии с федеральным законом № 209-ФЗ от 24.07.2007:</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не имеющие действующих договоров гранта с Фондом;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имеющие опыт проведения НИОКР и продаж собственной наукоемкой продукции;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обязательным условием участия в программе является наличие заключенного между малым предприятием и Индустриальным партнером Соглашения, в котором определяется порядок их взаимодействия в ходе выполнения НИОКР, порядок и условия софинансирования НИОКР, порядок и условия приобретения Индустриальным партнером у предприятия продукции/услуг, созданных в результате выполнения НИОКР, и другие условия.</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i="1">
                <a:solidFill>
                  <a:srgbClr val="FF9900"/>
                </a:solidFill>
              </a:rPr>
              <a:t>Индустриальным партнером </a:t>
            </a:r>
            <a:r>
              <a:rPr lang="en" sz="1000" i="1">
                <a:solidFill>
                  <a:schemeClr val="dk1"/>
                </a:solidFill>
              </a:rPr>
              <a:t>может быть среднее или крупное коммерческое предприятие (в соответствии с федеральным законом от 24.07.2007 № 209-ФЗ «О развитии малого и среднего предпринимательства в Российской Федерации»), зарегистрированное в Российской Федерации, которое:</a:t>
            </a:r>
            <a:endParaRPr sz="1000" i="1">
              <a:solidFill>
                <a:schemeClr val="dk1"/>
              </a:solidFill>
            </a:endParaRPr>
          </a:p>
          <a:p>
            <a:pPr marL="0" lvl="0" indent="0" algn="l" rtl="0">
              <a:spcBef>
                <a:spcPts val="0"/>
              </a:spcBef>
              <a:spcAft>
                <a:spcPts val="0"/>
              </a:spcAft>
              <a:buNone/>
            </a:pPr>
            <a:endParaRPr sz="1000" i="1">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имеет заключенное соглашение о научно-технологическом сотрудничестве с малым предприятием (далее – Соглашение), в котором определены порядок их взаимодействия в ходе выполнения НИОКР по разработке новой наукоемкой продукции;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обязуется совместно с малым предприятием обеспечить внебюджетное софинансирование проведения НИОКР;</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обязуется обеспечить выпуск и реализацию новой продукции, созданной с использованием результатов НИОКР, выполненных малым предприятием. При этом суммарная выручка Индустриального партнера, полученная от реализации новой продукции в течение 5 лет после завершения НИОКР, должна составить не менее 100 млн. рублей;</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обязуется обеспечить приобретение у малого предприятия новой продукции/услуг, созданной в результате выполнения НИОКР, в порядке и на условиях, предусмотренных в Соглашении между Индустриальным партнером и предприятием. При этом общая сумма всех платежей, которую Индустриальный партнер выплачивает малому предприятию за приобретаемую новую продукцию в течение 5 лет после завершения НИОКР, должна составлять не менее суммы гранта, предоставляемого Фондом на проведение НИОКР.</a:t>
            </a:r>
            <a:endParaRPr sz="1000">
              <a:solidFill>
                <a:schemeClr val="dk1"/>
              </a:solidFill>
            </a:endParaRPr>
          </a:p>
          <a:p>
            <a:pPr marL="0" lvl="0" indent="0" algn="l" rtl="0">
              <a:spcBef>
                <a:spcPts val="0"/>
              </a:spcBef>
              <a:spcAft>
                <a:spcPts val="0"/>
              </a:spcAft>
              <a:buNone/>
            </a:pPr>
            <a:endParaRPr sz="1000">
              <a:solidFill>
                <a:schemeClr val="dk1"/>
              </a:solidFill>
            </a:endParaRPr>
          </a:p>
        </p:txBody>
      </p:sp>
      <p:sp>
        <p:nvSpPr>
          <p:cNvPr id="518" name="Google Shape;518;p3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519" name="Google Shape;519;p3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520" name="Google Shape;520;p30">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21</a:t>
            </a:fld>
            <a:endParaRPr/>
          </a:p>
        </p:txBody>
      </p:sp>
      <p:sp>
        <p:nvSpPr>
          <p:cNvPr id="521" name="Google Shape;521;p30">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523" name="Google Shape;523;p30">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524" name="Google Shape;524;p30"/>
          <p:cNvPicPr preferRelativeResize="0"/>
          <p:nvPr/>
        </p:nvPicPr>
        <p:blipFill>
          <a:blip r:embed="rId4">
            <a:alphaModFix/>
          </a:blip>
          <a:stretch>
            <a:fillRect/>
          </a:stretch>
        </p:blipFill>
        <p:spPr>
          <a:xfrm>
            <a:off x="5110738" y="4770343"/>
            <a:ext cx="292850" cy="2588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530" name="Google Shape;530;p3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531" name="Google Shape;531;p31">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22</a:t>
            </a:fld>
            <a:endParaRPr/>
          </a:p>
        </p:txBody>
      </p:sp>
      <p:sp>
        <p:nvSpPr>
          <p:cNvPr id="532" name="Google Shape;532;p31">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534" name="Google Shape;534;p31"/>
          <p:cNvSpPr txBox="1"/>
          <p:nvPr/>
        </p:nvSpPr>
        <p:spPr>
          <a:xfrm>
            <a:off x="0" y="0"/>
            <a:ext cx="84714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9900"/>
                </a:solidFill>
              </a:rPr>
              <a:t>Параметры поддержки:</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размер гранта – не более 25 млн. рублей;</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срок гранта – 18-24 месяца;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внебюджетное софинансирование (из собственных средств или средств инвестора) – не менее 100% суммы гранта. Софинансирование может быть обеспечено грантополучателем (за счет собственных и/или привлеченных средств) и/или Индустриальным партнером;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направление расходов – проведение НИОКР по техническому заданию, согласованному и Индустриальным партнером.</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Подробный </a:t>
            </a:r>
            <a:r>
              <a:rPr lang="en" sz="1000" u="sng">
                <a:solidFill>
                  <a:srgbClr val="FF9900"/>
                </a:solidFill>
                <a:highlight>
                  <a:schemeClr val="lt1"/>
                </a:highlight>
                <a:hlinkClick r:id="rId4">
                  <a:extLst>
                    <a:ext uri="{A12FA001-AC4F-418D-AE19-62706E023703}">
                      <ahyp:hlinkClr xmlns:ahyp="http://schemas.microsoft.com/office/drawing/2018/hyperlinkcolor" val="tx"/>
                    </a:ext>
                  </a:extLst>
                </a:hlinkClick>
              </a:rPr>
              <a:t>перечень расходов</a:t>
            </a:r>
            <a:endParaRPr sz="1000">
              <a:solidFill>
                <a:srgbClr val="FF9900"/>
              </a:solidFill>
              <a:highlight>
                <a:schemeClr val="lt1"/>
              </a:highlight>
            </a:endParaRPr>
          </a:p>
          <a:p>
            <a:pPr marL="0" lvl="0" indent="0" algn="l" rtl="0">
              <a:spcBef>
                <a:spcPts val="0"/>
              </a:spcBef>
              <a:spcAft>
                <a:spcPts val="0"/>
              </a:spcAft>
              <a:buNone/>
            </a:pPr>
            <a:endParaRPr sz="1000">
              <a:solidFill>
                <a:srgbClr val="FF9900"/>
              </a:solidFill>
              <a:highlight>
                <a:schemeClr val="lt1"/>
              </a:highlight>
            </a:endParaRPr>
          </a:p>
          <a:p>
            <a:pPr marL="0" lvl="0" indent="0" algn="l" rtl="0">
              <a:spcBef>
                <a:spcPts val="0"/>
              </a:spcBef>
              <a:spcAft>
                <a:spcPts val="0"/>
              </a:spcAft>
              <a:buNone/>
            </a:pPr>
            <a:r>
              <a:rPr lang="en" sz="1000">
                <a:solidFill>
                  <a:srgbClr val="FF9900"/>
                </a:solidFill>
              </a:rPr>
              <a:t>Ожидаемые результаты:</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Защита ИС в процессе выполнения НИОКР;</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Создание собственного производства наукоемкой продукции;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Объем реализации инновационной продукции, созданной в результате выполнения проекта, должен составить не менее суммы полученных средств Фонда (данный результат должен быть достигнут в течение 5 лет с даты завершения НИОКР);</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Обеспечена поставка новой наукоемкой продукции, созданной в результате выполнения НИОКР, Индустриальному партнеру в порядке и на условиях, предусмотренных в Соглашении между Индустриальным партнером и грантополучателем.</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При существенном недостижении плановых показателей Фонд вправе потребовать возврата средств гранта.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Подробная информация о программе представлена в разделе </a:t>
            </a:r>
            <a:r>
              <a:rPr lang="en" sz="1000" u="sng">
                <a:solidFill>
                  <a:srgbClr val="FF9900"/>
                </a:solidFill>
                <a:highlight>
                  <a:schemeClr val="lt1"/>
                </a:highlight>
                <a:hlinkClick r:id="rId4">
                  <a:extLst>
                    <a:ext uri="{A12FA001-AC4F-418D-AE19-62706E023703}">
                      <ahyp:hlinkClr xmlns:ahyp="http://schemas.microsoft.com/office/drawing/2018/hyperlinkcolor" val="tx"/>
                    </a:ext>
                  </a:extLst>
                </a:hlinkClick>
              </a:rPr>
              <a:t>«Документы»</a:t>
            </a:r>
            <a:endParaRPr sz="1000">
              <a:solidFill>
                <a:srgbClr val="FF9900"/>
              </a:solidFill>
              <a:highlight>
                <a:schemeClr val="lt1"/>
              </a:highlight>
            </a:endParaRPr>
          </a:p>
        </p:txBody>
      </p:sp>
      <p:pic>
        <p:nvPicPr>
          <p:cNvPr id="535" name="Google Shape;535;p31">
            <a:hlinkClick r:id="rId4"/>
          </p:cNvPr>
          <p:cNvPicPr preferRelativeResize="0"/>
          <p:nvPr/>
        </p:nvPicPr>
        <p:blipFill>
          <a:blip r:embed="rId5">
            <a:alphaModFix/>
          </a:blip>
          <a:stretch>
            <a:fillRect/>
          </a:stretch>
        </p:blipFill>
        <p:spPr>
          <a:xfrm>
            <a:off x="3651737" y="4632975"/>
            <a:ext cx="1491352" cy="446300"/>
          </a:xfrm>
          <a:prstGeom prst="rect">
            <a:avLst/>
          </a:prstGeom>
          <a:noFill/>
          <a:ln>
            <a:noFill/>
          </a:ln>
        </p:spPr>
      </p:pic>
      <p:pic>
        <p:nvPicPr>
          <p:cNvPr id="536" name="Google Shape;536;p31">
            <a:hlinkClick r:id="rId4"/>
          </p:cNvPr>
          <p:cNvPicPr preferRelativeResize="0"/>
          <p:nvPr/>
        </p:nvPicPr>
        <p:blipFill>
          <a:blip r:embed="rId6">
            <a:alphaModFix/>
          </a:blip>
          <a:stretch>
            <a:fillRect/>
          </a:stretch>
        </p:blipFill>
        <p:spPr>
          <a:xfrm>
            <a:off x="5110659" y="4747816"/>
            <a:ext cx="381604" cy="2996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2"/>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542" name="Google Shape;542;p32"/>
          <p:cNvSpPr txBox="1"/>
          <p:nvPr/>
        </p:nvSpPr>
        <p:spPr>
          <a:xfrm>
            <a:off x="0" y="0"/>
            <a:ext cx="8471400" cy="4648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FF9900"/>
                </a:solidFill>
              </a:rPr>
              <a:t>Программа направлена на поддержку компаний, завершивших стадию НИОКР и планирующих создание или расширение производства инновационной продукции.</a:t>
            </a:r>
            <a:endParaRPr sz="1000" b="1">
              <a:solidFill>
                <a:srgbClr val="FF9900"/>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Принимать участие в конкурсе </a:t>
            </a:r>
            <a:r>
              <a:rPr lang="en" sz="1000">
                <a:solidFill>
                  <a:schemeClr val="dk1"/>
                </a:solidFill>
              </a:rPr>
              <a:t>по данной программе могут юридические лица, относящиеся к категории субъектов малого предпринимательства в соответствии с федеральным законом № 209-ФЗ от 24.07.2007:</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не имеющие действующих договоров гранта с Фондом;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завершившие стадию НИОКР; </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имеющие опыт продаж наукоемкой продукции.</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i="1">
                <a:solidFill>
                  <a:schemeClr val="dk1"/>
                </a:solidFill>
              </a:rPr>
              <a:t>Предпочтение отдается динамично развивающимся компаниям, реализующим импортозамещающие проекты с высокой наукоемкостью и перспективой коммерциализации.</a:t>
            </a:r>
            <a:endParaRPr sz="1000" i="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Параметры поддержки:</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размер гранта – не более 30 млн рублей;</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срок гранта – 12 месяцев (2 этапа по 6 месяцев);</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внебюджетное софинансирование (из собственных средств или средств инвестора) – не менее 30% суммы гранта;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направление расходов – коммерциализация результатов НИОКР.</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Ожидаемые результаты:</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Создание/расширение собственного производства наукоемкой продукции;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Прирост объема реализации инновационной продукции, созданной в результате выполнения проекта (ежегодные плановые показатели на 5 лет устанавливаются при заключении договора гранта);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Прирост количеств вновь созданных и (или) модернизируемых высокопроизводительных рабочих мест в рамках реализации проекта (ежегодные плановые показатели на 5 лет устанавливаются при заключении договора гранта).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При существенном недостижении плановых показателей Фонд вправе потребовать возврата средств гранта.</a:t>
            </a:r>
            <a:endParaRPr sz="1000">
              <a:solidFill>
                <a:schemeClr val="dk1"/>
              </a:solidFill>
            </a:endParaRPr>
          </a:p>
        </p:txBody>
      </p:sp>
      <p:pic>
        <p:nvPicPr>
          <p:cNvPr id="543" name="Google Shape;543;p32">
            <a:hlinkClick r:id="rId3"/>
          </p:cNvPr>
          <p:cNvPicPr preferRelativeResize="0"/>
          <p:nvPr/>
        </p:nvPicPr>
        <p:blipFill>
          <a:blip r:embed="rId4">
            <a:alphaModFix/>
          </a:blip>
          <a:stretch>
            <a:fillRect/>
          </a:stretch>
        </p:blipFill>
        <p:spPr>
          <a:xfrm>
            <a:off x="3651737" y="4709175"/>
            <a:ext cx="1491352" cy="446300"/>
          </a:xfrm>
          <a:prstGeom prst="rect">
            <a:avLst/>
          </a:prstGeom>
          <a:noFill/>
          <a:ln>
            <a:noFill/>
          </a:ln>
        </p:spPr>
      </p:pic>
      <p:pic>
        <p:nvPicPr>
          <p:cNvPr id="544" name="Google Shape;544;p32">
            <a:hlinkClick r:id="rId3"/>
          </p:cNvPr>
          <p:cNvPicPr preferRelativeResize="0"/>
          <p:nvPr/>
        </p:nvPicPr>
        <p:blipFill>
          <a:blip r:embed="rId5">
            <a:alphaModFix/>
          </a:blip>
          <a:stretch>
            <a:fillRect/>
          </a:stretch>
        </p:blipFill>
        <p:spPr>
          <a:xfrm>
            <a:off x="5110659" y="4824016"/>
            <a:ext cx="381604" cy="299630"/>
          </a:xfrm>
          <a:prstGeom prst="rect">
            <a:avLst/>
          </a:prstGeom>
          <a:noFill/>
          <a:ln>
            <a:noFill/>
          </a:ln>
        </p:spPr>
      </p:pic>
      <p:sp>
        <p:nvSpPr>
          <p:cNvPr id="545" name="Google Shape;545;p32">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23</a:t>
            </a:fld>
            <a:endParaRPr/>
          </a:p>
        </p:txBody>
      </p:sp>
      <p:sp>
        <p:nvSpPr>
          <p:cNvPr id="546" name="Google Shape;546;p32">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553" name="Google Shape;553;p33"/>
          <p:cNvSpPr txBox="1"/>
          <p:nvPr/>
        </p:nvSpPr>
        <p:spPr>
          <a:xfrm>
            <a:off x="0" y="0"/>
            <a:ext cx="8471400" cy="4648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FF9900"/>
                </a:solidFill>
              </a:rPr>
              <a:t>Программа направлена на поддержку компаний, реализующих совместные проекты по разработке и освоению выпуска новых видов продукции с участием зарубежных партнеров, а также поддержку компаний, разрабатывающих продукцию, предназначенную для реализации на зарубежных рынках.</a:t>
            </a:r>
            <a:endParaRPr sz="1000" b="1">
              <a:solidFill>
                <a:srgbClr val="FF9900"/>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Принимать участие в конкурсе </a:t>
            </a:r>
            <a:r>
              <a:rPr lang="en" sz="1000">
                <a:solidFill>
                  <a:schemeClr val="dk1"/>
                </a:solidFill>
              </a:rPr>
              <a:t>по данной программе могут юридические лица, относящиеся к категории субъектов малого предпринимательства в соответствии с федеральным законом № 209-ФЗ от 24.07.2007:</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не имеющие незавершенных договоров гранта с Фондом;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имеющие опыт проведения НИОКР и продаж собственной наукоемкой продукции.</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i="1">
                <a:solidFill>
                  <a:schemeClr val="dk1"/>
                </a:solidFill>
              </a:rPr>
              <a:t>Предпочтение отдается динамично развивающимся компаниям, успешно реализующим разработки востребованной на рынке высокотехнологичной продукции. Предприятия, участвующие в конкурсах по разработке экспортно-ориентированной продукции должны иметь опыт зарубежных поставок.</a:t>
            </a:r>
            <a:endParaRPr sz="1000" i="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Параметры поддержки:</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размер гранта – не более 15 млн. рублей;</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срок гранта – не более 24 месяцев (срок варьируется от 18 до 24 месяцев в зависимости от конкурса);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внебюджетное софинансирование (из собственных средств или средств инвестора) – не менее 50% от суммы гранта;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направление расходов – проведение НИОКР. </a:t>
            </a:r>
            <a:r>
              <a:rPr lang="en" sz="1000" u="sng">
                <a:solidFill>
                  <a:srgbClr val="FF9900"/>
                </a:solidFill>
                <a:highlight>
                  <a:schemeClr val="lt1"/>
                </a:highlight>
                <a:hlinkClick r:id="rId3">
                  <a:extLst>
                    <a:ext uri="{A12FA001-AC4F-418D-AE19-62706E023703}">
                      <ahyp:hlinkClr xmlns:ahyp="http://schemas.microsoft.com/office/drawing/2018/hyperlinkcolor" val="tx"/>
                    </a:ext>
                  </a:extLst>
                </a:hlinkClick>
              </a:rPr>
              <a:t>Подробный перечень расходов</a:t>
            </a:r>
            <a:r>
              <a:rPr lang="en" sz="1000">
                <a:solidFill>
                  <a:schemeClr val="dk1"/>
                </a:solidFill>
              </a:rPr>
              <a:t>.</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Ожидаемые результаты:</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Защита ИС в процессе выполнения НИОКР, в т.ч. на рынках, на которые была запланирована поставка продукции по проекту;</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Создание собственного производства наукоемкой продукции;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Прирост объема реализации инновационной продукции, созданной в результате выполнения проекта, в т.ч. продукции, поставляемой на зарубежные рынки (ежегодные плановые показатели на 5 лет устанавливаются при заключении договора гранта);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Прирост количества вновь созданных и (или) модернизируемых высокопроизводительных рабочих мест в рамках реализации проекта (ежегодные плановые показатели на 5 лет устанавливаются при заключении договора гранта).</a:t>
            </a:r>
            <a:endParaRPr sz="1000">
              <a:solidFill>
                <a:schemeClr val="dk1"/>
              </a:solidFill>
            </a:endParaRPr>
          </a:p>
        </p:txBody>
      </p:sp>
      <p:sp>
        <p:nvSpPr>
          <p:cNvPr id="554" name="Google Shape;554;p33">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24</a:t>
            </a:fld>
            <a:endParaRPr/>
          </a:p>
        </p:txBody>
      </p:sp>
      <p:sp>
        <p:nvSpPr>
          <p:cNvPr id="555" name="Google Shape;555;p33">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pic>
        <p:nvPicPr>
          <p:cNvPr id="557" name="Google Shape;557;p33">
            <a:hlinkClick r:id="rId3"/>
          </p:cNvPr>
          <p:cNvPicPr preferRelativeResize="0"/>
          <p:nvPr/>
        </p:nvPicPr>
        <p:blipFill>
          <a:blip r:embed="rId5">
            <a:alphaModFix/>
          </a:blip>
          <a:stretch>
            <a:fillRect/>
          </a:stretch>
        </p:blipFill>
        <p:spPr>
          <a:xfrm>
            <a:off x="3651737" y="4709175"/>
            <a:ext cx="1491352" cy="446300"/>
          </a:xfrm>
          <a:prstGeom prst="rect">
            <a:avLst/>
          </a:prstGeom>
          <a:noFill/>
          <a:ln>
            <a:noFill/>
          </a:ln>
        </p:spPr>
      </p:pic>
      <p:pic>
        <p:nvPicPr>
          <p:cNvPr id="558" name="Google Shape;558;p33">
            <a:hlinkClick r:id="rId3"/>
          </p:cNvPr>
          <p:cNvPicPr preferRelativeResize="0"/>
          <p:nvPr/>
        </p:nvPicPr>
        <p:blipFill>
          <a:blip r:embed="rId6">
            <a:alphaModFix/>
          </a:blip>
          <a:stretch>
            <a:fillRect/>
          </a:stretch>
        </p:blipFill>
        <p:spPr>
          <a:xfrm>
            <a:off x="5110659" y="4824016"/>
            <a:ext cx="381604" cy="2996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564" name="Google Shape;564;p34">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25</a:t>
            </a:fld>
            <a:endParaRPr/>
          </a:p>
        </p:txBody>
      </p:sp>
      <p:sp>
        <p:nvSpPr>
          <p:cNvPr id="565" name="Google Shape;565;p34">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567" name="Google Shape;567;p34"/>
          <p:cNvSpPr txBox="1"/>
          <p:nvPr/>
        </p:nvSpPr>
        <p:spPr>
          <a:xfrm>
            <a:off x="0" y="0"/>
            <a:ext cx="8471400" cy="480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FF9900"/>
                </a:solidFill>
              </a:rPr>
              <a:t>Программа направлена на поддержку компаний, уже имеющих опыт разработки и продаж собственной наукоемкой продукции и планирующих разработку и освоение новых видов продукции.</a:t>
            </a:r>
            <a:endParaRPr sz="1000" b="1">
              <a:solidFill>
                <a:srgbClr val="FF9900"/>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Принимать участие в конкурсе </a:t>
            </a:r>
            <a:r>
              <a:rPr lang="en" sz="1000">
                <a:solidFill>
                  <a:schemeClr val="dk1"/>
                </a:solidFill>
              </a:rPr>
              <a:t>по данной программе могут юридические лица, относящиеся к категории субъектов малого предпринимательства в соответствии с федеральным законом № 209-ФЗ от 24.07.2007:</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не имеющие незавершенных договоров гранта с Фондом;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имеющие опыт проведения НИОКР и продаж собственной наукоемкой продукции.</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i="1">
                <a:solidFill>
                  <a:schemeClr val="dk1"/>
                </a:solidFill>
              </a:rPr>
              <a:t>Предпочтение отдается динамично развивающимся компаниям, реализующим импортозамещающие проекты с высокой наукоемкостью и перспективой коммерциализации</a:t>
            </a:r>
            <a:endParaRPr sz="1000" i="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Параметры поддержки:</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размер гранта – не более 20 млн. рублей (сумма варьируется от 15 до 20 млн. рублей в зависимости от конкурса);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срок гранта – не более 24 месяцев (срок варьируется от 12 до 24 месяцев в зависимости от конкурса);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внебюджетное софинансирование (из собственных средств или средств инвестора) – не менее 30% от суммы гранта (сумма варьируется от 30 до 100% в зависимости от конкурса);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направление расходов – проведение НИОКР. Подробный перечень расходов.</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rgbClr val="FF9900"/>
                </a:solidFill>
              </a:rPr>
              <a:t>Ожидаемые результаты:</a:t>
            </a:r>
            <a:endParaRPr sz="1000">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Защита ИС в процессе выполнения НИОКР;</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Создание собственного производства наукоемкой продукции;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Прирост объема реализации инновационной продукции, созданной в результате выполнения проекта (ежегодные плановые показатели на 5 лет устанавливаются при заключении договора гранта);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Прирост количества вновь созданных и (или) модернизируемых высокопроизводительных рабочих мест в рамках реализации проекта (ежегодные плановые показатели на 5 лет устанавливаются при заключении договора гранта).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При существенном недостижении плановых показателей Фонд вправе потребовать возврата средств гранта.</a:t>
            </a:r>
            <a:endParaRPr sz="1000">
              <a:solidFill>
                <a:schemeClr val="dk1"/>
              </a:solidFill>
            </a:endParaRPr>
          </a:p>
        </p:txBody>
      </p:sp>
      <p:pic>
        <p:nvPicPr>
          <p:cNvPr id="568" name="Google Shape;568;p34">
            <a:hlinkClick r:id="rId4"/>
          </p:cNvPr>
          <p:cNvPicPr preferRelativeResize="0"/>
          <p:nvPr/>
        </p:nvPicPr>
        <p:blipFill>
          <a:blip r:embed="rId5">
            <a:alphaModFix/>
          </a:blip>
          <a:stretch>
            <a:fillRect/>
          </a:stretch>
        </p:blipFill>
        <p:spPr>
          <a:xfrm>
            <a:off x="3651737" y="4709175"/>
            <a:ext cx="1491352" cy="446300"/>
          </a:xfrm>
          <a:prstGeom prst="rect">
            <a:avLst/>
          </a:prstGeom>
          <a:noFill/>
          <a:ln>
            <a:noFill/>
          </a:ln>
        </p:spPr>
      </p:pic>
      <p:pic>
        <p:nvPicPr>
          <p:cNvPr id="569" name="Google Shape;569;p34">
            <a:hlinkClick r:id="rId4"/>
          </p:cNvPr>
          <p:cNvPicPr preferRelativeResize="0"/>
          <p:nvPr/>
        </p:nvPicPr>
        <p:blipFill>
          <a:blip r:embed="rId6">
            <a:alphaModFix/>
          </a:blip>
          <a:stretch>
            <a:fillRect/>
          </a:stretch>
        </p:blipFill>
        <p:spPr>
          <a:xfrm>
            <a:off x="5110659" y="4824016"/>
            <a:ext cx="381604" cy="2996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575" name="Google Shape;575;p35">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26</a:t>
            </a:fld>
            <a:endParaRPr/>
          </a:p>
        </p:txBody>
      </p:sp>
      <p:sp>
        <p:nvSpPr>
          <p:cNvPr id="576" name="Google Shape;576;p35">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578" name="Google Shape;578;p35"/>
          <p:cNvSpPr txBox="1"/>
          <p:nvPr/>
        </p:nvSpPr>
        <p:spPr>
          <a:xfrm>
            <a:off x="0" y="0"/>
            <a:ext cx="8471400" cy="449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FF9900"/>
                </a:solidFill>
              </a:rPr>
              <a:t>Программа направлена на создание новых и поддержку существующих малых инновационных предприятий, стремящихся разработать и освоить производство нового товара, изделия, технологии или услуги с использованием результатов собственных научно-технических и технологических исследований, находящихся на начальной стадии развития и имеющих значительный потенциал коммерциализации.</a:t>
            </a:r>
            <a:endParaRPr sz="1000">
              <a:solidFill>
                <a:srgbClr val="FF9900"/>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Принимать участие в конкурсе по данной программе могут:</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1) юридические лица, относящиеся к категории субъектов малого предпринимательства в соответствии с федеральным законом № 209-ФЗ от 24.07.2007 и отвечающие следующим условиям:</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дата регистрации предприятия составляет не более 2-х лет с даты подачи заявки на конкурс;</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ведущие сотрудники предприятия (руководитель предприятия, научный руководитель проекта) не должны участвовать в других проектах, финансируемых Фондом;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предприятие ранее не должно было получать финансовую поддержку Фонда</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2) физические лица – при условии, что они одновременно не принимают участие (выступать руководителем предприятия, научным руководителем проекта) в других проектах, финансируемых Фондом. В случае победы в конкурсе потребуется создание юридического лица.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Направления программы (лоты):</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 Н1. Цифровые технологии;</a:t>
            </a:r>
            <a:endParaRPr sz="1000">
              <a:solidFill>
                <a:schemeClr val="dk1"/>
              </a:solidFill>
            </a:endParaRPr>
          </a:p>
          <a:p>
            <a:pPr marL="0" lvl="0" indent="0" algn="l" rtl="0">
              <a:spcBef>
                <a:spcPts val="0"/>
              </a:spcBef>
              <a:spcAft>
                <a:spcPts val="0"/>
              </a:spcAft>
              <a:buNone/>
            </a:pPr>
            <a:r>
              <a:rPr lang="en" sz="1000">
                <a:solidFill>
                  <a:schemeClr val="dk1"/>
                </a:solidFill>
              </a:rPr>
              <a:t> Н2. Медицина и технологии здоровьесбережения;</a:t>
            </a:r>
            <a:endParaRPr sz="1000">
              <a:solidFill>
                <a:schemeClr val="dk1"/>
              </a:solidFill>
            </a:endParaRPr>
          </a:p>
          <a:p>
            <a:pPr marL="0" lvl="0" indent="0" algn="l" rtl="0">
              <a:spcBef>
                <a:spcPts val="0"/>
              </a:spcBef>
              <a:spcAft>
                <a:spcPts val="0"/>
              </a:spcAft>
              <a:buNone/>
            </a:pPr>
            <a:r>
              <a:rPr lang="en" sz="1000">
                <a:solidFill>
                  <a:schemeClr val="dk1"/>
                </a:solidFill>
              </a:rPr>
              <a:t> Н3. Новые материалы и химические технологии;</a:t>
            </a:r>
            <a:endParaRPr sz="1000">
              <a:solidFill>
                <a:schemeClr val="dk1"/>
              </a:solidFill>
            </a:endParaRPr>
          </a:p>
          <a:p>
            <a:pPr marL="0" lvl="0" indent="0" algn="l" rtl="0">
              <a:spcBef>
                <a:spcPts val="0"/>
              </a:spcBef>
              <a:spcAft>
                <a:spcPts val="0"/>
              </a:spcAft>
              <a:buNone/>
            </a:pPr>
            <a:r>
              <a:rPr lang="en" sz="1000">
                <a:solidFill>
                  <a:schemeClr val="dk1"/>
                </a:solidFill>
              </a:rPr>
              <a:t> Н4. Новые приборы и интеллектуальные производственные технологии;</a:t>
            </a:r>
            <a:endParaRPr sz="1000">
              <a:solidFill>
                <a:schemeClr val="dk1"/>
              </a:solidFill>
            </a:endParaRPr>
          </a:p>
          <a:p>
            <a:pPr marL="0" lvl="0" indent="0" algn="l" rtl="0">
              <a:spcBef>
                <a:spcPts val="0"/>
              </a:spcBef>
              <a:spcAft>
                <a:spcPts val="0"/>
              </a:spcAft>
              <a:buNone/>
            </a:pPr>
            <a:r>
              <a:rPr lang="en" sz="1000">
                <a:solidFill>
                  <a:schemeClr val="dk1"/>
                </a:solidFill>
              </a:rPr>
              <a:t> Н5. Биотехнологии;</a:t>
            </a:r>
            <a:endParaRPr sz="1000">
              <a:solidFill>
                <a:schemeClr val="dk1"/>
              </a:solidFill>
            </a:endParaRPr>
          </a:p>
          <a:p>
            <a:pPr marL="0" lvl="0" indent="0" algn="l" rtl="0">
              <a:spcBef>
                <a:spcPts val="0"/>
              </a:spcBef>
              <a:spcAft>
                <a:spcPts val="0"/>
              </a:spcAft>
              <a:buNone/>
            </a:pPr>
            <a:r>
              <a:rPr lang="en" sz="1000">
                <a:solidFill>
                  <a:schemeClr val="dk1"/>
                </a:solidFill>
              </a:rPr>
              <a:t> Н6. Ресурсосберегающая энергетика.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Программа реализуется в 2 этапа:</a:t>
            </a:r>
            <a:endParaRPr sz="1000">
              <a:solidFill>
                <a:schemeClr val="dk1"/>
              </a:solidFill>
            </a:endParaRPr>
          </a:p>
        </p:txBody>
      </p:sp>
      <p:sp>
        <p:nvSpPr>
          <p:cNvPr id="579" name="Google Shape;579;p35">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580" name="Google Shape;580;p35"/>
          <p:cNvPicPr preferRelativeResize="0"/>
          <p:nvPr/>
        </p:nvPicPr>
        <p:blipFill>
          <a:blip r:embed="rId4">
            <a:alphaModFix/>
          </a:blip>
          <a:stretch>
            <a:fillRect/>
          </a:stretch>
        </p:blipFill>
        <p:spPr>
          <a:xfrm>
            <a:off x="5110738" y="4770343"/>
            <a:ext cx="292850" cy="2588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graphicFrame>
        <p:nvGraphicFramePr>
          <p:cNvPr id="585" name="Google Shape;585;p36"/>
          <p:cNvGraphicFramePr/>
          <p:nvPr/>
        </p:nvGraphicFramePr>
        <p:xfrm>
          <a:off x="952500" y="1314450"/>
          <a:ext cx="3000000" cy="3000000"/>
        </p:xfrm>
        <a:graphic>
          <a:graphicData uri="http://schemas.openxmlformats.org/drawingml/2006/table">
            <a:tbl>
              <a:tblPr>
                <a:noFill/>
                <a:tableStyleId>{3C39A7ED-9BF4-4581-850F-F580A8A58BBC}</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Старт-1	</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Старт-2	</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Бизнес-Старт</a:t>
                      </a:r>
                      <a:endParaRPr sz="1000">
                        <a:solidFill>
                          <a:schemeClr val="dk1"/>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000">
                          <a:solidFill>
                            <a:schemeClr val="dk1"/>
                          </a:solidFill>
                        </a:rPr>
                        <a:t>Размер гранта</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До 4 млн руб.	</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До 8 млн руб.	</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До 12 млн руб.</a:t>
                      </a:r>
                      <a:endParaRPr sz="1000">
                        <a:solidFill>
                          <a:schemeClr val="dk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000">
                          <a:solidFill>
                            <a:schemeClr val="dk1"/>
                          </a:solidFill>
                        </a:rPr>
                        <a:t>Срок гранта	</a:t>
                      </a:r>
                      <a:endParaRPr sz="1000">
                        <a:solidFill>
                          <a:schemeClr val="dk1"/>
                        </a:solidFill>
                      </a:endParaRPr>
                    </a:p>
                  </a:txBody>
                  <a:tcPr marL="91425" marR="91425" marT="91425" marB="91425"/>
                </a:tc>
                <a:tc gridSpan="3">
                  <a:txBody>
                    <a:bodyPr/>
                    <a:lstStyle/>
                    <a:p>
                      <a:pPr marL="0" lvl="0" indent="0" algn="ctr" rtl="0">
                        <a:spcBef>
                          <a:spcPts val="0"/>
                        </a:spcBef>
                        <a:spcAft>
                          <a:spcPts val="0"/>
                        </a:spcAft>
                        <a:buNone/>
                      </a:pPr>
                      <a:r>
                        <a:rPr lang="en" sz="1000">
                          <a:solidFill>
                            <a:schemeClr val="dk1"/>
                          </a:solidFill>
                        </a:rPr>
                        <a:t>1 год</a:t>
                      </a:r>
                      <a:endParaRPr sz="1000">
                        <a:solidFill>
                          <a:schemeClr val="dk1"/>
                        </a:solidFill>
                      </a:endParaRPr>
                    </a:p>
                  </a:txBody>
                  <a:tcPr marL="91425" marR="91425" marT="91425" marB="91425"/>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000">
                          <a:solidFill>
                            <a:schemeClr val="dk1"/>
                          </a:solidFill>
                        </a:rPr>
                        <a:t>Внебюджетное софинансирование</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Не требуется	</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Не менее 15% суммы гранта 	</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Не менее 30% суммы гранта</a:t>
                      </a:r>
                      <a:endParaRPr sz="1000">
                        <a:solidFill>
                          <a:schemeClr val="dk1"/>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000">
                          <a:solidFill>
                            <a:schemeClr val="dk1"/>
                          </a:solidFill>
                        </a:rPr>
                        <a:t>Направление расходов	</a:t>
                      </a:r>
                      <a:endParaRPr sz="1000">
                        <a:solidFill>
                          <a:schemeClr val="dk1"/>
                        </a:solidFill>
                      </a:endParaRPr>
                    </a:p>
                  </a:txBody>
                  <a:tcPr marL="91425" marR="91425" marT="91425" marB="91425"/>
                </a:tc>
                <a:tc gridSpan="2">
                  <a:txBody>
                    <a:bodyPr/>
                    <a:lstStyle/>
                    <a:p>
                      <a:pPr marL="0" lvl="0" indent="0" algn="ctr" rtl="0">
                        <a:spcBef>
                          <a:spcPts val="0"/>
                        </a:spcBef>
                        <a:spcAft>
                          <a:spcPts val="0"/>
                        </a:spcAft>
                        <a:buNone/>
                      </a:pPr>
                      <a:r>
                        <a:rPr lang="en" sz="1000">
                          <a:solidFill>
                            <a:schemeClr val="dk1"/>
                          </a:solidFill>
                        </a:rPr>
                        <a:t>Проведение НИОКР. </a:t>
                      </a:r>
                      <a:endParaRPr sz="1000">
                        <a:solidFill>
                          <a:schemeClr val="dk1"/>
                        </a:solidFill>
                      </a:endParaRPr>
                    </a:p>
                    <a:p>
                      <a:pPr marL="0" lvl="0" indent="0" algn="ctr" rtl="0">
                        <a:spcBef>
                          <a:spcPts val="0"/>
                        </a:spcBef>
                        <a:spcAft>
                          <a:spcPts val="0"/>
                        </a:spcAft>
                        <a:buNone/>
                      </a:pPr>
                      <a:r>
                        <a:rPr lang="en" sz="1000" u="sng">
                          <a:solidFill>
                            <a:srgbClr val="FF9900"/>
                          </a:solidFill>
                          <a:highlight>
                            <a:schemeClr val="lt1"/>
                          </a:highlight>
                          <a:hlinkClick r:id="rId3">
                            <a:extLst>
                              <a:ext uri="{A12FA001-AC4F-418D-AE19-62706E023703}">
                                <ahyp:hlinkClr xmlns:ahyp="http://schemas.microsoft.com/office/drawing/2018/hyperlinkcolor" val="tx"/>
                              </a:ext>
                            </a:extLst>
                          </a:hlinkClick>
                        </a:rPr>
                        <a:t>Подробный перечень расходов</a:t>
                      </a:r>
                      <a:endParaRPr sz="1000">
                        <a:solidFill>
                          <a:srgbClr val="FF9900"/>
                        </a:solidFill>
                        <a:highlight>
                          <a:schemeClr val="lt1"/>
                        </a:highlight>
                      </a:endParaRPr>
                    </a:p>
                  </a:txBody>
                  <a:tcPr marL="91425" marR="91425" marT="91425" marB="91425"/>
                </a:tc>
                <a:tc hMerge="1">
                  <a:txBody>
                    <a:bodyPr/>
                    <a:lstStyle/>
                    <a:p>
                      <a:endParaRPr lang="ru-RU"/>
                    </a:p>
                  </a:txBody>
                  <a:tcPr/>
                </a:tc>
                <a:tc>
                  <a:txBody>
                    <a:bodyPr/>
                    <a:lstStyle/>
                    <a:p>
                      <a:pPr marL="0" lvl="0" indent="0" algn="ctr" rtl="0">
                        <a:spcBef>
                          <a:spcPts val="0"/>
                        </a:spcBef>
                        <a:spcAft>
                          <a:spcPts val="0"/>
                        </a:spcAft>
                        <a:buNone/>
                      </a:pPr>
                      <a:r>
                        <a:rPr lang="en" sz="1000">
                          <a:solidFill>
                            <a:schemeClr val="dk1"/>
                          </a:solidFill>
                        </a:rPr>
                        <a:t>Коммерциализация результатов НИОКР. </a:t>
                      </a:r>
                      <a:r>
                        <a:rPr lang="en" sz="1000" u="sng">
                          <a:solidFill>
                            <a:srgbClr val="FF9900"/>
                          </a:solidFill>
                          <a:highlight>
                            <a:schemeClr val="lt1"/>
                          </a:highlight>
                          <a:hlinkClick r:id="rId4">
                            <a:extLst>
                              <a:ext uri="{A12FA001-AC4F-418D-AE19-62706E023703}">
                                <ahyp:hlinkClr xmlns:ahyp="http://schemas.microsoft.com/office/drawing/2018/hyperlinkcolor" val="tx"/>
                              </a:ext>
                            </a:extLst>
                          </a:hlinkClick>
                        </a:rPr>
                        <a:t>Подробный перечень расходов (коммерциализация)</a:t>
                      </a:r>
                      <a:endParaRPr sz="1000">
                        <a:solidFill>
                          <a:srgbClr val="FF9900"/>
                        </a:solidFill>
                        <a:highlight>
                          <a:schemeClr val="lt1"/>
                        </a:highlight>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000">
                          <a:solidFill>
                            <a:schemeClr val="dk1"/>
                          </a:solidFill>
                        </a:rPr>
                        <a:t>Участники</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Физ.лица или юр.лица	</a:t>
                      </a:r>
                      <a:endParaRPr sz="1000">
                        <a:solidFill>
                          <a:schemeClr val="dk1"/>
                        </a:solidFill>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юр.лица</a:t>
                      </a:r>
                      <a:endParaRPr/>
                    </a:p>
                  </a:txBody>
                  <a:tcPr marL="91425" marR="91425" marT="91425" marB="91425"/>
                </a:tc>
                <a:tc>
                  <a:txBody>
                    <a:bodyPr/>
                    <a:lstStyle/>
                    <a:p>
                      <a:pPr marL="0" lvl="0" indent="0" algn="ctr" rtl="0">
                        <a:spcBef>
                          <a:spcPts val="0"/>
                        </a:spcBef>
                        <a:spcAft>
                          <a:spcPts val="0"/>
                        </a:spcAft>
                        <a:buNone/>
                      </a:pPr>
                      <a:r>
                        <a:rPr lang="en" sz="1000">
                          <a:solidFill>
                            <a:schemeClr val="dk1"/>
                          </a:solidFill>
                        </a:rPr>
                        <a:t>Юр.лица, завершившие любой этап программы «Старт» </a:t>
                      </a:r>
                      <a:endParaRPr sz="1000">
                        <a:solidFill>
                          <a:schemeClr val="dk1"/>
                        </a:solidFill>
                      </a:endParaRPr>
                    </a:p>
                  </a:txBody>
                  <a:tcPr marL="91425" marR="91425" marT="91425" marB="91425"/>
                </a:tc>
                <a:extLst>
                  <a:ext uri="{0D108BD9-81ED-4DB2-BD59-A6C34878D82A}">
                    <a16:rowId xmlns:a16="http://schemas.microsoft.com/office/drawing/2014/main" val="10005"/>
                  </a:ext>
                </a:extLst>
              </a:tr>
            </a:tbl>
          </a:graphicData>
        </a:graphic>
      </p:graphicFrame>
      <p:sp>
        <p:nvSpPr>
          <p:cNvPr id="586" name="Google Shape;586;p3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587" name="Google Shape;587;p36">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27</a:t>
            </a:fld>
            <a:endParaRPr/>
          </a:p>
        </p:txBody>
      </p:sp>
      <p:sp>
        <p:nvSpPr>
          <p:cNvPr id="588" name="Google Shape;588;p36">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590" name="Google Shape;590;p36"/>
          <p:cNvSpPr txBox="1"/>
          <p:nvPr/>
        </p:nvSpPr>
        <p:spPr>
          <a:xfrm>
            <a:off x="0" y="0"/>
            <a:ext cx="8471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1-й этап Программы (конкурс «Старт-1»);</a:t>
            </a:r>
            <a:endParaRPr sz="1000">
              <a:solidFill>
                <a:schemeClr val="dk1"/>
              </a:solidFill>
            </a:endParaRPr>
          </a:p>
          <a:p>
            <a:pPr marL="0" lvl="0" indent="0" algn="l" rtl="0">
              <a:spcBef>
                <a:spcPts val="0"/>
              </a:spcBef>
              <a:spcAft>
                <a:spcPts val="0"/>
              </a:spcAft>
              <a:buNone/>
            </a:pPr>
            <a:r>
              <a:rPr lang="en" sz="1000">
                <a:solidFill>
                  <a:schemeClr val="dk1"/>
                </a:solidFill>
              </a:rPr>
              <a:t>2-й этап Программы (конкурс «Старт-2»);</a:t>
            </a:r>
            <a:endParaRPr sz="1000">
              <a:solidFill>
                <a:schemeClr val="dk1"/>
              </a:solidFill>
            </a:endParaRPr>
          </a:p>
          <a:p>
            <a:pPr marL="0" lvl="0" indent="0" algn="l" rtl="0">
              <a:spcBef>
                <a:spcPts val="0"/>
              </a:spcBef>
              <a:spcAft>
                <a:spcPts val="0"/>
              </a:spcAft>
              <a:buNone/>
            </a:pPr>
            <a:r>
              <a:rPr lang="en" sz="1000">
                <a:solidFill>
                  <a:schemeClr val="dk1"/>
                </a:solidFill>
              </a:rPr>
              <a:t>В рамках дальнейшего развития проекта МИП, успешно завершившие Программу (конкурсы «Старт-1» и/или «Старт-2»), могут подать конкурсную заявку на получение финансового обеспечения расходов, связанных с коммерциализацией созданной продукции (за исключением расходов на выполнение НИОКР) в рамках программы «Бизнес-Старт».</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	 </a:t>
            </a:r>
            <a:endParaRPr sz="1000">
              <a:solidFill>
                <a:schemeClr val="dk1"/>
              </a:solidFill>
            </a:endParaRPr>
          </a:p>
        </p:txBody>
      </p:sp>
      <p:sp>
        <p:nvSpPr>
          <p:cNvPr id="591" name="Google Shape;591;p36">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592" name="Google Shape;592;p36"/>
          <p:cNvPicPr preferRelativeResize="0"/>
          <p:nvPr/>
        </p:nvPicPr>
        <p:blipFill>
          <a:blip r:embed="rId6">
            <a:alphaModFix/>
          </a:blip>
          <a:stretch>
            <a:fillRect/>
          </a:stretch>
        </p:blipFill>
        <p:spPr>
          <a:xfrm>
            <a:off x="5110738" y="4770343"/>
            <a:ext cx="292850" cy="2588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sp>
        <p:nvSpPr>
          <p:cNvPr id="598" name="Google Shape;598;p3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28</a:t>
            </a:fld>
            <a:endParaRPr/>
          </a:p>
        </p:txBody>
      </p:sp>
      <p:sp>
        <p:nvSpPr>
          <p:cNvPr id="599" name="Google Shape;599;p3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601" name="Google Shape;601;p37"/>
          <p:cNvSpPr txBox="1"/>
          <p:nvPr/>
        </p:nvSpPr>
        <p:spPr>
          <a:xfrm>
            <a:off x="0" y="0"/>
            <a:ext cx="8471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9900"/>
                </a:solidFill>
              </a:rPr>
              <a:t>Ожидаемые результаты:</a:t>
            </a:r>
            <a:endParaRPr sz="1000" b="1">
              <a:solidFill>
                <a:srgbClr val="FF9900"/>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создана интеллектуальная собственность, права на которую должны быть оформлены согласно Гражданскому кодексу РФ на предприятие – получателя гранта (для конкурсов «Старт-1», «Старт-2»);</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руководитель предприятия должен быть трудоустроен в штат предприятия как основное место работы (для конкурса «Старт-2»);</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среднесписочная численность сотрудников предприятия должна составлять:</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не менее 5 человек – для грантополучателей по конкурсу «Старт-2» .</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создан сайт предприятия, на котором в том числе должна быть размещена информация о разработанной в рамках НИОКР продукции и дана ссылка о поддержке проекта Фондом – для грантополучателей по конкурсу «Старт-2»;</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начата реализация продукции, созданной за счёт средств гранта – выручка предприятия в год завершения договора гранта от реализации инновационной продукции (услуг), созданной за счет полученного гранта должна составить не менее 50% от суммы полученных грантополучателем средств Фонда за все этапы реализации Программы.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При существенном недостижении плановых показателей Фонд вправе потребовать возврата средств гранта.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Подробная информация о программе представлена в разделе </a:t>
            </a:r>
            <a:r>
              <a:rPr lang="en" sz="1000" u="sng">
                <a:solidFill>
                  <a:srgbClr val="FF9900"/>
                </a:solidFill>
                <a:highlight>
                  <a:schemeClr val="lt1"/>
                </a:highlight>
                <a:hlinkClick r:id="rId4">
                  <a:extLst>
                    <a:ext uri="{A12FA001-AC4F-418D-AE19-62706E023703}">
                      <ahyp:hlinkClr xmlns:ahyp="http://schemas.microsoft.com/office/drawing/2018/hyperlinkcolor" val="tx"/>
                    </a:ext>
                  </a:extLst>
                </a:hlinkClick>
              </a:rPr>
              <a:t>«Документы»</a:t>
            </a:r>
            <a:endParaRPr sz="1000">
              <a:solidFill>
                <a:srgbClr val="FF9900"/>
              </a:solidFill>
              <a:highlight>
                <a:schemeClr val="lt1"/>
              </a:highlight>
            </a:endParaRPr>
          </a:p>
        </p:txBody>
      </p:sp>
      <p:pic>
        <p:nvPicPr>
          <p:cNvPr id="602" name="Google Shape;602;p37">
            <a:hlinkClick r:id="rId4"/>
          </p:cNvPr>
          <p:cNvPicPr preferRelativeResize="0"/>
          <p:nvPr/>
        </p:nvPicPr>
        <p:blipFill>
          <a:blip r:embed="rId5">
            <a:alphaModFix/>
          </a:blip>
          <a:stretch>
            <a:fillRect/>
          </a:stretch>
        </p:blipFill>
        <p:spPr>
          <a:xfrm>
            <a:off x="3651737" y="4632975"/>
            <a:ext cx="1491352" cy="446300"/>
          </a:xfrm>
          <a:prstGeom prst="rect">
            <a:avLst/>
          </a:prstGeom>
          <a:noFill/>
          <a:ln>
            <a:noFill/>
          </a:ln>
        </p:spPr>
      </p:pic>
      <p:pic>
        <p:nvPicPr>
          <p:cNvPr id="603" name="Google Shape;603;p37">
            <a:hlinkClick r:id="rId4"/>
          </p:cNvPr>
          <p:cNvPicPr preferRelativeResize="0"/>
          <p:nvPr/>
        </p:nvPicPr>
        <p:blipFill>
          <a:blip r:embed="rId6">
            <a:alphaModFix/>
          </a:blip>
          <a:stretch>
            <a:fillRect/>
          </a:stretch>
        </p:blipFill>
        <p:spPr>
          <a:xfrm>
            <a:off x="5110659" y="4747816"/>
            <a:ext cx="381604" cy="29963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8"/>
          <p:cNvSpPr txBox="1"/>
          <p:nvPr/>
        </p:nvSpPr>
        <p:spPr>
          <a:xfrm>
            <a:off x="0" y="0"/>
            <a:ext cx="8471400" cy="475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9900"/>
                </a:solidFill>
              </a:rPr>
              <a:t>Программа направлена на поддержку коммерчески ориентированных научно-технических проектов молодых исследователей.</a:t>
            </a:r>
            <a:endParaRPr sz="1100" b="1">
              <a:solidFill>
                <a:srgbClr val="FF9900"/>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rgbClr val="FF9900"/>
                </a:solidFill>
              </a:rPr>
              <a:t>Принимать участие в конкурсе</a:t>
            </a:r>
            <a:r>
              <a:rPr lang="en" sz="1100">
                <a:solidFill>
                  <a:schemeClr val="dk1"/>
                </a:solidFill>
              </a:rPr>
              <a:t> по данной программе могут физические лица, от 18 до 30 лет включительно, являющиеся гражданами РФ, и ранее не побеждавшие в программе.</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rgbClr val="FF9900"/>
                </a:solidFill>
              </a:rPr>
              <a:t>Параметры поддержки:</a:t>
            </a:r>
            <a:endParaRPr sz="1100">
              <a:solidFill>
                <a:srgbClr val="FF9900"/>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размер гранта – </a:t>
            </a:r>
            <a:r>
              <a:rPr lang="en" sz="1100">
                <a:solidFill>
                  <a:srgbClr val="FF9900"/>
                </a:solidFill>
              </a:rPr>
              <a:t>500 </a:t>
            </a:r>
            <a:r>
              <a:rPr lang="en" sz="1100">
                <a:solidFill>
                  <a:schemeClr val="dk1"/>
                </a:solidFill>
              </a:rPr>
              <a:t>тыс. рублей;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срок выполнения НИР – не более 24 месяцев (2 этапа по 12 месяцев);</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направление расходов – проведение НИР.</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rgbClr val="FF9900"/>
                </a:solidFill>
              </a:rPr>
              <a:t>Ожидаемые результаты:</a:t>
            </a:r>
            <a:endParaRPr sz="1100">
              <a:solidFill>
                <a:srgbClr val="FF9900"/>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подана заявка на регистрацию прав на результаты интеллектуальной деятельности (далее - РИД), созданные в рамках выполнения НИР;</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разработан бизнес-план инновационного проекта;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пройдена преакселерационная программа на базе предприятия, включенного в реестр аккредитованных Фондом преакселераторов, с целью проработки перспектив коммерческого использования результатов НИР;</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обеспечено развитие проекта в части коммерциализации результатов НИР (подана заявка в программу «Старт»; либо зарегистрировано малое инновационное предприятие в соответствии с №209-ФЗ «О развитии малого и среднего предпринимательства в РФ» от 24.07.2007 г. с долевым участием заявителя не менее 50%; либо подписано лицензионное соглашение о возмездной передаче прав на РИД, созданные в рамках выполнения НИР).</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При недостижении плановых показателей Фонд вправе потребовать возврата средств гранта.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Подробная информация о программе представлена в разделе </a:t>
            </a:r>
            <a:r>
              <a:rPr lang="en" sz="1100" u="sng">
                <a:solidFill>
                  <a:srgbClr val="FF9900"/>
                </a:solidFill>
                <a:highlight>
                  <a:schemeClr val="lt1"/>
                </a:highlight>
                <a:hlinkClick r:id="rId3">
                  <a:extLst>
                    <a:ext uri="{A12FA001-AC4F-418D-AE19-62706E023703}">
                      <ahyp:hlinkClr xmlns:ahyp="http://schemas.microsoft.com/office/drawing/2018/hyperlinkcolor" val="tx"/>
                    </a:ext>
                  </a:extLst>
                </a:hlinkClick>
              </a:rPr>
              <a:t>«Документы»</a:t>
            </a:r>
            <a:endParaRPr sz="1100">
              <a:solidFill>
                <a:srgbClr val="FF9900"/>
              </a:solidFill>
              <a:highlight>
                <a:schemeClr val="lt1"/>
              </a:highlight>
            </a:endParaRPr>
          </a:p>
        </p:txBody>
      </p:sp>
      <p:sp>
        <p:nvSpPr>
          <p:cNvPr id="609" name="Google Shape;609;p3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610" name="Google Shape;610;p38">
            <a:hlinkClick r:id="rId3"/>
          </p:cNvPr>
          <p:cNvPicPr preferRelativeResize="0"/>
          <p:nvPr/>
        </p:nvPicPr>
        <p:blipFill>
          <a:blip r:embed="rId4">
            <a:alphaModFix/>
          </a:blip>
          <a:stretch>
            <a:fillRect/>
          </a:stretch>
        </p:blipFill>
        <p:spPr>
          <a:xfrm>
            <a:off x="3651737" y="4632975"/>
            <a:ext cx="1491352" cy="446300"/>
          </a:xfrm>
          <a:prstGeom prst="rect">
            <a:avLst/>
          </a:prstGeom>
          <a:noFill/>
          <a:ln>
            <a:noFill/>
          </a:ln>
        </p:spPr>
      </p:pic>
      <p:pic>
        <p:nvPicPr>
          <p:cNvPr id="611" name="Google Shape;611;p38">
            <a:hlinkClick r:id="rId3"/>
          </p:cNvPr>
          <p:cNvPicPr preferRelativeResize="0"/>
          <p:nvPr/>
        </p:nvPicPr>
        <p:blipFill>
          <a:blip r:embed="rId5">
            <a:alphaModFix/>
          </a:blip>
          <a:stretch>
            <a:fillRect/>
          </a:stretch>
        </p:blipFill>
        <p:spPr>
          <a:xfrm>
            <a:off x="5110659" y="4747816"/>
            <a:ext cx="381604" cy="299630"/>
          </a:xfrm>
          <a:prstGeom prst="rect">
            <a:avLst/>
          </a:prstGeom>
          <a:noFill/>
          <a:ln>
            <a:noFill/>
          </a:ln>
        </p:spPr>
      </p:pic>
      <p:sp>
        <p:nvSpPr>
          <p:cNvPr id="612" name="Google Shape;612;p38">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29</a:t>
            </a:fld>
            <a:endParaRPr/>
          </a:p>
        </p:txBody>
      </p:sp>
      <p:sp>
        <p:nvSpPr>
          <p:cNvPr id="613" name="Google Shape;613;p38">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a:t>
            </a:fld>
            <a:endParaRPr/>
          </a:p>
        </p:txBody>
      </p:sp>
      <p:sp>
        <p:nvSpPr>
          <p:cNvPr id="226" name="Google Shape;226;p16"/>
          <p:cNvSpPr txBox="1"/>
          <p:nvPr/>
        </p:nvSpPr>
        <p:spPr>
          <a:xfrm>
            <a:off x="1428750" y="583425"/>
            <a:ext cx="6286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lay"/>
                <a:ea typeface="Play"/>
                <a:cs typeface="Play"/>
                <a:sym typeface="Play"/>
              </a:rPr>
              <a:t>Инструкция по навигации </a:t>
            </a:r>
            <a:endParaRPr sz="1800" b="1">
              <a:solidFill>
                <a:schemeClr val="dk1"/>
              </a:solidFill>
              <a:latin typeface="Play"/>
              <a:ea typeface="Play"/>
              <a:cs typeface="Play"/>
              <a:sym typeface="Play"/>
            </a:endParaRPr>
          </a:p>
        </p:txBody>
      </p:sp>
      <p:pic>
        <p:nvPicPr>
          <p:cNvPr id="227" name="Google Shape;227;p16"/>
          <p:cNvPicPr preferRelativeResize="0"/>
          <p:nvPr/>
        </p:nvPicPr>
        <p:blipFill>
          <a:blip r:embed="rId4">
            <a:alphaModFix/>
          </a:blip>
          <a:stretch>
            <a:fillRect/>
          </a:stretch>
        </p:blipFill>
        <p:spPr>
          <a:xfrm>
            <a:off x="334875" y="1197209"/>
            <a:ext cx="2785949" cy="1556715"/>
          </a:xfrm>
          <a:prstGeom prst="rect">
            <a:avLst/>
          </a:prstGeom>
          <a:noFill/>
          <a:ln>
            <a:noFill/>
          </a:ln>
        </p:spPr>
      </p:pic>
      <p:cxnSp>
        <p:nvCxnSpPr>
          <p:cNvPr id="228" name="Google Shape;228;p16"/>
          <p:cNvCxnSpPr/>
          <p:nvPr/>
        </p:nvCxnSpPr>
        <p:spPr>
          <a:xfrm flipH="1">
            <a:off x="2372175" y="1422825"/>
            <a:ext cx="1087800" cy="754500"/>
          </a:xfrm>
          <a:prstGeom prst="straightConnector1">
            <a:avLst/>
          </a:prstGeom>
          <a:noFill/>
          <a:ln w="19050" cap="flat" cmpd="sng">
            <a:solidFill>
              <a:srgbClr val="FF9900"/>
            </a:solidFill>
            <a:prstDash val="solid"/>
            <a:round/>
            <a:headEnd type="oval" w="med" len="med"/>
            <a:tailEnd type="triangle" w="med" len="med"/>
          </a:ln>
        </p:spPr>
      </p:cxnSp>
      <p:sp>
        <p:nvSpPr>
          <p:cNvPr id="229" name="Google Shape;229;p16"/>
          <p:cNvSpPr txBox="1"/>
          <p:nvPr/>
        </p:nvSpPr>
        <p:spPr>
          <a:xfrm>
            <a:off x="3260275" y="1252000"/>
            <a:ext cx="5278800" cy="20319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rgbClr val="FFFFFF"/>
              </a:buClr>
              <a:buSzPts val="1200"/>
              <a:buFont typeface="Montserrat Light"/>
              <a:buChar char="-"/>
            </a:pPr>
            <a:r>
              <a:rPr lang="en" sz="1200">
                <a:solidFill>
                  <a:srgbClr val="FFFFFF"/>
                </a:solidFill>
                <a:latin typeface="Montserrat Light"/>
                <a:ea typeface="Montserrat Light"/>
                <a:cs typeface="Montserrat Light"/>
                <a:sym typeface="Montserrat Light"/>
              </a:rPr>
              <a:t>Кликнув по интересующей вас мере поддержки, вы перейдете в ее описание.</a:t>
            </a:r>
            <a:endParaRPr sz="1200">
              <a:solidFill>
                <a:srgbClr val="FFFFFF"/>
              </a:solidFill>
              <a:latin typeface="Montserrat Light"/>
              <a:ea typeface="Montserrat Light"/>
              <a:cs typeface="Montserrat Light"/>
              <a:sym typeface="Montserrat Light"/>
            </a:endParaRPr>
          </a:p>
          <a:p>
            <a:pPr marL="0" lvl="0" indent="0" algn="l" rtl="0">
              <a:spcBef>
                <a:spcPts val="0"/>
              </a:spcBef>
              <a:spcAft>
                <a:spcPts val="0"/>
              </a:spcAft>
              <a:buNone/>
            </a:pPr>
            <a:endParaRPr sz="1200">
              <a:solidFill>
                <a:srgbClr val="FFFFFF"/>
              </a:solidFill>
              <a:latin typeface="Montserrat Light"/>
              <a:ea typeface="Montserrat Light"/>
              <a:cs typeface="Montserrat Light"/>
              <a:sym typeface="Montserrat Light"/>
            </a:endParaRPr>
          </a:p>
          <a:p>
            <a:pPr marL="457200" lvl="0" indent="-304800" algn="l" rtl="0">
              <a:spcBef>
                <a:spcPts val="0"/>
              </a:spcBef>
              <a:spcAft>
                <a:spcPts val="0"/>
              </a:spcAft>
              <a:buClr>
                <a:srgbClr val="FFFFFF"/>
              </a:buClr>
              <a:buSzPts val="1200"/>
              <a:buFont typeface="Montserrat Light"/>
              <a:buChar char="-"/>
            </a:pPr>
            <a:r>
              <a:rPr lang="en" sz="1200">
                <a:solidFill>
                  <a:srgbClr val="FFFFFF"/>
                </a:solidFill>
                <a:latin typeface="Montserrat Light"/>
                <a:ea typeface="Montserrat Light"/>
                <a:cs typeface="Montserrat Light"/>
                <a:sym typeface="Montserrat Light"/>
              </a:rPr>
              <a:t>Чтобы ознакомиться с НПА и перейти на первоисточник,</a:t>
            </a:r>
            <a:endParaRPr sz="1200">
              <a:solidFill>
                <a:srgbClr val="FFFFFF"/>
              </a:solidFill>
              <a:latin typeface="Montserrat Light"/>
              <a:ea typeface="Montserrat Light"/>
              <a:cs typeface="Montserrat Light"/>
              <a:sym typeface="Montserrat Light"/>
            </a:endParaRPr>
          </a:p>
          <a:p>
            <a:pPr marL="457200" lvl="0" indent="0" algn="l" rtl="0">
              <a:spcBef>
                <a:spcPts val="0"/>
              </a:spcBef>
              <a:spcAft>
                <a:spcPts val="0"/>
              </a:spcAft>
              <a:buNone/>
            </a:pPr>
            <a:r>
              <a:rPr lang="en" sz="1200">
                <a:solidFill>
                  <a:srgbClr val="FFFFFF"/>
                </a:solidFill>
                <a:latin typeface="Montserrat Light"/>
                <a:ea typeface="Montserrat Light"/>
                <a:cs typeface="Montserrat Light"/>
                <a:sym typeface="Montserrat Light"/>
              </a:rPr>
              <a:t>воспользуйтесь ссылкой, в презентации они отображены</a:t>
            </a:r>
            <a:r>
              <a:rPr lang="en" sz="1200" b="1">
                <a:solidFill>
                  <a:srgbClr val="FFFFFF"/>
                </a:solidFill>
                <a:latin typeface="Montserrat"/>
                <a:ea typeface="Montserrat"/>
                <a:cs typeface="Montserrat"/>
                <a:sym typeface="Montserrat"/>
              </a:rPr>
              <a:t> </a:t>
            </a:r>
            <a:r>
              <a:rPr lang="en" sz="1200" b="1" u="sng">
                <a:solidFill>
                  <a:srgbClr val="FF9900"/>
                </a:solidFill>
                <a:highlight>
                  <a:schemeClr val="lt1"/>
                </a:highlight>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оранжевым на синем фоне</a:t>
            </a:r>
            <a:r>
              <a:rPr lang="en" sz="1200">
                <a:solidFill>
                  <a:schemeClr val="dk1"/>
                </a:solidFill>
                <a:latin typeface="Montserrat Light"/>
                <a:ea typeface="Montserrat Light"/>
                <a:cs typeface="Montserrat Light"/>
                <a:sym typeface="Montserrat Light"/>
              </a:rPr>
              <a:t> для перехода, по ней необходимо кликнуть.</a:t>
            </a:r>
            <a:endParaRPr sz="1200" b="1" u="sng">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rgbClr val="FFFFFF"/>
              </a:solidFill>
              <a:latin typeface="Montserrat Light"/>
              <a:ea typeface="Montserrat Light"/>
              <a:cs typeface="Montserrat Light"/>
              <a:sym typeface="Montserrat Light"/>
            </a:endParaRPr>
          </a:p>
          <a:p>
            <a:pPr marL="457200" lvl="0" indent="-304800" algn="l" rtl="0">
              <a:spcBef>
                <a:spcPts val="0"/>
              </a:spcBef>
              <a:spcAft>
                <a:spcPts val="0"/>
              </a:spcAft>
              <a:buClr>
                <a:srgbClr val="FFFFFF"/>
              </a:buClr>
              <a:buSzPts val="1200"/>
              <a:buFont typeface="Montserrat Light"/>
              <a:buChar char="-"/>
            </a:pPr>
            <a:r>
              <a:rPr lang="en" sz="1200">
                <a:solidFill>
                  <a:srgbClr val="FFFFFF"/>
                </a:solidFill>
                <a:latin typeface="Montserrat Light"/>
                <a:ea typeface="Montserrat Light"/>
                <a:cs typeface="Montserrat Light"/>
                <a:sym typeface="Montserrat Light"/>
              </a:rPr>
              <a:t>Для возврата к перечню мер поддержки нажмите сюда</a:t>
            </a:r>
            <a:endParaRPr sz="1200">
              <a:solidFill>
                <a:srgbClr val="FFFFFF"/>
              </a:solidFill>
              <a:latin typeface="Montserrat Light"/>
              <a:ea typeface="Montserrat Light"/>
              <a:cs typeface="Montserrat Light"/>
              <a:sym typeface="Montserrat Light"/>
            </a:endParaRPr>
          </a:p>
          <a:p>
            <a:pPr marL="0" lvl="0" indent="0" algn="l" rtl="0">
              <a:spcBef>
                <a:spcPts val="0"/>
              </a:spcBef>
              <a:spcAft>
                <a:spcPts val="0"/>
              </a:spcAft>
              <a:buNone/>
            </a:pPr>
            <a:endParaRPr sz="1200">
              <a:solidFill>
                <a:srgbClr val="FFFFFF"/>
              </a:solidFill>
              <a:latin typeface="Montserrat Light"/>
              <a:ea typeface="Montserrat Light"/>
              <a:cs typeface="Montserrat Light"/>
              <a:sym typeface="Montserrat Light"/>
            </a:endParaRPr>
          </a:p>
        </p:txBody>
      </p:sp>
      <p:sp>
        <p:nvSpPr>
          <p:cNvPr id="230" name="Google Shape;230;p16">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cxnSp>
        <p:nvCxnSpPr>
          <p:cNvPr id="232" name="Google Shape;232;p16"/>
          <p:cNvCxnSpPr/>
          <p:nvPr/>
        </p:nvCxnSpPr>
        <p:spPr>
          <a:xfrm>
            <a:off x="8285425" y="2902125"/>
            <a:ext cx="404100" cy="641400"/>
          </a:xfrm>
          <a:prstGeom prst="straightConnector1">
            <a:avLst/>
          </a:prstGeom>
          <a:noFill/>
          <a:ln w="19050" cap="flat" cmpd="sng">
            <a:solidFill>
              <a:srgbClr val="FF9900"/>
            </a:solidFill>
            <a:prstDash val="solid"/>
            <a:round/>
            <a:headEnd type="oval" w="med" len="med"/>
            <a:tailEnd type="triangle" w="med" len="med"/>
          </a:ln>
        </p:spPr>
      </p:cxnSp>
      <p:pic>
        <p:nvPicPr>
          <p:cNvPr id="233" name="Google Shape;233;p16"/>
          <p:cNvPicPr preferRelativeResize="0"/>
          <p:nvPr/>
        </p:nvPicPr>
        <p:blipFill>
          <a:blip r:embed="rId6">
            <a:alphaModFix/>
          </a:blip>
          <a:stretch>
            <a:fillRect/>
          </a:stretch>
        </p:blipFill>
        <p:spPr>
          <a:xfrm>
            <a:off x="363075" y="2990500"/>
            <a:ext cx="1924400" cy="1924400"/>
          </a:xfrm>
          <a:prstGeom prst="rect">
            <a:avLst/>
          </a:prstGeom>
          <a:noFill/>
          <a:ln>
            <a:noFill/>
          </a:ln>
        </p:spPr>
      </p:pic>
      <p:sp>
        <p:nvSpPr>
          <p:cNvPr id="234" name="Google Shape;234;p16"/>
          <p:cNvSpPr txBox="1"/>
          <p:nvPr/>
        </p:nvSpPr>
        <p:spPr>
          <a:xfrm>
            <a:off x="2394475" y="3371700"/>
            <a:ext cx="6022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Montserrat"/>
                <a:ea typeface="Montserrat"/>
                <a:cs typeface="Montserrat"/>
                <a:sym typeface="Montserrat"/>
              </a:rPr>
              <a:t>Для скачивания презентации, наведите камеру телефона на QR-код</a:t>
            </a:r>
            <a:endParaRPr sz="12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b="1">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b="1">
                <a:solidFill>
                  <a:schemeClr val="dk1"/>
                </a:solidFill>
                <a:latin typeface="Montserrat"/>
                <a:ea typeface="Montserrat"/>
                <a:cs typeface="Montserrat"/>
                <a:sym typeface="Montserrat"/>
              </a:rPr>
              <a:t>Если камера вашего телефона не поддерживает функцию распознавания QR-кода, презентацию можно скачать по прямой ссылке: </a:t>
            </a:r>
            <a:r>
              <a:rPr lang="en" sz="1200" b="1" u="sng">
                <a:solidFill>
                  <a:srgbClr val="FF9900"/>
                </a:solidFill>
                <a:highlight>
                  <a:schemeClr val="lt1"/>
                </a:highlight>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https://goo.su/auxjpm</a:t>
            </a:r>
            <a:endParaRPr sz="1200" b="1" u="sng">
              <a:solidFill>
                <a:schemeClr val="accent6"/>
              </a:solidFill>
              <a:highlight>
                <a:schemeClr val="lt1"/>
              </a:highlight>
              <a:latin typeface="Montserrat"/>
              <a:ea typeface="Montserrat"/>
              <a:cs typeface="Montserrat"/>
              <a:sym typeface="Montserrat"/>
            </a:endParaRPr>
          </a:p>
        </p:txBody>
      </p:sp>
      <p:sp>
        <p:nvSpPr>
          <p:cNvPr id="235" name="Google Shape;235;p16">
            <a:hlinkClick r:id="" action="ppaction://hlinkshowjump?jump=nextslide"/>
          </p:cNvPr>
          <p:cNvSpPr/>
          <p:nvPr/>
        </p:nvSpPr>
        <p:spPr>
          <a:xfrm>
            <a:off x="4443738" y="4835025"/>
            <a:ext cx="256525" cy="211650"/>
          </a:xfrm>
          <a:prstGeom prst="flowChartMerge">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16">
            <a:hlinkClick r:id="" action="ppaction://hlinkshowjump?jump=nextslide"/>
          </p:cNvPr>
          <p:cNvPicPr preferRelativeResize="0"/>
          <p:nvPr/>
        </p:nvPicPr>
        <p:blipFill>
          <a:blip r:embed="rId7">
            <a:alphaModFix/>
          </a:blip>
          <a:stretch>
            <a:fillRect/>
          </a:stretch>
        </p:blipFill>
        <p:spPr>
          <a:xfrm>
            <a:off x="4624075" y="4819150"/>
            <a:ext cx="348275" cy="3077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9">
            <a:hlinkClick r:id="rId3"/>
          </p:cNvPr>
          <p:cNvSpPr/>
          <p:nvPr/>
        </p:nvSpPr>
        <p:spPr>
          <a:xfrm>
            <a:off x="686583" y="620225"/>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«5-5-10»</a:t>
            </a:r>
            <a:endParaRPr sz="700" b="1">
              <a:solidFill>
                <a:schemeClr val="lt1"/>
              </a:solidFill>
            </a:endParaRPr>
          </a:p>
          <a:p>
            <a:pPr marL="0" lvl="0" indent="0" algn="ctr" rtl="0">
              <a:spcBef>
                <a:spcPts val="0"/>
              </a:spcBef>
              <a:spcAft>
                <a:spcPts val="0"/>
              </a:spcAft>
              <a:buNone/>
            </a:pPr>
            <a:r>
              <a:rPr lang="en" sz="700" b="1">
                <a:solidFill>
                  <a:schemeClr val="lt1"/>
                </a:solidFill>
              </a:rPr>
              <a:t>10%, до 60 мес.</a:t>
            </a:r>
            <a:endParaRPr sz="700" b="1">
              <a:solidFill>
                <a:schemeClr val="lt1"/>
              </a:solidFill>
            </a:endParaRPr>
          </a:p>
        </p:txBody>
      </p:sp>
      <p:sp>
        <p:nvSpPr>
          <p:cNvPr id="620" name="Google Shape;620;p39">
            <a:hlinkClick r:id="rId3"/>
          </p:cNvPr>
          <p:cNvSpPr/>
          <p:nvPr/>
        </p:nvSpPr>
        <p:spPr>
          <a:xfrm>
            <a:off x="686582" y="2806719"/>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«Арктика-МСП»</a:t>
            </a:r>
            <a:endParaRPr sz="700" b="1">
              <a:solidFill>
                <a:schemeClr val="lt1"/>
              </a:solidFill>
            </a:endParaRPr>
          </a:p>
          <a:p>
            <a:pPr marL="0" lvl="0" indent="0" algn="ctr" rtl="0">
              <a:spcBef>
                <a:spcPts val="0"/>
              </a:spcBef>
              <a:spcAft>
                <a:spcPts val="0"/>
              </a:spcAft>
              <a:buNone/>
            </a:pPr>
            <a:r>
              <a:rPr lang="en" sz="700" b="1">
                <a:solidFill>
                  <a:schemeClr val="lt1"/>
                </a:solidFill>
              </a:rPr>
              <a:t>4.75%, до 24 мес.</a:t>
            </a:r>
            <a:endParaRPr sz="700" b="1">
              <a:solidFill>
                <a:schemeClr val="lt1"/>
              </a:solidFill>
            </a:endParaRPr>
          </a:p>
        </p:txBody>
      </p:sp>
      <p:sp>
        <p:nvSpPr>
          <p:cNvPr id="621" name="Google Shape;621;p39">
            <a:hlinkClick r:id="rId3"/>
          </p:cNvPr>
          <p:cNvSpPr/>
          <p:nvPr/>
        </p:nvSpPr>
        <p:spPr>
          <a:xfrm>
            <a:off x="686582" y="3285451"/>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«Лизинг-МСП»</a:t>
            </a:r>
            <a:endParaRPr sz="700" b="1">
              <a:solidFill>
                <a:schemeClr val="lt1"/>
              </a:solidFill>
            </a:endParaRPr>
          </a:p>
          <a:p>
            <a:pPr marL="0" lvl="0" indent="0" algn="ctr" rtl="0">
              <a:spcBef>
                <a:spcPts val="0"/>
              </a:spcBef>
              <a:spcAft>
                <a:spcPts val="0"/>
              </a:spcAft>
              <a:buNone/>
            </a:pPr>
            <a:r>
              <a:rPr lang="en" sz="700" b="1">
                <a:solidFill>
                  <a:schemeClr val="lt1"/>
                </a:solidFill>
              </a:rPr>
              <a:t>9.25%, до 24 мес.</a:t>
            </a:r>
            <a:endParaRPr sz="700" b="1">
              <a:solidFill>
                <a:schemeClr val="lt1"/>
              </a:solidFill>
            </a:endParaRPr>
          </a:p>
        </p:txBody>
      </p:sp>
      <p:sp>
        <p:nvSpPr>
          <p:cNvPr id="622" name="Google Shape;622;p39">
            <a:hlinkClick r:id="rId3"/>
          </p:cNvPr>
          <p:cNvSpPr/>
          <p:nvPr/>
        </p:nvSpPr>
        <p:spPr>
          <a:xfrm>
            <a:off x="3550538" y="1952838"/>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b="1">
                <a:solidFill>
                  <a:schemeClr val="lt1"/>
                </a:solidFill>
              </a:rPr>
              <a:t>«Местный товаропроизводитель»</a:t>
            </a:r>
            <a:endParaRPr sz="600" b="1">
              <a:solidFill>
                <a:schemeClr val="lt1"/>
              </a:solidFill>
            </a:endParaRPr>
          </a:p>
          <a:p>
            <a:pPr marL="0" lvl="0" indent="0" algn="ctr" rtl="0">
              <a:spcBef>
                <a:spcPts val="0"/>
              </a:spcBef>
              <a:spcAft>
                <a:spcPts val="0"/>
              </a:spcAft>
              <a:buNone/>
            </a:pPr>
            <a:r>
              <a:rPr lang="en" sz="600" b="1">
                <a:solidFill>
                  <a:schemeClr val="lt1"/>
                </a:solidFill>
              </a:rPr>
              <a:t>9.25%, до 24 мес.</a:t>
            </a:r>
            <a:endParaRPr sz="600" b="1">
              <a:solidFill>
                <a:schemeClr val="lt1"/>
              </a:solidFill>
            </a:endParaRPr>
          </a:p>
        </p:txBody>
      </p:sp>
      <p:sp>
        <p:nvSpPr>
          <p:cNvPr id="623" name="Google Shape;623;p39">
            <a:hlinkClick r:id="rId3"/>
          </p:cNvPr>
          <p:cNvSpPr/>
          <p:nvPr/>
        </p:nvSpPr>
        <p:spPr>
          <a:xfrm>
            <a:off x="3550536" y="2437944"/>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b="1">
                <a:solidFill>
                  <a:schemeClr val="lt1"/>
                </a:solidFill>
              </a:rPr>
              <a:t>«Моногород-МСП»</a:t>
            </a:r>
            <a:endParaRPr sz="600" b="1">
              <a:solidFill>
                <a:schemeClr val="lt1"/>
              </a:solidFill>
            </a:endParaRPr>
          </a:p>
          <a:p>
            <a:pPr marL="0" lvl="0" indent="0" algn="ctr" rtl="0">
              <a:spcBef>
                <a:spcPts val="0"/>
              </a:spcBef>
              <a:spcAft>
                <a:spcPts val="0"/>
              </a:spcAft>
              <a:buNone/>
            </a:pPr>
            <a:r>
              <a:rPr lang="en" sz="600" b="1">
                <a:solidFill>
                  <a:schemeClr val="lt1"/>
                </a:solidFill>
              </a:rPr>
              <a:t>4.75%, до 24 мес.</a:t>
            </a:r>
            <a:endParaRPr sz="600" b="1">
              <a:solidFill>
                <a:schemeClr val="lt1"/>
              </a:solidFill>
            </a:endParaRPr>
          </a:p>
        </p:txBody>
      </p:sp>
      <p:sp>
        <p:nvSpPr>
          <p:cNvPr id="624" name="Google Shape;624;p39">
            <a:hlinkClick r:id="rId3"/>
          </p:cNvPr>
          <p:cNvSpPr/>
          <p:nvPr/>
        </p:nvSpPr>
        <p:spPr>
          <a:xfrm>
            <a:off x="5026400" y="2187943"/>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«Рефинансирование-МСП»</a:t>
            </a:r>
            <a:endParaRPr sz="700" b="1">
              <a:solidFill>
                <a:schemeClr val="lt1"/>
              </a:solidFill>
            </a:endParaRPr>
          </a:p>
          <a:p>
            <a:pPr marL="0" lvl="0" indent="0" algn="ctr" rtl="0">
              <a:spcBef>
                <a:spcPts val="0"/>
              </a:spcBef>
              <a:spcAft>
                <a:spcPts val="0"/>
              </a:spcAft>
              <a:buNone/>
            </a:pPr>
            <a:r>
              <a:rPr lang="en" sz="700" b="1">
                <a:solidFill>
                  <a:schemeClr val="lt1"/>
                </a:solidFill>
              </a:rPr>
              <a:t>9.5%, до 24 мес.</a:t>
            </a:r>
            <a:endParaRPr sz="700" b="1">
              <a:solidFill>
                <a:schemeClr val="lt1"/>
              </a:solidFill>
            </a:endParaRPr>
          </a:p>
        </p:txBody>
      </p:sp>
      <p:sp>
        <p:nvSpPr>
          <p:cNvPr id="625" name="Google Shape;625;p39">
            <a:hlinkClick r:id="rId3"/>
          </p:cNvPr>
          <p:cNvSpPr/>
          <p:nvPr/>
        </p:nvSpPr>
        <p:spPr>
          <a:xfrm>
            <a:off x="686583" y="1105356"/>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«Рециклинг»</a:t>
            </a:r>
            <a:endParaRPr sz="700" b="1">
              <a:solidFill>
                <a:schemeClr val="lt1"/>
              </a:solidFill>
            </a:endParaRPr>
          </a:p>
          <a:p>
            <a:pPr marL="0" lvl="0" indent="0" algn="ctr" rtl="0">
              <a:spcBef>
                <a:spcPts val="0"/>
              </a:spcBef>
              <a:spcAft>
                <a:spcPts val="0"/>
              </a:spcAft>
              <a:buNone/>
            </a:pPr>
            <a:r>
              <a:rPr lang="en" sz="700" b="1">
                <a:solidFill>
                  <a:schemeClr val="lt1"/>
                </a:solidFill>
              </a:rPr>
              <a:t>8%, до 24 мес.</a:t>
            </a:r>
            <a:endParaRPr sz="700" b="1">
              <a:solidFill>
                <a:schemeClr val="lt1"/>
              </a:solidFill>
            </a:endParaRPr>
          </a:p>
        </p:txBody>
      </p:sp>
      <p:sp>
        <p:nvSpPr>
          <p:cNvPr id="626" name="Google Shape;626;p39">
            <a:hlinkClick r:id="rId3"/>
          </p:cNvPr>
          <p:cNvSpPr/>
          <p:nvPr/>
        </p:nvSpPr>
        <p:spPr>
          <a:xfrm>
            <a:off x="686582" y="1590463"/>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«Самозанятые граждане»</a:t>
            </a:r>
            <a:endParaRPr sz="700" b="1">
              <a:solidFill>
                <a:schemeClr val="lt1"/>
              </a:solidFill>
            </a:endParaRPr>
          </a:p>
          <a:p>
            <a:pPr marL="0" lvl="0" indent="0" algn="ctr" rtl="0">
              <a:spcBef>
                <a:spcPts val="0"/>
              </a:spcBef>
              <a:spcAft>
                <a:spcPts val="0"/>
              </a:spcAft>
              <a:buNone/>
            </a:pPr>
            <a:r>
              <a:rPr lang="en" sz="700" b="1">
                <a:solidFill>
                  <a:schemeClr val="lt1"/>
                </a:solidFill>
              </a:rPr>
              <a:t>4.75%, до 24 мес.</a:t>
            </a:r>
            <a:endParaRPr sz="700" b="1">
              <a:solidFill>
                <a:schemeClr val="lt1"/>
              </a:solidFill>
            </a:endParaRPr>
          </a:p>
        </p:txBody>
      </p:sp>
      <p:sp>
        <p:nvSpPr>
          <p:cNvPr id="627" name="Google Shape;627;p39">
            <a:hlinkClick r:id="rId3"/>
          </p:cNvPr>
          <p:cNvSpPr/>
          <p:nvPr/>
        </p:nvSpPr>
        <p:spPr>
          <a:xfrm>
            <a:off x="2118538" y="1105356"/>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«Сельхозпроизводитель»</a:t>
            </a:r>
            <a:endParaRPr sz="700" b="1">
              <a:solidFill>
                <a:schemeClr val="lt1"/>
              </a:solidFill>
            </a:endParaRPr>
          </a:p>
          <a:p>
            <a:pPr marL="0" lvl="0" indent="0" algn="ctr" rtl="0">
              <a:spcBef>
                <a:spcPts val="0"/>
              </a:spcBef>
              <a:spcAft>
                <a:spcPts val="0"/>
              </a:spcAft>
              <a:buNone/>
            </a:pPr>
            <a:r>
              <a:rPr lang="en" sz="700" b="1">
                <a:solidFill>
                  <a:schemeClr val="lt1"/>
                </a:solidFill>
              </a:rPr>
              <a:t>9%, до 24 мес.</a:t>
            </a:r>
            <a:endParaRPr sz="700" b="1">
              <a:solidFill>
                <a:schemeClr val="lt1"/>
              </a:solidFill>
            </a:endParaRPr>
          </a:p>
        </p:txBody>
      </p:sp>
      <p:sp>
        <p:nvSpPr>
          <p:cNvPr id="628" name="Google Shape;628;p39">
            <a:hlinkClick r:id="rId3"/>
          </p:cNvPr>
          <p:cNvSpPr/>
          <p:nvPr/>
        </p:nvSpPr>
        <p:spPr>
          <a:xfrm>
            <a:off x="2118557" y="1590463"/>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b="1">
                <a:solidFill>
                  <a:schemeClr val="lt1"/>
                </a:solidFill>
              </a:rPr>
              <a:t>«Социальное предпринимательство»</a:t>
            </a:r>
            <a:endParaRPr sz="600" b="1">
              <a:solidFill>
                <a:schemeClr val="lt1"/>
              </a:solidFill>
            </a:endParaRPr>
          </a:p>
          <a:p>
            <a:pPr marL="0" lvl="0" indent="0" algn="ctr" rtl="0">
              <a:spcBef>
                <a:spcPts val="0"/>
              </a:spcBef>
              <a:spcAft>
                <a:spcPts val="0"/>
              </a:spcAft>
              <a:buNone/>
            </a:pPr>
            <a:r>
              <a:rPr lang="en" sz="600" b="1">
                <a:solidFill>
                  <a:schemeClr val="lt1"/>
                </a:solidFill>
              </a:rPr>
              <a:t>4.75%, до 24 мес.</a:t>
            </a:r>
            <a:endParaRPr sz="600" b="1">
              <a:solidFill>
                <a:schemeClr val="lt1"/>
              </a:solidFill>
            </a:endParaRPr>
          </a:p>
        </p:txBody>
      </p:sp>
      <p:sp>
        <p:nvSpPr>
          <p:cNvPr id="629" name="Google Shape;629;p39">
            <a:hlinkClick r:id="rId3"/>
          </p:cNvPr>
          <p:cNvSpPr/>
          <p:nvPr/>
        </p:nvSpPr>
        <p:spPr>
          <a:xfrm>
            <a:off x="2118531" y="2806719"/>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b="1">
                <a:solidFill>
                  <a:schemeClr val="lt1"/>
                </a:solidFill>
              </a:rPr>
              <a:t>«Стандарт»</a:t>
            </a:r>
            <a:endParaRPr sz="600" b="1">
              <a:solidFill>
                <a:schemeClr val="lt1"/>
              </a:solidFill>
            </a:endParaRPr>
          </a:p>
          <a:p>
            <a:pPr marL="0" lvl="0" indent="0" algn="ctr" rtl="0">
              <a:spcBef>
                <a:spcPts val="0"/>
              </a:spcBef>
              <a:spcAft>
                <a:spcPts val="0"/>
              </a:spcAft>
              <a:buNone/>
            </a:pPr>
            <a:r>
              <a:rPr lang="en" sz="600" b="1">
                <a:solidFill>
                  <a:schemeClr val="lt1"/>
                </a:solidFill>
              </a:rPr>
              <a:t>9.5%, до 24 мес.</a:t>
            </a:r>
            <a:endParaRPr sz="600" b="1">
              <a:solidFill>
                <a:schemeClr val="lt1"/>
              </a:solidFill>
            </a:endParaRPr>
          </a:p>
        </p:txBody>
      </p:sp>
      <p:sp>
        <p:nvSpPr>
          <p:cNvPr id="630" name="Google Shape;630;p39">
            <a:hlinkClick r:id="rId3"/>
          </p:cNvPr>
          <p:cNvSpPr/>
          <p:nvPr/>
        </p:nvSpPr>
        <p:spPr>
          <a:xfrm>
            <a:off x="2118556" y="3285451"/>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«Туризм»</a:t>
            </a:r>
            <a:endParaRPr sz="700" b="1">
              <a:solidFill>
                <a:schemeClr val="lt1"/>
              </a:solidFill>
            </a:endParaRPr>
          </a:p>
          <a:p>
            <a:pPr marL="0" lvl="0" indent="0" algn="ctr" rtl="0">
              <a:spcBef>
                <a:spcPts val="0"/>
              </a:spcBef>
              <a:spcAft>
                <a:spcPts val="0"/>
              </a:spcAft>
              <a:buNone/>
            </a:pPr>
            <a:r>
              <a:rPr lang="en" sz="700" b="1">
                <a:solidFill>
                  <a:schemeClr val="lt1"/>
                </a:solidFill>
              </a:rPr>
              <a:t>4.75%, до 24 мес.</a:t>
            </a:r>
            <a:endParaRPr sz="700" b="1">
              <a:solidFill>
                <a:schemeClr val="lt1"/>
              </a:solidFill>
            </a:endParaRPr>
          </a:p>
        </p:txBody>
      </p:sp>
      <p:sp>
        <p:nvSpPr>
          <p:cNvPr id="631" name="Google Shape;631;p39">
            <a:hlinkClick r:id="rId3"/>
          </p:cNvPr>
          <p:cNvSpPr/>
          <p:nvPr/>
        </p:nvSpPr>
        <p:spPr>
          <a:xfrm>
            <a:off x="686575" y="3764182"/>
            <a:ext cx="1355700" cy="409200"/>
          </a:xfrm>
          <a:prstGeom prst="chevron">
            <a:avLst>
              <a:gd name="adj"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rPr>
              <a:t>«Туризм»</a:t>
            </a:r>
            <a:endParaRPr sz="700" b="1">
              <a:solidFill>
                <a:schemeClr val="lt1"/>
              </a:solidFill>
            </a:endParaRPr>
          </a:p>
          <a:p>
            <a:pPr marL="0" lvl="0" indent="0" algn="ctr" rtl="0">
              <a:spcBef>
                <a:spcPts val="0"/>
              </a:spcBef>
              <a:spcAft>
                <a:spcPts val="0"/>
              </a:spcAft>
              <a:buNone/>
            </a:pPr>
            <a:r>
              <a:rPr lang="en" sz="700" b="1">
                <a:solidFill>
                  <a:schemeClr val="lt1"/>
                </a:solidFill>
              </a:rPr>
              <a:t>4.75%, до 24 мес.</a:t>
            </a:r>
            <a:endParaRPr sz="700" b="1">
              <a:solidFill>
                <a:schemeClr val="lt1"/>
              </a:solidFill>
            </a:endParaRPr>
          </a:p>
        </p:txBody>
      </p:sp>
      <p:sp>
        <p:nvSpPr>
          <p:cNvPr id="632" name="Google Shape;632;p39"/>
          <p:cNvSpPr txBox="1"/>
          <p:nvPr/>
        </p:nvSpPr>
        <p:spPr>
          <a:xfrm>
            <a:off x="2728075" y="50025"/>
            <a:ext cx="5515200" cy="141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b="1">
              <a:solidFill>
                <a:schemeClr val="dk1"/>
              </a:solidFill>
              <a:latin typeface="Play"/>
              <a:ea typeface="Play"/>
              <a:cs typeface="Play"/>
              <a:sym typeface="Play"/>
            </a:endParaRPr>
          </a:p>
        </p:txBody>
      </p:sp>
      <p:pic>
        <p:nvPicPr>
          <p:cNvPr id="633" name="Google Shape;633;p39"/>
          <p:cNvPicPr preferRelativeResize="0"/>
          <p:nvPr/>
        </p:nvPicPr>
        <p:blipFill>
          <a:blip r:embed="rId4">
            <a:alphaModFix/>
          </a:blip>
          <a:stretch>
            <a:fillRect/>
          </a:stretch>
        </p:blipFill>
        <p:spPr>
          <a:xfrm>
            <a:off x="2569964" y="2037750"/>
            <a:ext cx="452818" cy="400200"/>
          </a:xfrm>
          <a:prstGeom prst="rect">
            <a:avLst/>
          </a:prstGeom>
          <a:noFill/>
          <a:ln>
            <a:noFill/>
          </a:ln>
        </p:spPr>
      </p:pic>
      <p:sp>
        <p:nvSpPr>
          <p:cNvPr id="634" name="Google Shape;634;p39"/>
          <p:cNvSpPr txBox="1"/>
          <p:nvPr/>
        </p:nvSpPr>
        <p:spPr>
          <a:xfrm>
            <a:off x="4182775" y="-29825"/>
            <a:ext cx="4932300" cy="141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Play"/>
                <a:ea typeface="Play"/>
                <a:cs typeface="Play"/>
                <a:sym typeface="Play"/>
              </a:rPr>
              <a:t>Программы кредитования на сумму </a:t>
            </a:r>
            <a:r>
              <a:rPr lang="en" sz="1000" b="1">
                <a:solidFill>
                  <a:srgbClr val="FF9900"/>
                </a:solidFill>
                <a:latin typeface="Play"/>
                <a:ea typeface="Play"/>
                <a:cs typeface="Play"/>
                <a:sym typeface="Play"/>
              </a:rPr>
              <a:t>от 500 тыс. до 5 млн.руб.</a:t>
            </a:r>
            <a:endParaRPr sz="1000" b="1">
              <a:solidFill>
                <a:srgbClr val="FF9900"/>
              </a:solidFill>
              <a:latin typeface="Play"/>
              <a:ea typeface="Play"/>
              <a:cs typeface="Play"/>
              <a:sym typeface="Play"/>
            </a:endParaRPr>
          </a:p>
          <a:p>
            <a:pPr marL="0" lvl="0" indent="0" algn="l" rtl="0">
              <a:spcBef>
                <a:spcPts val="0"/>
              </a:spcBef>
              <a:spcAft>
                <a:spcPts val="0"/>
              </a:spcAft>
              <a:buNone/>
            </a:pPr>
            <a:r>
              <a:rPr lang="en" sz="1000" b="1">
                <a:solidFill>
                  <a:schemeClr val="dk1"/>
                </a:solidFill>
                <a:latin typeface="Play"/>
                <a:ea typeface="Play"/>
                <a:cs typeface="Play"/>
                <a:sym typeface="Play"/>
              </a:rPr>
              <a:t>Сроком от </a:t>
            </a:r>
            <a:r>
              <a:rPr lang="en" sz="1000" b="1">
                <a:solidFill>
                  <a:srgbClr val="FF9900"/>
                </a:solidFill>
                <a:latin typeface="Play"/>
                <a:ea typeface="Play"/>
                <a:cs typeface="Play"/>
                <a:sym typeface="Play"/>
              </a:rPr>
              <a:t>1 года до 5 лет.</a:t>
            </a:r>
            <a:endParaRPr sz="1000" b="1">
              <a:solidFill>
                <a:srgbClr val="FF9900"/>
              </a:solidFill>
              <a:latin typeface="Play"/>
              <a:ea typeface="Play"/>
              <a:cs typeface="Play"/>
              <a:sym typeface="Play"/>
            </a:endParaRPr>
          </a:p>
          <a:p>
            <a:pPr marL="0" lvl="0" indent="0" algn="l" rtl="0">
              <a:spcBef>
                <a:spcPts val="0"/>
              </a:spcBef>
              <a:spcAft>
                <a:spcPts val="0"/>
              </a:spcAft>
              <a:buNone/>
            </a:pPr>
            <a:r>
              <a:rPr lang="en" sz="1000" b="1">
                <a:solidFill>
                  <a:schemeClr val="dk1"/>
                </a:solidFill>
                <a:latin typeface="Play"/>
                <a:ea typeface="Play"/>
                <a:cs typeface="Play"/>
                <a:sym typeface="Play"/>
              </a:rPr>
              <a:t>Процентная ставка от </a:t>
            </a:r>
            <a:r>
              <a:rPr lang="en" sz="1000" b="1">
                <a:solidFill>
                  <a:srgbClr val="FF9900"/>
                </a:solidFill>
                <a:latin typeface="Play"/>
                <a:ea typeface="Play"/>
                <a:cs typeface="Play"/>
                <a:sym typeface="Play"/>
              </a:rPr>
              <a:t>4.75% до 10%</a:t>
            </a:r>
            <a:r>
              <a:rPr lang="en" sz="1000" b="1">
                <a:solidFill>
                  <a:schemeClr val="dk1"/>
                </a:solidFill>
                <a:latin typeface="Play"/>
                <a:ea typeface="Play"/>
                <a:cs typeface="Play"/>
                <a:sym typeface="Play"/>
              </a:rPr>
              <a:t> годовых</a:t>
            </a:r>
            <a:endParaRPr sz="1000" b="1">
              <a:solidFill>
                <a:schemeClr val="dk1"/>
              </a:solidFill>
              <a:latin typeface="Play"/>
              <a:ea typeface="Play"/>
              <a:cs typeface="Play"/>
              <a:sym typeface="Play"/>
            </a:endParaRPr>
          </a:p>
          <a:p>
            <a:pPr marL="0" lvl="0" indent="0" algn="l" rtl="0">
              <a:spcBef>
                <a:spcPts val="0"/>
              </a:spcBef>
              <a:spcAft>
                <a:spcPts val="0"/>
              </a:spcAft>
              <a:buNone/>
            </a:pPr>
            <a:endParaRPr sz="1000" b="1">
              <a:solidFill>
                <a:schemeClr val="dk1"/>
              </a:solidFill>
              <a:latin typeface="Play"/>
              <a:ea typeface="Play"/>
              <a:cs typeface="Play"/>
              <a:sym typeface="Play"/>
            </a:endParaRPr>
          </a:p>
          <a:p>
            <a:pPr marL="0" lvl="0" indent="0" algn="l" rtl="0">
              <a:spcBef>
                <a:spcPts val="0"/>
              </a:spcBef>
              <a:spcAft>
                <a:spcPts val="0"/>
              </a:spcAft>
              <a:buNone/>
            </a:pPr>
            <a:r>
              <a:rPr lang="en" sz="1000" b="1" i="1">
                <a:solidFill>
                  <a:schemeClr val="accent6"/>
                </a:solidFill>
                <a:latin typeface="Play"/>
                <a:ea typeface="Play"/>
                <a:cs typeface="Play"/>
                <a:sym typeface="Play"/>
              </a:rPr>
              <a:t>Процентные ставки актуальны на 15.04.2022 г.</a:t>
            </a:r>
            <a:endParaRPr sz="1000" b="1" i="1">
              <a:solidFill>
                <a:schemeClr val="accent6"/>
              </a:solidFill>
              <a:latin typeface="Play"/>
              <a:ea typeface="Play"/>
              <a:cs typeface="Play"/>
              <a:sym typeface="Play"/>
            </a:endParaRPr>
          </a:p>
          <a:p>
            <a:pPr marL="0" lvl="0" indent="0" algn="l" rtl="0">
              <a:spcBef>
                <a:spcPts val="0"/>
              </a:spcBef>
              <a:spcAft>
                <a:spcPts val="0"/>
              </a:spcAft>
              <a:buNone/>
            </a:pPr>
            <a:r>
              <a:rPr lang="en" sz="1000" b="1" i="1">
                <a:solidFill>
                  <a:schemeClr val="accent6"/>
                </a:solidFill>
                <a:latin typeface="Play"/>
                <a:ea typeface="Play"/>
                <a:cs typeface="Play"/>
                <a:sym typeface="Play"/>
              </a:rPr>
              <a:t>Узнать фактическую процентную ставку и условия предоставления микрозаймов можно кликнув на выбранную программу</a:t>
            </a:r>
            <a:endParaRPr sz="1000" b="1" i="1">
              <a:solidFill>
                <a:schemeClr val="accent6"/>
              </a:solidFill>
              <a:latin typeface="Play"/>
              <a:ea typeface="Play"/>
              <a:cs typeface="Play"/>
              <a:sym typeface="Play"/>
            </a:endParaRPr>
          </a:p>
        </p:txBody>
      </p:sp>
      <p:sp>
        <p:nvSpPr>
          <p:cNvPr id="635" name="Google Shape;635;p39">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30</a:t>
            </a:fld>
            <a:endParaRPr/>
          </a:p>
        </p:txBody>
      </p:sp>
      <p:sp>
        <p:nvSpPr>
          <p:cNvPr id="636" name="Google Shape;636;p39">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0"/>
          <p:cNvSpPr txBox="1"/>
          <p:nvPr/>
        </p:nvSpPr>
        <p:spPr>
          <a:xfrm>
            <a:off x="0" y="0"/>
            <a:ext cx="84714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FF9900"/>
                </a:solidFill>
              </a:rPr>
              <a:t>Максимальная сумма гранта: не более 400 000 рублей (меньше можно) </a:t>
            </a:r>
            <a:endParaRPr sz="1100" b="1">
              <a:solidFill>
                <a:srgbClr val="FF9900"/>
              </a:solidFill>
            </a:endParaRPr>
          </a:p>
          <a:p>
            <a:pPr marL="0" lvl="0" indent="0" algn="l" rtl="0">
              <a:spcBef>
                <a:spcPts val="0"/>
              </a:spcBef>
              <a:spcAft>
                <a:spcPts val="0"/>
              </a:spcAft>
              <a:buNone/>
            </a:pPr>
            <a:r>
              <a:rPr lang="en" sz="1100">
                <a:solidFill>
                  <a:schemeClr val="dk1"/>
                </a:solidFill>
              </a:rPr>
              <a:t>Заявки на конкурс принимаются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на онлайн-платформе</a:t>
            </a:r>
            <a:r>
              <a:rPr lang="en" sz="1100">
                <a:solidFill>
                  <a:schemeClr val="dk1"/>
                </a:solidFill>
              </a:rPr>
              <a:t> с 1 по 30 апреля 2022 года.</a:t>
            </a:r>
            <a:endParaRPr sz="1100">
              <a:solidFill>
                <a:schemeClr val="dk1"/>
              </a:solidFill>
            </a:endParaRPr>
          </a:p>
          <a:p>
            <a:pPr marL="0" lvl="0" indent="0" algn="l" rtl="0">
              <a:spcBef>
                <a:spcPts val="0"/>
              </a:spcBef>
              <a:spcAft>
                <a:spcPts val="0"/>
              </a:spcAft>
              <a:buNone/>
            </a:pPr>
            <a:endParaRPr sz="1100" b="1">
              <a:solidFill>
                <a:srgbClr val="FF9900"/>
              </a:solidFill>
            </a:endParaRPr>
          </a:p>
          <a:p>
            <a:pPr marL="0" lvl="0" indent="0" algn="l" rtl="0">
              <a:spcBef>
                <a:spcPts val="0"/>
              </a:spcBef>
              <a:spcAft>
                <a:spcPts val="0"/>
              </a:spcAft>
              <a:buNone/>
            </a:pPr>
            <a:r>
              <a:rPr lang="en" sz="1100" b="1">
                <a:solidFill>
                  <a:srgbClr val="FF9900"/>
                </a:solidFill>
              </a:rPr>
              <a:t>Цель конкурса</a:t>
            </a:r>
            <a:r>
              <a:rPr lang="en" sz="1100">
                <a:solidFill>
                  <a:schemeClr val="dk1"/>
                </a:solidFill>
              </a:rPr>
              <a:t> — социальное и экономическое развитие территорий через вовлечение и включение в общую деятельность не только активных граждан, но и представителей уязвимых групп, проживающих на территории.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b="1">
                <a:solidFill>
                  <a:srgbClr val="FF9900"/>
                </a:solidFill>
              </a:rPr>
              <a:t>Территория проведения Конкурса и номинации в 2022 году</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Конкурс проводится в пяти пилотных регионах: Нижегородской области, Архангельской области, Самарской области, Пермском крае и Приморском крае.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Координатор и оператор конкурса в Архангельской области Архангельский Центр социальных технологий "Гарант".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b="1">
                <a:solidFill>
                  <a:srgbClr val="FF9900"/>
                </a:solidFill>
              </a:rPr>
              <a:t>Конкурс проводится в двух номинациях:</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b="1">
                <a:solidFill>
                  <a:srgbClr val="FF9900"/>
                </a:solidFill>
              </a:rPr>
              <a:t>Сельские населенные пункты (деревни, сёла, поселки и др.)</a:t>
            </a:r>
            <a:r>
              <a:rPr lang="en" sz="1100">
                <a:solidFill>
                  <a:schemeClr val="dk1"/>
                </a:solidFill>
              </a:rPr>
              <a:t> - с численностью населения от 100 человек, верхний предел не устанавливается.</a:t>
            </a:r>
            <a:endParaRPr sz="1100">
              <a:solidFill>
                <a:schemeClr val="dk1"/>
              </a:solidFill>
            </a:endParaRPr>
          </a:p>
          <a:p>
            <a:pPr marL="0" lvl="0" indent="0" algn="l" rtl="0">
              <a:spcBef>
                <a:spcPts val="0"/>
              </a:spcBef>
              <a:spcAft>
                <a:spcPts val="0"/>
              </a:spcAft>
              <a:buNone/>
            </a:pPr>
            <a:r>
              <a:rPr lang="en" sz="1100" b="1">
                <a:solidFill>
                  <a:srgbClr val="FF9900"/>
                </a:solidFill>
              </a:rPr>
              <a:t>Городские населенные пункты (города, поселки городского типа и другие)</a:t>
            </a:r>
            <a:r>
              <a:rPr lang="en" sz="1100">
                <a:solidFill>
                  <a:schemeClr val="dk1"/>
                </a:solidFill>
              </a:rPr>
              <a:t> - с населением до 50 000 человек, нижний предел не устанавливается. </a:t>
            </a:r>
            <a:endParaRPr sz="1100">
              <a:solidFill>
                <a:schemeClr val="dk1"/>
              </a:solidFill>
            </a:endParaRPr>
          </a:p>
          <a:p>
            <a:pPr marL="0" lvl="0" indent="0" algn="l" rtl="0">
              <a:spcBef>
                <a:spcPts val="0"/>
              </a:spcBef>
              <a:spcAft>
                <a:spcPts val="0"/>
              </a:spcAft>
              <a:buNone/>
            </a:pPr>
            <a:endParaRPr sz="1100" b="1">
              <a:solidFill>
                <a:srgbClr val="FF9900"/>
              </a:solidFill>
            </a:endParaRPr>
          </a:p>
          <a:p>
            <a:pPr marL="0" lvl="0" indent="0" algn="l" rtl="0">
              <a:spcBef>
                <a:spcPts val="0"/>
              </a:spcBef>
              <a:spcAft>
                <a:spcPts val="0"/>
              </a:spcAft>
              <a:buNone/>
            </a:pPr>
            <a:r>
              <a:rPr lang="en" sz="1100" b="1">
                <a:solidFill>
                  <a:srgbClr val="FF9900"/>
                </a:solidFill>
              </a:rPr>
              <a:t>Приоритеты Конкурса</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Актуализация возможностей и запросов жителей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Понимание местного контекста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Ориентация на взаимодействие</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Ориентация на заботу о ближнем</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Ориентация на долгосрочные цели</a:t>
            </a:r>
            <a:endParaRPr sz="1100">
              <a:solidFill>
                <a:schemeClr val="dk1"/>
              </a:solidFill>
            </a:endParaRPr>
          </a:p>
        </p:txBody>
      </p:sp>
      <p:pic>
        <p:nvPicPr>
          <p:cNvPr id="643" name="Google Shape;643;p40">
            <a:hlinkClick r:id="rId4"/>
          </p:cNvPr>
          <p:cNvPicPr preferRelativeResize="0"/>
          <p:nvPr/>
        </p:nvPicPr>
        <p:blipFill>
          <a:blip r:embed="rId5">
            <a:alphaModFix/>
          </a:blip>
          <a:stretch>
            <a:fillRect/>
          </a:stretch>
        </p:blipFill>
        <p:spPr>
          <a:xfrm>
            <a:off x="3687163" y="4406975"/>
            <a:ext cx="1769672" cy="596100"/>
          </a:xfrm>
          <a:prstGeom prst="rect">
            <a:avLst/>
          </a:prstGeom>
          <a:noFill/>
          <a:ln>
            <a:noFill/>
          </a:ln>
        </p:spPr>
      </p:pic>
      <p:pic>
        <p:nvPicPr>
          <p:cNvPr id="644" name="Google Shape;644;p40">
            <a:hlinkClick r:id="rId4"/>
          </p:cNvPr>
          <p:cNvPicPr preferRelativeResize="0"/>
          <p:nvPr/>
        </p:nvPicPr>
        <p:blipFill>
          <a:blip r:embed="rId6">
            <a:alphaModFix/>
          </a:blip>
          <a:stretch>
            <a:fillRect/>
          </a:stretch>
        </p:blipFill>
        <p:spPr>
          <a:xfrm>
            <a:off x="5418351" y="4560363"/>
            <a:ext cx="452818" cy="400200"/>
          </a:xfrm>
          <a:prstGeom prst="rect">
            <a:avLst/>
          </a:prstGeom>
          <a:noFill/>
          <a:ln>
            <a:noFill/>
          </a:ln>
        </p:spPr>
      </p:pic>
      <p:sp>
        <p:nvSpPr>
          <p:cNvPr id="645" name="Google Shape;645;p40">
            <a:hlinkClick r:id="rId7"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31</a:t>
            </a:fld>
            <a:endParaRPr/>
          </a:p>
        </p:txBody>
      </p:sp>
      <p:sp>
        <p:nvSpPr>
          <p:cNvPr id="646" name="Google Shape;646;p40">
            <a:hlinkClick r:id="rId7"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a:hlinkClick r:id="rId7"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1"/>
          <p:cNvSpPr txBox="1"/>
          <p:nvPr/>
        </p:nvSpPr>
        <p:spPr>
          <a:xfrm>
            <a:off x="0" y="0"/>
            <a:ext cx="8471400" cy="2385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100">
                <a:solidFill>
                  <a:schemeClr val="dk1"/>
                </a:solidFill>
              </a:rPr>
              <a:t>Темы проектов</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Сбережение природы и экология среды обитания человека;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Развитие традиционных промыслов КМНС как экономической основы арктических сообществ;</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Вклад новых информационных технологий в социальную и экономическую сферы развития Арктики;</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Инновационные разработки, облегчающие жизнь и работу человека в суровых климатических условиях;</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Здоровый образ жизни и новые медицинские технологии как средство сохранения и приумножения человеческого капитала;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Охрана редких и исчезающих видов животных в контексте сохранения биоресурсов и развития экологического туризма.</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0" algn="l" rtl="0">
              <a:spcBef>
                <a:spcPts val="0"/>
              </a:spcBef>
              <a:spcAft>
                <a:spcPts val="0"/>
              </a:spcAft>
              <a:buNone/>
            </a:pPr>
            <a:r>
              <a:rPr lang="en" sz="1100">
                <a:solidFill>
                  <a:schemeClr val="dk1"/>
                </a:solidFill>
              </a:rPr>
              <a:t>Размер гранта: </a:t>
            </a:r>
            <a:r>
              <a:rPr lang="en" sz="1100" b="1">
                <a:solidFill>
                  <a:srgbClr val="FF9900"/>
                </a:solidFill>
              </a:rPr>
              <a:t>50 000 ₽</a:t>
            </a:r>
            <a:r>
              <a:rPr lang="en" sz="1100">
                <a:solidFill>
                  <a:schemeClr val="dk1"/>
                </a:solidFill>
              </a:rPr>
              <a:t>  Индивидуальным участникам и </a:t>
            </a:r>
            <a:r>
              <a:rPr lang="en" sz="1100" b="1">
                <a:solidFill>
                  <a:srgbClr val="FF9900"/>
                </a:solidFill>
              </a:rPr>
              <a:t>100 000 ₽</a:t>
            </a:r>
            <a:r>
              <a:rPr lang="en" sz="1100">
                <a:solidFill>
                  <a:schemeClr val="dk1"/>
                </a:solidFill>
              </a:rPr>
              <a:t> Юридическим лицам</a:t>
            </a:r>
            <a:endParaRPr sz="1100">
              <a:solidFill>
                <a:schemeClr val="dk1"/>
              </a:solidFill>
            </a:endParaRPr>
          </a:p>
        </p:txBody>
      </p:sp>
      <p:pic>
        <p:nvPicPr>
          <p:cNvPr id="653" name="Google Shape;653;p41">
            <a:hlinkClick r:id="rId3"/>
          </p:cNvPr>
          <p:cNvPicPr preferRelativeResize="0"/>
          <p:nvPr/>
        </p:nvPicPr>
        <p:blipFill>
          <a:blip r:embed="rId4">
            <a:alphaModFix/>
          </a:blip>
          <a:stretch>
            <a:fillRect/>
          </a:stretch>
        </p:blipFill>
        <p:spPr>
          <a:xfrm>
            <a:off x="3687163" y="4406975"/>
            <a:ext cx="1769672" cy="596100"/>
          </a:xfrm>
          <a:prstGeom prst="rect">
            <a:avLst/>
          </a:prstGeom>
          <a:noFill/>
          <a:ln>
            <a:noFill/>
          </a:ln>
        </p:spPr>
      </p:pic>
      <p:pic>
        <p:nvPicPr>
          <p:cNvPr id="654" name="Google Shape;654;p41">
            <a:hlinkClick r:id="rId3"/>
          </p:cNvPr>
          <p:cNvPicPr preferRelativeResize="0"/>
          <p:nvPr/>
        </p:nvPicPr>
        <p:blipFill>
          <a:blip r:embed="rId5">
            <a:alphaModFix/>
          </a:blip>
          <a:stretch>
            <a:fillRect/>
          </a:stretch>
        </p:blipFill>
        <p:spPr>
          <a:xfrm>
            <a:off x="5418351" y="4560363"/>
            <a:ext cx="452818" cy="400200"/>
          </a:xfrm>
          <a:prstGeom prst="rect">
            <a:avLst/>
          </a:prstGeom>
          <a:noFill/>
          <a:ln>
            <a:noFill/>
          </a:ln>
        </p:spPr>
      </p:pic>
      <p:sp>
        <p:nvSpPr>
          <p:cNvPr id="655" name="Google Shape;655;p41">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32</a:t>
            </a:fld>
            <a:endParaRPr/>
          </a:p>
        </p:txBody>
      </p:sp>
      <p:sp>
        <p:nvSpPr>
          <p:cNvPr id="656" name="Google Shape;656;p41">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2"/>
          <p:cNvSpPr txBox="1"/>
          <p:nvPr/>
        </p:nvSpPr>
        <p:spPr>
          <a:xfrm>
            <a:off x="1814400" y="101325"/>
            <a:ext cx="5515200" cy="141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Play"/>
                <a:ea typeface="Play"/>
                <a:cs typeface="Play"/>
                <a:sym typeface="Play"/>
              </a:rPr>
              <a:t>Размер гранта зависит от категории участников:</a:t>
            </a:r>
            <a:endParaRPr sz="1300" b="1">
              <a:solidFill>
                <a:schemeClr val="dk1"/>
              </a:solidFill>
              <a:latin typeface="Play"/>
              <a:ea typeface="Play"/>
              <a:cs typeface="Play"/>
              <a:sym typeface="Play"/>
            </a:endParaRPr>
          </a:p>
        </p:txBody>
      </p:sp>
      <p:sp>
        <p:nvSpPr>
          <p:cNvPr id="663" name="Google Shape;663;p42"/>
          <p:cNvSpPr txBox="1"/>
          <p:nvPr/>
        </p:nvSpPr>
        <p:spPr>
          <a:xfrm>
            <a:off x="1141575" y="1164100"/>
            <a:ext cx="3117000" cy="12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Play"/>
                <a:ea typeface="Play"/>
                <a:cs typeface="Play"/>
                <a:sym typeface="Play"/>
              </a:rPr>
              <a:t>Не более </a:t>
            </a:r>
            <a:r>
              <a:rPr lang="en" sz="1000" b="1">
                <a:solidFill>
                  <a:srgbClr val="FF9900"/>
                </a:solidFill>
                <a:latin typeface="Play"/>
                <a:ea typeface="Play"/>
                <a:cs typeface="Play"/>
                <a:sym typeface="Play"/>
              </a:rPr>
              <a:t>500 000</a:t>
            </a:r>
            <a:r>
              <a:rPr lang="en" sz="1000" b="1">
                <a:solidFill>
                  <a:schemeClr val="dk1"/>
                </a:solidFill>
                <a:latin typeface="Play"/>
                <a:ea typeface="Play"/>
                <a:cs typeface="Play"/>
                <a:sym typeface="Play"/>
              </a:rPr>
              <a:t> рублей</a:t>
            </a:r>
            <a:endParaRPr sz="1000" b="1">
              <a:solidFill>
                <a:schemeClr val="dk1"/>
              </a:solidFill>
              <a:latin typeface="Play"/>
              <a:ea typeface="Play"/>
              <a:cs typeface="Play"/>
              <a:sym typeface="Play"/>
            </a:endParaRPr>
          </a:p>
          <a:p>
            <a:pPr marL="0" lvl="0" indent="0" algn="ctr" rtl="0">
              <a:spcBef>
                <a:spcPts val="0"/>
              </a:spcBef>
              <a:spcAft>
                <a:spcPts val="0"/>
              </a:spcAft>
              <a:buNone/>
            </a:pPr>
            <a:r>
              <a:rPr lang="en" sz="1000" b="1">
                <a:solidFill>
                  <a:schemeClr val="dk1"/>
                </a:solidFill>
                <a:latin typeface="Play"/>
                <a:ea typeface="Play"/>
                <a:cs typeface="Play"/>
                <a:sym typeface="Play"/>
              </a:rPr>
              <a:t>Организация зарегистрирована не позднее чем за тридцать дней до дня начала приема заявок на участие в конкурсе</a:t>
            </a:r>
            <a:endParaRPr sz="1000" b="1">
              <a:solidFill>
                <a:schemeClr val="dk1"/>
              </a:solidFill>
              <a:latin typeface="Play"/>
              <a:ea typeface="Play"/>
              <a:cs typeface="Play"/>
              <a:sym typeface="Play"/>
            </a:endParaRPr>
          </a:p>
        </p:txBody>
      </p:sp>
      <p:sp>
        <p:nvSpPr>
          <p:cNvPr id="664" name="Google Shape;664;p42"/>
          <p:cNvSpPr txBox="1"/>
          <p:nvPr/>
        </p:nvSpPr>
        <p:spPr>
          <a:xfrm>
            <a:off x="4686650" y="1164100"/>
            <a:ext cx="3117000" cy="12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Play"/>
                <a:ea typeface="Play"/>
                <a:cs typeface="Play"/>
                <a:sym typeface="Play"/>
              </a:rPr>
              <a:t>Не более </a:t>
            </a:r>
            <a:r>
              <a:rPr lang="en" sz="1000" b="1">
                <a:solidFill>
                  <a:srgbClr val="FF9900"/>
                </a:solidFill>
                <a:latin typeface="Play"/>
                <a:ea typeface="Play"/>
                <a:cs typeface="Play"/>
                <a:sym typeface="Play"/>
              </a:rPr>
              <a:t>2 000 000</a:t>
            </a:r>
            <a:r>
              <a:rPr lang="en" sz="1000" b="1">
                <a:solidFill>
                  <a:schemeClr val="dk1"/>
                </a:solidFill>
                <a:latin typeface="Play"/>
                <a:ea typeface="Play"/>
                <a:cs typeface="Play"/>
                <a:sym typeface="Play"/>
              </a:rPr>
              <a:t> рублей</a:t>
            </a:r>
            <a:endParaRPr sz="1000" b="1">
              <a:solidFill>
                <a:schemeClr val="dk1"/>
              </a:solidFill>
              <a:latin typeface="Play"/>
              <a:ea typeface="Play"/>
              <a:cs typeface="Play"/>
              <a:sym typeface="Play"/>
            </a:endParaRPr>
          </a:p>
          <a:p>
            <a:pPr marL="0" lvl="0" indent="0" algn="ctr" rtl="0">
              <a:spcBef>
                <a:spcPts val="0"/>
              </a:spcBef>
              <a:spcAft>
                <a:spcPts val="0"/>
              </a:spcAft>
              <a:buNone/>
            </a:pPr>
            <a:r>
              <a:rPr lang="en" sz="1000" b="1">
                <a:solidFill>
                  <a:schemeClr val="dk1"/>
                </a:solidFill>
                <a:latin typeface="Play"/>
                <a:ea typeface="Play"/>
                <a:cs typeface="Play"/>
                <a:sym typeface="Play"/>
              </a:rPr>
              <a:t>Организация зарегистрирована не позднее чем за один год до дня начала приема заявок на участие в конкурсе</a:t>
            </a:r>
            <a:endParaRPr sz="1000" b="1">
              <a:solidFill>
                <a:schemeClr val="dk1"/>
              </a:solidFill>
              <a:latin typeface="Play"/>
              <a:ea typeface="Play"/>
              <a:cs typeface="Play"/>
              <a:sym typeface="Play"/>
            </a:endParaRPr>
          </a:p>
        </p:txBody>
      </p:sp>
      <p:sp>
        <p:nvSpPr>
          <p:cNvPr id="665" name="Google Shape;665;p42"/>
          <p:cNvSpPr txBox="1"/>
          <p:nvPr/>
        </p:nvSpPr>
        <p:spPr>
          <a:xfrm>
            <a:off x="1814400" y="2209800"/>
            <a:ext cx="5515200" cy="59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Play"/>
                <a:ea typeface="Play"/>
                <a:cs typeface="Play"/>
                <a:sym typeface="Play"/>
              </a:rPr>
              <a:t>Этапы конкурса</a:t>
            </a:r>
            <a:endParaRPr sz="1300" b="1">
              <a:solidFill>
                <a:schemeClr val="dk1"/>
              </a:solidFill>
              <a:latin typeface="Play"/>
              <a:ea typeface="Play"/>
              <a:cs typeface="Play"/>
              <a:sym typeface="Play"/>
            </a:endParaRPr>
          </a:p>
        </p:txBody>
      </p:sp>
      <p:sp>
        <p:nvSpPr>
          <p:cNvPr id="666" name="Google Shape;666;p42"/>
          <p:cNvSpPr/>
          <p:nvPr/>
        </p:nvSpPr>
        <p:spPr>
          <a:xfrm>
            <a:off x="2522700" y="2805900"/>
            <a:ext cx="1366200" cy="5961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Прием заявок</a:t>
            </a:r>
            <a:endParaRPr sz="800" b="1">
              <a:solidFill>
                <a:schemeClr val="lt1"/>
              </a:solidFill>
            </a:endParaRPr>
          </a:p>
        </p:txBody>
      </p:sp>
      <p:sp>
        <p:nvSpPr>
          <p:cNvPr id="667" name="Google Shape;667;p42"/>
          <p:cNvSpPr/>
          <p:nvPr/>
        </p:nvSpPr>
        <p:spPr>
          <a:xfrm>
            <a:off x="3888900" y="2821125"/>
            <a:ext cx="1366200" cy="5961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Экспертиза заявок</a:t>
            </a:r>
            <a:endParaRPr sz="800" b="1">
              <a:solidFill>
                <a:schemeClr val="lt1"/>
              </a:solidFill>
            </a:endParaRPr>
          </a:p>
        </p:txBody>
      </p:sp>
      <p:sp>
        <p:nvSpPr>
          <p:cNvPr id="668" name="Google Shape;668;p42"/>
          <p:cNvSpPr/>
          <p:nvPr/>
        </p:nvSpPr>
        <p:spPr>
          <a:xfrm>
            <a:off x="5255100" y="2821125"/>
            <a:ext cx="1366200" cy="5961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Итоги конкурса</a:t>
            </a:r>
            <a:endParaRPr sz="800" b="1">
              <a:solidFill>
                <a:schemeClr val="lt1"/>
              </a:solidFill>
            </a:endParaRPr>
          </a:p>
        </p:txBody>
      </p:sp>
      <p:pic>
        <p:nvPicPr>
          <p:cNvPr id="669" name="Google Shape;669;p42">
            <a:hlinkClick r:id="rId3"/>
          </p:cNvPr>
          <p:cNvPicPr preferRelativeResize="0"/>
          <p:nvPr/>
        </p:nvPicPr>
        <p:blipFill>
          <a:blip r:embed="rId4">
            <a:alphaModFix/>
          </a:blip>
          <a:stretch>
            <a:fillRect/>
          </a:stretch>
        </p:blipFill>
        <p:spPr>
          <a:xfrm>
            <a:off x="3687163" y="3721175"/>
            <a:ext cx="1769672" cy="596100"/>
          </a:xfrm>
          <a:prstGeom prst="rect">
            <a:avLst/>
          </a:prstGeom>
          <a:noFill/>
          <a:ln>
            <a:noFill/>
          </a:ln>
        </p:spPr>
      </p:pic>
      <p:pic>
        <p:nvPicPr>
          <p:cNvPr id="670" name="Google Shape;670;p42">
            <a:hlinkClick r:id="rId3"/>
          </p:cNvPr>
          <p:cNvPicPr preferRelativeResize="0"/>
          <p:nvPr/>
        </p:nvPicPr>
        <p:blipFill>
          <a:blip r:embed="rId5">
            <a:alphaModFix/>
          </a:blip>
          <a:stretch>
            <a:fillRect/>
          </a:stretch>
        </p:blipFill>
        <p:spPr>
          <a:xfrm>
            <a:off x="5418351" y="3874563"/>
            <a:ext cx="452818" cy="400200"/>
          </a:xfrm>
          <a:prstGeom prst="rect">
            <a:avLst/>
          </a:prstGeom>
          <a:noFill/>
          <a:ln>
            <a:noFill/>
          </a:ln>
        </p:spPr>
      </p:pic>
      <p:sp>
        <p:nvSpPr>
          <p:cNvPr id="671" name="Google Shape;671;p42">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33</a:t>
            </a:fld>
            <a:endParaRPr/>
          </a:p>
        </p:txBody>
      </p:sp>
      <p:sp>
        <p:nvSpPr>
          <p:cNvPr id="672" name="Google Shape;672;p42">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accent1"/>
                </a:solidFill>
                <a:highlight>
                  <a:schemeClr val="dk1"/>
                </a:highlight>
                <a:latin typeface="Montserrat"/>
                <a:ea typeface="Montserrat"/>
                <a:cs typeface="Montserrat"/>
                <a:sym typeface="Montserrat"/>
              </a:rPr>
              <a:t>НА ГЛАВНУЮ</a:t>
            </a:r>
            <a:endParaRPr sz="1200" b="1" dirty="0">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Google Shape;678;p43">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679" name="Google Shape;679;p43"/>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50000"/>
                        </a:lnSpc>
                        <a:spcBef>
                          <a:spcPts val="0"/>
                        </a:spcBef>
                        <a:spcAft>
                          <a:spcPts val="0"/>
                        </a:spcAft>
                        <a:buNone/>
                      </a:pPr>
                      <a:r>
                        <a:rPr lang="en" sz="700" b="1">
                          <a:solidFill>
                            <a:schemeClr val="dk1"/>
                          </a:solidFill>
                        </a:rPr>
                        <a:t>Как вдохновить команду продаж: технологии, работающие в условиях тотальных перемен</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Отличие этого кризиса от всех остальных</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КПД руководителя отдела продаж в кризис</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Вызовы и «боли» тех, кто отвечает за продажи в период неопределенности</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Что происходит с продающим персоналом</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Три самых важных спецнавыка, которые позволят управлять командой продаж в удаленном формате и ускорят развитие команды</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Антикризисный план действий: что, с кем, когда и как</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Кейс «Как вдохновить отдел продаж, развить ответственность за результат и получить прирост в кризис» на примере торгово-производственной компании</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Елена Малильо, эксперт по стратегиям в кризис и ускоренному обучению руководителей и продающего персонала под новые задачи компаний, директор University of Future Business Skills, вице-президент Ассоциации спикеров СНГ по обучению, коуч первых лиц, спикер международных конференций, автор бестселлера «СПЕЦНАВЫКИ РОПА: Как научить команду расти быстрее, чем планы продаж», признанный международным сообществом коучей эксперт по sale-коучингу, выходу из синдрома эмоционального выгорания менеджеров</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Светлана Гришаева, исполнительный директор University of Future Business  Skills, sales-коуч, командный коуч, бизнес-ментор, более 15 лет в управлении продажами в международных компаниях</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Елена Вассехо, тренер University of Future Business Skills, sales-коуч, командный коуч, бизнес-трекер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680" name="Google Shape;680;p43"/>
          <p:cNvSpPr txBox="1"/>
          <p:nvPr/>
        </p:nvSpPr>
        <p:spPr>
          <a:xfrm>
            <a:off x="1428750" y="202425"/>
            <a:ext cx="6286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«Как вдохновить команду продаж в условиях перемен»</a:t>
            </a:r>
            <a:endParaRPr sz="1500" b="1">
              <a:solidFill>
                <a:schemeClr val="dk1"/>
              </a:solidFill>
              <a:latin typeface="Play"/>
              <a:ea typeface="Play"/>
              <a:cs typeface="Play"/>
              <a:sym typeface="Play"/>
            </a:endParaRPr>
          </a:p>
          <a:p>
            <a:pPr marL="0" lvl="0" indent="0" algn="ctr" rtl="0">
              <a:spcBef>
                <a:spcPts val="0"/>
              </a:spcBef>
              <a:spcAft>
                <a:spcPts val="0"/>
              </a:spcAft>
              <a:buNone/>
            </a:pPr>
            <a:endParaRPr sz="1500" b="1">
              <a:solidFill>
                <a:schemeClr val="dk1"/>
              </a:solidFill>
              <a:latin typeface="Play"/>
              <a:ea typeface="Play"/>
              <a:cs typeface="Play"/>
              <a:sym typeface="Play"/>
            </a:endParaRPr>
          </a:p>
        </p:txBody>
      </p:sp>
      <p:pic>
        <p:nvPicPr>
          <p:cNvPr id="681" name="Google Shape;681;p43">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682" name="Google Shape;682;p43">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34</a:t>
            </a:fld>
            <a:endParaRPr/>
          </a:p>
        </p:txBody>
      </p:sp>
      <p:sp>
        <p:nvSpPr>
          <p:cNvPr id="683" name="Google Shape;683;p43">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44">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690" name="Google Shape;690;p44"/>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457200" lvl="0" indent="-273050" algn="l" rtl="0">
                        <a:lnSpc>
                          <a:spcPct val="115000"/>
                        </a:lnSpc>
                        <a:spcBef>
                          <a:spcPts val="0"/>
                        </a:spcBef>
                        <a:spcAft>
                          <a:spcPts val="0"/>
                        </a:spcAft>
                        <a:buClr>
                          <a:schemeClr val="dk1"/>
                        </a:buClr>
                        <a:buSzPts val="700"/>
                        <a:buChar char="●"/>
                      </a:pPr>
                      <a:r>
                        <a:rPr lang="en" sz="700" b="1">
                          <a:solidFill>
                            <a:schemeClr val="dk1"/>
                          </a:solidFill>
                        </a:rPr>
                        <a:t>Ведение бизнеса «ВКонтакте»</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Сообщество или личная страница: через что эффективней строить продажи «ВКонтакте»?</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Настройка страницы бизнеса для продаж</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Актуальные алгоритмы «ВКонтакте» (в том числе обновления 2022 года)</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Как найти первых подписчиков (+ бонус: эффективные рекламные связки)</a:t>
                      </a:r>
                      <a:endParaRPr sz="700" b="1">
                        <a:solidFill>
                          <a:schemeClr val="dk1"/>
                        </a:solidFill>
                      </a:endParaRPr>
                    </a:p>
                    <a:p>
                      <a:pPr marL="457200" lvl="0" indent="-273050" algn="l" rtl="0">
                        <a:lnSpc>
                          <a:spcPct val="115000"/>
                        </a:lnSpc>
                        <a:spcBef>
                          <a:spcPts val="0"/>
                        </a:spcBef>
                        <a:spcAft>
                          <a:spcPts val="0"/>
                        </a:spcAft>
                        <a:buClr>
                          <a:schemeClr val="dk1"/>
                        </a:buClr>
                        <a:buSzPts val="700"/>
                        <a:buChar char="●"/>
                      </a:pPr>
                      <a:r>
                        <a:rPr lang="en" sz="700" b="1">
                          <a:solidFill>
                            <a:schemeClr val="dk1"/>
                          </a:solidFill>
                        </a:rPr>
                        <a:t>Как вовлечь пользователей ставить лайки, писать комментарии, делать репосты и голосовать в опросах</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Анастасия Югова, преподаватель в официальной Академии VK Business</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691" name="Google Shape;691;p44"/>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«Как продвигать товары и услуги в VK, Telegram и на Avito»</a:t>
            </a:r>
            <a:endParaRPr sz="1500" b="1">
              <a:solidFill>
                <a:schemeClr val="dk1"/>
              </a:solidFill>
              <a:latin typeface="Play"/>
              <a:ea typeface="Play"/>
              <a:cs typeface="Play"/>
              <a:sym typeface="Play"/>
            </a:endParaRPr>
          </a:p>
          <a:p>
            <a:pPr marL="0" lvl="0" indent="0" algn="ctr" rtl="0">
              <a:spcBef>
                <a:spcPts val="0"/>
              </a:spcBef>
              <a:spcAft>
                <a:spcPts val="0"/>
              </a:spcAft>
              <a:buNone/>
            </a:pPr>
            <a:endParaRPr sz="1500" b="1">
              <a:solidFill>
                <a:schemeClr val="dk1"/>
              </a:solidFill>
              <a:latin typeface="Play"/>
              <a:ea typeface="Play"/>
              <a:cs typeface="Play"/>
              <a:sym typeface="Play"/>
            </a:endParaRPr>
          </a:p>
        </p:txBody>
      </p:sp>
      <p:pic>
        <p:nvPicPr>
          <p:cNvPr id="692" name="Google Shape;692;p44">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693" name="Google Shape;693;p44">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35</a:t>
            </a:fld>
            <a:endParaRPr/>
          </a:p>
        </p:txBody>
      </p:sp>
      <p:sp>
        <p:nvSpPr>
          <p:cNvPr id="694" name="Google Shape;694;p44">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4">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45">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01" name="Google Shape;701;p45"/>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Антикризисное управление клиентской базой и отношениями с клиентами</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Выручаем клиентов: 3 основы в работе с клиентами весной 2022</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Что делать? Кому, что и как продавать в трудные времена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Борис Жалило, эксперт по масштабированию бизнеса, международный бизнес-консультант (с 1996), экс-директор по стратегическому развитию компании ПЭК, автор 11 книг</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Константин Шобанов, эксперт по продажам и переговорам, построению отделов продаж, эффективным коммуникациям с клиентами и партнерами</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Дмитрий Сендеров, управляющий партнер группы STRONG, автор более чем 300 рекламных стратегий, автор лучшего в стране (по версии Ассоциации коммуникационных агентств России) учебника по рекламе «Реклама. Теория и практика»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02" name="Google Shape;702;p45"/>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«Антикризисные продажи и удержание клиентов»</a:t>
            </a:r>
            <a:endParaRPr sz="1500" b="1">
              <a:solidFill>
                <a:schemeClr val="dk1"/>
              </a:solidFill>
              <a:latin typeface="Play"/>
              <a:ea typeface="Play"/>
              <a:cs typeface="Play"/>
              <a:sym typeface="Play"/>
            </a:endParaRPr>
          </a:p>
        </p:txBody>
      </p:sp>
      <p:pic>
        <p:nvPicPr>
          <p:cNvPr id="703" name="Google Shape;703;p45">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04" name="Google Shape;704;p45">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36</a:t>
            </a:fld>
            <a:endParaRPr/>
          </a:p>
        </p:txBody>
      </p:sp>
      <p:sp>
        <p:nvSpPr>
          <p:cNvPr id="705" name="Google Shape;705;p45">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5">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p46">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12" name="Google Shape;712;p46"/>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Как создать сильную и эффективную команду</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Что такое эффективная команда и какие механики в ней работают?</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Роль лидера во времена стресса и как выйти из него сильными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Внутренняя и внешняя команда – что это такое и зачем они нужны? Как решать большие задачи меньшим числом людей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3 действия, которые вам нужно совершить с командой прямо завтра</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правильно проводить собеседование и повысить точность оценки кандидата?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Что проверять на собеседовании?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нужно оценивать, чтобы не промахнуться</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вести себя интервьюеру на собеседовании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«продать» вакансию на собеседовании, как описывать плюсы компании и говорить ли о минусах</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торговаться по зарплате с кандидатом</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Новые формы организации труда: где взять людей, когда их нет?</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Рынок труда меняется: возникновение новых «легких» профессий, исчезновение традиционных</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Демографическая яма: кандидатов становится все меньше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достичь запланированной производительности: гибридная занятость, гибкие графики, новая организация труда.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Константин Борисов, основатель и генеральный директор Support Partners</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Татьяна Минаева, руководитель компании «Университет карьерного роста» (один из лидирующих карьерных консультантов России)</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Виктория Петрова, основатель «ЛюдиPeople», эксперт в области карьерного старта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13" name="Google Shape;713;p46"/>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«Кадры для бизнеса»</a:t>
            </a:r>
            <a:endParaRPr sz="1500" b="1">
              <a:solidFill>
                <a:schemeClr val="dk1"/>
              </a:solidFill>
              <a:latin typeface="Play"/>
              <a:ea typeface="Play"/>
              <a:cs typeface="Play"/>
              <a:sym typeface="Play"/>
            </a:endParaRPr>
          </a:p>
        </p:txBody>
      </p:sp>
      <p:pic>
        <p:nvPicPr>
          <p:cNvPr id="714" name="Google Shape;714;p46">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15" name="Google Shape;715;p46">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37</a:t>
            </a:fld>
            <a:endParaRPr/>
          </a:p>
        </p:txBody>
      </p:sp>
      <p:sp>
        <p:nvSpPr>
          <p:cNvPr id="716" name="Google Shape;716;p46">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6">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47">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23" name="Google Shape;723;p47"/>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Принципы работы электронных площадок Naver и Coupang (25% онлайн-рынка Южной Кореи):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Возможности корейских площадок для управления поставками и продажами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Требования площадок к размещаемым товарам и компаниям</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Специфика осуществления продаж через онлайн-площадки (в т.ч. оплата товара, комиссии, возврат НДС и общение с покупателями)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Риски и барьеры, с которыми сталкиваются начинающие продавцы</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Логистика при продажах через Naver и Coupang</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Этапы подготовки к экспорту. Как оценить свои возможности?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предварительная аналитика рынка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маркетинговое исследование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сертификация продукции</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Константин Паулов, действующий экспортер, руководитель компании-оператора Astra Pacific Co., Ltd. Korea, Busan</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Виктория Болдинская, руководитель экспортных проектов, заместитель директора Synergy Export Agency</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24" name="Google Shape;724;p47"/>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«Онлайн-экспорт через Naver, Coupang»</a:t>
            </a:r>
            <a:endParaRPr sz="1500" b="1">
              <a:solidFill>
                <a:schemeClr val="dk1"/>
              </a:solidFill>
              <a:latin typeface="Play"/>
              <a:ea typeface="Play"/>
              <a:cs typeface="Play"/>
              <a:sym typeface="Play"/>
            </a:endParaRPr>
          </a:p>
        </p:txBody>
      </p:sp>
      <p:pic>
        <p:nvPicPr>
          <p:cNvPr id="725" name="Google Shape;725;p47">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26" name="Google Shape;726;p47">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38</a:t>
            </a:fld>
            <a:endParaRPr/>
          </a:p>
        </p:txBody>
      </p:sp>
      <p:sp>
        <p:nvSpPr>
          <p:cNvPr id="727" name="Google Shape;727;p47">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48">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34" name="Google Shape;734;p48"/>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Как устроены госзакупки и что поменяется с 2022 года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принять участие в госзакупках и выполнить контракт</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На какие преимущества могут рассчитывать малый бизнес и самозанятые: нюансы их участия в процедуре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Различия между госзакупками и тендерами госкорпораций и крупных компаний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в 2022 году упростится участие в закупках для МСП</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Система закупок корпораций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Госкорпорация и госзаказчик – в чем разница: нюансы их участия в процедуре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Где искать закупки государственных корпораций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подготовиться к участию в закупках</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Участие в закупках на электронной площадке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Новый порядок регистрации предпринимателей и участия в электронных торгах</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Особенности оформления электронной подписи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Введение универсальной предквалификации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Изменения в правилах оформления и подачи заявок</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Что такое электронный аукцион? Как принять в нём участие?</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стать поставщиком в госзакупках? Опыт предпринимателей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Почему стоит участвовать в госзакупках</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Требования к участникам, аналитика, подготовка документов и выпуск ЭЦП, регистрация в ЕРУЗ, открытие спецсчета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Исполнение контракта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Наталья Власова, руководитель Дирекции оказания возмездных услуг и информационного обеспечения в сфере закупок АО «Корпорация МСП»</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Наталья Дорошенко, директор по закупочным процедурам и МТО АО «РХК» (ГК «Росатом»)</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Андрей Спирин, ведущий специалист в Учебном центре электронной площадки «РТС-тендер»</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Юлия Климина, эксперт по госзакупкам, и Олеся Добротина, учредитель компании «Тендэксперт», оказывающей услуги по тендерному сопровождению</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35" name="Google Shape;735;p48"/>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«Госзакупки для малого бизнеса и самозанятых»</a:t>
            </a:r>
            <a:endParaRPr sz="1500" b="1">
              <a:solidFill>
                <a:schemeClr val="dk1"/>
              </a:solidFill>
              <a:latin typeface="Play"/>
              <a:ea typeface="Play"/>
              <a:cs typeface="Play"/>
              <a:sym typeface="Play"/>
            </a:endParaRPr>
          </a:p>
        </p:txBody>
      </p:sp>
      <p:pic>
        <p:nvPicPr>
          <p:cNvPr id="736" name="Google Shape;736;p48">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37" name="Google Shape;737;p48">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39</a:t>
            </a:fld>
            <a:endParaRPr/>
          </a:p>
        </p:txBody>
      </p:sp>
      <p:sp>
        <p:nvSpPr>
          <p:cNvPr id="738" name="Google Shape;738;p48">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FAFDB"/>
            </a:gs>
            <a:gs pos="100000">
              <a:srgbClr val="145164"/>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a:t>
            </a:fld>
            <a:endParaRPr/>
          </a:p>
        </p:txBody>
      </p:sp>
      <p:sp>
        <p:nvSpPr>
          <p:cNvPr id="242" name="Google Shape;242;p17"/>
          <p:cNvSpPr txBox="1"/>
          <p:nvPr/>
        </p:nvSpPr>
        <p:spPr>
          <a:xfrm>
            <a:off x="1428750" y="1083675"/>
            <a:ext cx="6286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Play"/>
                <a:ea typeface="Play"/>
                <a:cs typeface="Play"/>
                <a:sym typeface="Play"/>
              </a:rPr>
              <a:t>Выбор категории</a:t>
            </a:r>
            <a:endParaRPr sz="2500" b="1">
              <a:solidFill>
                <a:schemeClr val="dk1"/>
              </a:solidFill>
              <a:latin typeface="Play"/>
              <a:ea typeface="Play"/>
              <a:cs typeface="Play"/>
              <a:sym typeface="Play"/>
            </a:endParaRPr>
          </a:p>
        </p:txBody>
      </p:sp>
      <p:pic>
        <p:nvPicPr>
          <p:cNvPr id="243" name="Google Shape;243;p17"/>
          <p:cNvPicPr preferRelativeResize="0"/>
          <p:nvPr/>
        </p:nvPicPr>
        <p:blipFill>
          <a:blip r:embed="rId3">
            <a:alphaModFix/>
          </a:blip>
          <a:stretch>
            <a:fillRect/>
          </a:stretch>
        </p:blipFill>
        <p:spPr>
          <a:xfrm>
            <a:off x="2994326" y="3241425"/>
            <a:ext cx="452818" cy="400200"/>
          </a:xfrm>
          <a:prstGeom prst="rect">
            <a:avLst/>
          </a:prstGeom>
          <a:noFill/>
          <a:ln>
            <a:noFill/>
          </a:ln>
        </p:spPr>
      </p:pic>
      <p:sp>
        <p:nvSpPr>
          <p:cNvPr id="244" name="Google Shape;244;p17">
            <a:hlinkClick r:id="rId4" action="ppaction://hlinksldjump"/>
          </p:cNvPr>
          <p:cNvSpPr/>
          <p:nvPr/>
        </p:nvSpPr>
        <p:spPr>
          <a:xfrm>
            <a:off x="2067613" y="1967963"/>
            <a:ext cx="1597800" cy="1207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a:solidFill>
                  <a:schemeClr val="dk1"/>
                </a:solidFill>
                <a:latin typeface="Play"/>
                <a:ea typeface="Play"/>
                <a:cs typeface="Play"/>
                <a:sym typeface="Play"/>
              </a:rPr>
              <a:t>Антикризисные меры</a:t>
            </a:r>
            <a:endParaRPr sz="1000">
              <a:solidFill>
                <a:schemeClr val="dk1"/>
              </a:solidFill>
              <a:latin typeface="Play"/>
              <a:ea typeface="Play"/>
              <a:cs typeface="Play"/>
              <a:sym typeface="Play"/>
            </a:endParaRPr>
          </a:p>
        </p:txBody>
      </p:sp>
      <p:sp>
        <p:nvSpPr>
          <p:cNvPr id="245" name="Google Shape;245;p17">
            <a:hlinkClick r:id="rId5" action="ppaction://hlinksldjump"/>
          </p:cNvPr>
          <p:cNvSpPr/>
          <p:nvPr/>
        </p:nvSpPr>
        <p:spPr>
          <a:xfrm>
            <a:off x="3773096" y="1968013"/>
            <a:ext cx="1597800" cy="1207500"/>
          </a:xfrm>
          <a:prstGeom prst="foldedCorner">
            <a:avLst>
              <a:gd name="adj" fmla="val 16667"/>
            </a:avLst>
          </a:prstGeom>
          <a:gradFill>
            <a:gsLst>
              <a:gs pos="0">
                <a:srgbClr val="4E29AA"/>
              </a:gs>
              <a:gs pos="33000">
                <a:srgbClr val="20124D"/>
              </a:gs>
              <a:gs pos="100000">
                <a:srgbClr val="1E123D"/>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latin typeface="Play"/>
              <a:ea typeface="Play"/>
              <a:cs typeface="Play"/>
              <a:sym typeface="Play"/>
            </a:endParaRPr>
          </a:p>
          <a:p>
            <a:pPr marL="0" marR="0" lvl="0" indent="0" algn="ctr" rtl="0">
              <a:lnSpc>
                <a:spcPct val="100000"/>
              </a:lnSpc>
              <a:spcBef>
                <a:spcPts val="0"/>
              </a:spcBef>
              <a:spcAft>
                <a:spcPts val="0"/>
              </a:spcAft>
              <a:buNone/>
            </a:pPr>
            <a:endParaRPr sz="1000">
              <a:solidFill>
                <a:schemeClr val="dk1"/>
              </a:solidFill>
              <a:latin typeface="Play"/>
              <a:ea typeface="Play"/>
              <a:cs typeface="Play"/>
              <a:sym typeface="Play"/>
            </a:endParaRPr>
          </a:p>
          <a:p>
            <a:pPr marL="0" marR="0" lvl="0" indent="0" algn="ctr" rtl="0">
              <a:lnSpc>
                <a:spcPct val="100000"/>
              </a:lnSpc>
              <a:spcBef>
                <a:spcPts val="0"/>
              </a:spcBef>
              <a:spcAft>
                <a:spcPts val="0"/>
              </a:spcAft>
              <a:buNone/>
            </a:pPr>
            <a:endParaRPr sz="1000">
              <a:solidFill>
                <a:schemeClr val="dk1"/>
              </a:solidFill>
              <a:latin typeface="Play"/>
              <a:ea typeface="Play"/>
              <a:cs typeface="Play"/>
              <a:sym typeface="Play"/>
            </a:endParaRPr>
          </a:p>
          <a:p>
            <a:pPr marL="0" marR="0" lvl="0" indent="0" algn="ctr" rtl="0">
              <a:lnSpc>
                <a:spcPct val="100000"/>
              </a:lnSpc>
              <a:spcBef>
                <a:spcPts val="0"/>
              </a:spcBef>
              <a:spcAft>
                <a:spcPts val="0"/>
              </a:spcAft>
              <a:buNone/>
            </a:pPr>
            <a:r>
              <a:rPr lang="en" sz="1000">
                <a:solidFill>
                  <a:schemeClr val="dk1"/>
                </a:solidFill>
                <a:latin typeface="Play"/>
                <a:ea typeface="Play"/>
                <a:cs typeface="Play"/>
                <a:sym typeface="Play"/>
              </a:rPr>
              <a:t>Видео-контент</a:t>
            </a:r>
            <a:endParaRPr sz="1000">
              <a:solidFill>
                <a:schemeClr val="dk1"/>
              </a:solidFill>
              <a:latin typeface="Play"/>
              <a:ea typeface="Play"/>
              <a:cs typeface="Play"/>
              <a:sym typeface="Play"/>
            </a:endParaRPr>
          </a:p>
          <a:p>
            <a:pPr marL="0" marR="0" lvl="0" indent="0" algn="ctr" rtl="0">
              <a:lnSpc>
                <a:spcPct val="100000"/>
              </a:lnSpc>
              <a:spcBef>
                <a:spcPts val="0"/>
              </a:spcBef>
              <a:spcAft>
                <a:spcPts val="0"/>
              </a:spcAft>
              <a:buNone/>
            </a:pPr>
            <a:endParaRPr sz="1000">
              <a:solidFill>
                <a:schemeClr val="dk1"/>
              </a:solidFill>
              <a:latin typeface="Play"/>
              <a:ea typeface="Play"/>
              <a:cs typeface="Play"/>
              <a:sym typeface="Play"/>
            </a:endParaRPr>
          </a:p>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(онлайн-трансляции, записи вебинаров, регистрации на участие в вебинаре)</a:t>
            </a:r>
            <a:endParaRPr sz="700">
              <a:solidFill>
                <a:schemeClr val="dk1"/>
              </a:solidFill>
              <a:latin typeface="Play"/>
              <a:ea typeface="Play"/>
              <a:cs typeface="Play"/>
              <a:sym typeface="Play"/>
            </a:endParaRPr>
          </a:p>
        </p:txBody>
      </p:sp>
      <p:sp>
        <p:nvSpPr>
          <p:cNvPr id="246" name="Google Shape;246;p17">
            <a:hlinkClick r:id="rId6" action="ppaction://hlinksldjump"/>
          </p:cNvPr>
          <p:cNvSpPr/>
          <p:nvPr/>
        </p:nvSpPr>
        <p:spPr>
          <a:xfrm>
            <a:off x="5478583" y="1968026"/>
            <a:ext cx="1597800" cy="1207500"/>
          </a:xfrm>
          <a:prstGeom prst="foldedCorner">
            <a:avLst>
              <a:gd name="adj" fmla="val 16667"/>
            </a:avLst>
          </a:prstGeom>
          <a:gradFill>
            <a:gsLst>
              <a:gs pos="0">
                <a:srgbClr val="5BE4B8"/>
              </a:gs>
              <a:gs pos="23000">
                <a:srgbClr val="3FBF96"/>
              </a:gs>
              <a:gs pos="100000">
                <a:srgbClr val="229A74"/>
              </a:gs>
            </a:gsLst>
            <a:path path="circle">
              <a:fillToRect l="50000" t="50000" r="50000" b="50000"/>
            </a:path>
            <a:tileRect/>
          </a:gra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b="1">
              <a:solidFill>
                <a:schemeClr val="lt1"/>
              </a:solidFill>
              <a:latin typeface="Play"/>
              <a:ea typeface="Play"/>
              <a:cs typeface="Play"/>
              <a:sym typeface="Play"/>
            </a:endParaRPr>
          </a:p>
          <a:p>
            <a:pPr marL="0" marR="0" lvl="0" indent="0" algn="ctr" rtl="0">
              <a:lnSpc>
                <a:spcPct val="100000"/>
              </a:lnSpc>
              <a:spcBef>
                <a:spcPts val="0"/>
              </a:spcBef>
              <a:spcAft>
                <a:spcPts val="0"/>
              </a:spcAft>
              <a:buNone/>
            </a:pPr>
            <a:endParaRPr sz="1000" b="1">
              <a:solidFill>
                <a:schemeClr val="lt1"/>
              </a:solidFill>
              <a:latin typeface="Play"/>
              <a:ea typeface="Play"/>
              <a:cs typeface="Play"/>
              <a:sym typeface="Play"/>
            </a:endParaRPr>
          </a:p>
          <a:p>
            <a:pPr marL="0" marR="0" lvl="0" indent="0" algn="ctr" rtl="0">
              <a:lnSpc>
                <a:spcPct val="100000"/>
              </a:lnSpc>
              <a:spcBef>
                <a:spcPts val="0"/>
              </a:spcBef>
              <a:spcAft>
                <a:spcPts val="0"/>
              </a:spcAft>
              <a:buNone/>
            </a:pPr>
            <a:endParaRPr sz="1000" b="1">
              <a:solidFill>
                <a:schemeClr val="lt1"/>
              </a:solidFill>
              <a:latin typeface="Play"/>
              <a:ea typeface="Play"/>
              <a:cs typeface="Play"/>
              <a:sym typeface="Play"/>
            </a:endParaRPr>
          </a:p>
          <a:p>
            <a:pPr marL="0" marR="0" lvl="0" indent="0" algn="ctr" rtl="0">
              <a:lnSpc>
                <a:spcPct val="100000"/>
              </a:lnSpc>
              <a:spcBef>
                <a:spcPts val="0"/>
              </a:spcBef>
              <a:spcAft>
                <a:spcPts val="0"/>
              </a:spcAft>
              <a:buNone/>
            </a:pPr>
            <a:r>
              <a:rPr lang="en" sz="1000" b="1">
                <a:solidFill>
                  <a:schemeClr val="lt1"/>
                </a:solidFill>
                <a:latin typeface="Play"/>
                <a:ea typeface="Play"/>
                <a:cs typeface="Play"/>
                <a:sym typeface="Play"/>
              </a:rPr>
              <a:t>Региональные институты развития, меры финансовой поддержки </a:t>
            </a:r>
            <a:endParaRPr sz="1000" b="1">
              <a:solidFill>
                <a:schemeClr val="lt1"/>
              </a:solidFill>
              <a:latin typeface="Play"/>
              <a:ea typeface="Play"/>
              <a:cs typeface="Play"/>
              <a:sym typeface="Play"/>
            </a:endParaRPr>
          </a:p>
          <a:p>
            <a:pPr marL="0" marR="0" lvl="0" indent="0" algn="ctr" rtl="0">
              <a:lnSpc>
                <a:spcPct val="100000"/>
              </a:lnSpc>
              <a:spcBef>
                <a:spcPts val="0"/>
              </a:spcBef>
              <a:spcAft>
                <a:spcPts val="0"/>
              </a:spcAft>
              <a:buNone/>
            </a:pPr>
            <a:r>
              <a:rPr lang="en" sz="700" b="1">
                <a:solidFill>
                  <a:schemeClr val="lt1"/>
                </a:solidFill>
                <a:latin typeface="Play"/>
                <a:ea typeface="Play"/>
                <a:cs typeface="Play"/>
                <a:sym typeface="Play"/>
              </a:rPr>
              <a:t>(Гранты, Гарантии)</a:t>
            </a:r>
            <a:endParaRPr sz="700" b="1">
              <a:solidFill>
                <a:schemeClr val="lt1"/>
              </a:solidFill>
              <a:latin typeface="Play"/>
              <a:ea typeface="Play"/>
              <a:cs typeface="Play"/>
              <a:sym typeface="Pl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49">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45" name="Google Shape;745;p49"/>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ИТ для малого бизнеса: современные решения</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Экономия на рабочих местах сотрудников и как избавиться от аренды;</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Удобная организация входящих и исходящих звонков;</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Варианты контроля за сотрудниками;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Дополнительные риски при переходе на удаленную работу и их предотвращение;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Вопросы информационной безопасности.</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Что автоматизировать в бизнесе, чтобы вырасти в 2 раза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Автоматизация коммуникаций. Как перестать тратить время на поиск информации?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Автоматизация продаж. Что и как можно автоматизировать в продажах, чтобы удвоить скорость роста?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Автоматизация управления.</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Цифровая трансформация бизнеса с помощью CRM</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Для чего нужна CRM-система?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Какие каналы коммуникаций с клиентами можно контролировать с помощью CRM?</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понять эффективность рекламных кампаний и действий сотрудников?</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Какую CRM-систему выбрать и как её внедрить с минимальным бюджетом?</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Артем Запрудский, руководитель направления развития технологических партнеров и отраслевых решений ООО «Новосистем»</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Евгения Соколовская, основатель и управляющий директор маркетингового агентства ST Agency</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Никита Потапенко, директор по продажам Synergy Soft</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46" name="Google Shape;746;p49"/>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«Автоматизация бизнес-процессов»</a:t>
            </a:r>
            <a:endParaRPr sz="1500" b="1">
              <a:solidFill>
                <a:schemeClr val="dk1"/>
              </a:solidFill>
              <a:latin typeface="Play"/>
              <a:ea typeface="Play"/>
              <a:cs typeface="Play"/>
              <a:sym typeface="Play"/>
            </a:endParaRPr>
          </a:p>
        </p:txBody>
      </p:sp>
      <p:pic>
        <p:nvPicPr>
          <p:cNvPr id="747" name="Google Shape;747;p49">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48" name="Google Shape;748;p49">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40</a:t>
            </a:fld>
            <a:endParaRPr/>
          </a:p>
        </p:txBody>
      </p:sp>
      <p:sp>
        <p:nvSpPr>
          <p:cNvPr id="749" name="Google Shape;749;p49">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9">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50">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56" name="Google Shape;756;p50"/>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Интернет-маркетинг: из чего он состоит и варианты применения. Тренды 2021 года</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Маркетинговая поддержка бизнеса в центрах «Мой бизнес»</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Какие услуги предприниматель может получить в центре бесплатно: разработка стратегии, брендбук, соцсети, контекстная реклама, разработка сайта, печать визиток и полиграфии, видеоконтент, продвижение в СМИ и на маркетплейсах и пр.</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выбрать подрядчика на digital-услуги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Самому или выбрать подрядчика? Одиночка или компания?</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Где искать и как писать запрос?</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Как выбирать и на что смотреть?</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Как проводить тендер</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Как начать работу, контролировать и выставлять KPI?</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Дмитрий Юрков, генеральный директор агентства Synergy Digital</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Кирилл Лило, директор центра «Мой бизнес» Калининградской области</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Олег Ячменев, директор по маркетингу и младший партнер экосистемы INDIV</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57" name="Google Shape;757;p50"/>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Маркетинг для малого и среднего бизнеса</a:t>
            </a:r>
            <a:endParaRPr sz="1500" b="1">
              <a:solidFill>
                <a:schemeClr val="dk1"/>
              </a:solidFill>
              <a:latin typeface="Play"/>
              <a:ea typeface="Play"/>
              <a:cs typeface="Play"/>
              <a:sym typeface="Play"/>
            </a:endParaRPr>
          </a:p>
        </p:txBody>
      </p:sp>
      <p:pic>
        <p:nvPicPr>
          <p:cNvPr id="758" name="Google Shape;758;p50">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59" name="Google Shape;759;p50">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41</a:t>
            </a:fld>
            <a:endParaRPr/>
          </a:p>
        </p:txBody>
      </p:sp>
      <p:sp>
        <p:nvSpPr>
          <p:cNvPr id="760" name="Google Shape;760;p50">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51">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67" name="Google Shape;767;p51"/>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Меры поддержки женщин-предпринимателей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Меры поддержки в центрах «Мой бизнес» (консультации, финансирование, маркетинговое сопровождение, выход на маркетплейсы и пр.)</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МФО: деньги на старт и развитие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Программы обучения в центрах «Мой бизнес» для женщин-предпринимателей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Поддержка женщин-самозанятых</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Новые возможности для женщин-предпринимателей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Как закрыть недостаток финансовых знаний и найти стартовый капитал: управление финансами, выстраивание эффективной бизнес-модели, выход на рынки сбыта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Развитие компаний в эпоху цифровизации на примерах женщин-предпринимателей с успешным опытом цифровой трансформации бизнеса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Программы и конкурсы для бизнесвумен (как пример – программа «Мама-предприниматель»)</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Планирование и тайм-менеджмент</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Как не бояться и начать свой женский проект с нуля</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Как не перегореть в бизнесе и снять ограничивающие установки, влияющие на успех</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Как знание делового этикета помогает в ведении бизнеса и можно ли сделать успешный бизнес из хобби</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Олеся Тетерина, заместитель директора департамента инвестиционной политики и развития малого и среднего предпринимательства Минэкономразвития России</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Надия Черкасова, заместитель Президента – Председателя Правления банка «Открытие»</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Елена Краснова, руководитель Комитета по женскому предпринимательству московского городского отделения «ОПОРЫ РОССИИ», совладелец компании Tkanoff Group, основатель бренда одежды SK Selektion, амбассадор «Мой бизнес».</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68" name="Google Shape;768;p51"/>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«Женское предпринимательство»</a:t>
            </a:r>
            <a:endParaRPr sz="1500" b="1">
              <a:solidFill>
                <a:schemeClr val="dk1"/>
              </a:solidFill>
              <a:latin typeface="Play"/>
              <a:ea typeface="Play"/>
              <a:cs typeface="Play"/>
              <a:sym typeface="Play"/>
            </a:endParaRPr>
          </a:p>
        </p:txBody>
      </p:sp>
      <p:pic>
        <p:nvPicPr>
          <p:cNvPr id="769" name="Google Shape;769;p51">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70" name="Google Shape;770;p51">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42</a:t>
            </a:fld>
            <a:endParaRPr/>
          </a:p>
        </p:txBody>
      </p:sp>
      <p:sp>
        <p:nvSpPr>
          <p:cNvPr id="771" name="Google Shape;771;p51">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1">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52">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78" name="Google Shape;778;p52"/>
          <p:cNvGraphicFramePr/>
          <p:nvPr/>
        </p:nvGraphicFramePr>
        <p:xfrm>
          <a:off x="1389225" y="9603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865725">
                <a:tc>
                  <a:txBody>
                    <a:bodyPr/>
                    <a:lstStyle/>
                    <a:p>
                      <a:pPr marL="0" lvl="0" indent="0" algn="l" rtl="0">
                        <a:lnSpc>
                          <a:spcPct val="115000"/>
                        </a:lnSpc>
                        <a:spcBef>
                          <a:spcPts val="0"/>
                        </a:spcBef>
                        <a:spcAft>
                          <a:spcPts val="0"/>
                        </a:spcAft>
                        <a:buNone/>
                      </a:pPr>
                      <a:r>
                        <a:rPr lang="en" sz="700" b="1">
                          <a:solidFill>
                            <a:schemeClr val="dk1"/>
                          </a:solidFill>
                        </a:rPr>
                        <a:t>Вопросы обжалования результатов гос. кадастровой оценки</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АНО АО “Агентство регионального развития”</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79" name="Google Shape;779;p52"/>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Семинар по вопросам обжалования результатов гос. кадастровой оценки</a:t>
            </a:r>
            <a:endParaRPr sz="1500" b="1">
              <a:solidFill>
                <a:schemeClr val="dk1"/>
              </a:solidFill>
              <a:latin typeface="Play"/>
              <a:ea typeface="Play"/>
              <a:cs typeface="Play"/>
              <a:sym typeface="Play"/>
            </a:endParaRPr>
          </a:p>
        </p:txBody>
      </p:sp>
      <p:pic>
        <p:nvPicPr>
          <p:cNvPr id="780" name="Google Shape;780;p52">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81" name="Google Shape;781;p52">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43</a:t>
            </a:fld>
            <a:endParaRPr/>
          </a:p>
        </p:txBody>
      </p:sp>
      <p:sp>
        <p:nvSpPr>
          <p:cNvPr id="782" name="Google Shape;782;p52">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2">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53">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789" name="Google Shape;789;p53"/>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Как проанализировать данные, чтобы тщательно спланировать деятельность и прийти к обозначенному результату</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Тезисы:</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Цепочка шагов для достижения цели успешного бизнеса: от аналитики данных к реализованной мечте</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Что анализируем, зачем, какие инструменты используем?</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Определяем цели: 5 «почему», КПЭ, SMART</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Простые инструменты приоритизации</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Как построить управление предприятием, чтобы достичь поставленных целей</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Тезисы:</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Контрольные показатели, которые нам нужны для того, чтобы понимать, как мы движемся к цели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Типичные ошибки руководителей по функциям менеджмента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  Функции менеджмента и маркеры эффективности в этой функции</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Ольга Клинг, генеральный директор «ЛюдиPeople»</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Марина Шматко, бизнес-тренер</a:t>
                      </a:r>
                      <a:endParaRPr sz="700" b="1">
                        <a:solidFill>
                          <a:schemeClr val="dk1"/>
                        </a:solidFill>
                      </a:endParaRPr>
                    </a:p>
                    <a:p>
                      <a:pPr marL="0" lvl="0" indent="0" algn="l" rtl="0">
                        <a:lnSpc>
                          <a:spcPct val="150000"/>
                        </a:lnSpc>
                        <a:spcBef>
                          <a:spcPts val="0"/>
                        </a:spcBef>
                        <a:spcAft>
                          <a:spcPts val="0"/>
                        </a:spcAft>
                        <a:buNone/>
                      </a:pP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790" name="Google Shape;790;p53"/>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Методики планирования деятельности в бизнесе</a:t>
            </a:r>
            <a:endParaRPr sz="1500" b="1">
              <a:solidFill>
                <a:schemeClr val="dk1"/>
              </a:solidFill>
              <a:latin typeface="Play"/>
              <a:ea typeface="Play"/>
              <a:cs typeface="Play"/>
              <a:sym typeface="Play"/>
            </a:endParaRPr>
          </a:p>
        </p:txBody>
      </p:sp>
      <p:pic>
        <p:nvPicPr>
          <p:cNvPr id="791" name="Google Shape;791;p53">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792" name="Google Shape;792;p53">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44</a:t>
            </a:fld>
            <a:endParaRPr/>
          </a:p>
        </p:txBody>
      </p:sp>
      <p:sp>
        <p:nvSpPr>
          <p:cNvPr id="793" name="Google Shape;793;p53">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3">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pic>
        <p:nvPicPr>
          <p:cNvPr id="799" name="Google Shape;799;p54">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800" name="Google Shape;800;p54"/>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КЛЮЧЕВЫЕ БЛОКИ</a:t>
                      </a:r>
                      <a:endParaRPr sz="700" b="1">
                        <a:solidFill>
                          <a:schemeClr val="dk1"/>
                        </a:solidFill>
                      </a:endParaRPr>
                    </a:p>
                    <a:p>
                      <a:pPr marL="0" lvl="0" indent="0" algn="l" rtl="0">
                        <a:lnSpc>
                          <a:spcPct val="115000"/>
                        </a:lnSpc>
                        <a:spcBef>
                          <a:spcPts val="0"/>
                        </a:spcBef>
                        <a:spcAft>
                          <a:spcPts val="0"/>
                        </a:spcAft>
                        <a:buNone/>
                      </a:pP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Введение в экспорт как в проект</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Выбор рынка и поиск покупателя</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Подготовка продукта к экспорту</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Переговоры с покупателем и заключение контракта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Оценка готовности предприятия к экспорту</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Таможня и логистика</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Валютные платежи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Риски в экспортной деятельности</a:t>
                      </a:r>
                      <a:endParaRPr sz="700" b="1">
                        <a:solidFill>
                          <a:schemeClr val="dk1"/>
                        </a:solidFill>
                      </a:endParaRPr>
                    </a:p>
                    <a:p>
                      <a:pPr marL="0" lvl="0" indent="0" algn="l" rtl="0">
                        <a:lnSpc>
                          <a:spcPct val="115000"/>
                        </a:lnSpc>
                        <a:spcBef>
                          <a:spcPts val="0"/>
                        </a:spcBef>
                        <a:spcAft>
                          <a:spcPts val="0"/>
                        </a:spcAft>
                        <a:buNone/>
                      </a:pPr>
                      <a:r>
                        <a:rPr lang="en" sz="700" b="1">
                          <a:solidFill>
                            <a:schemeClr val="dk1"/>
                          </a:solidFill>
                        </a:rPr>
                        <a:t>Государственная поддержка экспортного проекта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Российский экспортный центр</a:t>
                      </a:r>
                      <a:endParaRPr sz="700" b="1">
                        <a:solidFill>
                          <a:schemeClr val="dk1"/>
                        </a:solidFill>
                      </a:endParaRPr>
                    </a:p>
                    <a:p>
                      <a:pPr marL="0" lvl="0" indent="0" algn="l" rtl="0">
                        <a:lnSpc>
                          <a:spcPct val="150000"/>
                        </a:lnSpc>
                        <a:spcBef>
                          <a:spcPts val="0"/>
                        </a:spcBef>
                        <a:spcAft>
                          <a:spcPts val="0"/>
                        </a:spcAft>
                        <a:buNone/>
                      </a:pPr>
                      <a:r>
                        <a:rPr lang="en" sz="700" b="1">
                          <a:solidFill>
                            <a:schemeClr val="dk1"/>
                          </a:solidFill>
                        </a:rPr>
                        <a:t>Центр поддержки экспорта АНО АО “Агентство регионального развития”</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801" name="Google Shape;801;p54"/>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Вебинар «Основы экспортной деятельности»</a:t>
            </a:r>
            <a:endParaRPr sz="1500" b="1">
              <a:solidFill>
                <a:schemeClr val="dk1"/>
              </a:solidFill>
              <a:latin typeface="Play"/>
              <a:ea typeface="Play"/>
              <a:cs typeface="Play"/>
              <a:sym typeface="Play"/>
            </a:endParaRPr>
          </a:p>
        </p:txBody>
      </p:sp>
      <p:pic>
        <p:nvPicPr>
          <p:cNvPr id="802" name="Google Shape;802;p54">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803" name="Google Shape;803;p54">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45</a:t>
            </a:fld>
            <a:endParaRPr/>
          </a:p>
        </p:txBody>
      </p:sp>
      <p:sp>
        <p:nvSpPr>
          <p:cNvPr id="804" name="Google Shape;804;p54">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4">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55">
            <a:hlinkClick r:id="rId3"/>
          </p:cNvPr>
          <p:cNvPicPr preferRelativeResize="0"/>
          <p:nvPr/>
        </p:nvPicPr>
        <p:blipFill>
          <a:blip r:embed="rId4">
            <a:alphaModFix/>
          </a:blip>
          <a:stretch>
            <a:fillRect/>
          </a:stretch>
        </p:blipFill>
        <p:spPr>
          <a:xfrm>
            <a:off x="4862501" y="4470988"/>
            <a:ext cx="452818" cy="400200"/>
          </a:xfrm>
          <a:prstGeom prst="rect">
            <a:avLst/>
          </a:prstGeom>
          <a:noFill/>
          <a:ln>
            <a:noFill/>
          </a:ln>
        </p:spPr>
      </p:pic>
      <p:graphicFrame>
        <p:nvGraphicFramePr>
          <p:cNvPr id="811" name="Google Shape;811;p55"/>
          <p:cNvGraphicFramePr/>
          <p:nvPr/>
        </p:nvGraphicFramePr>
        <p:xfrm>
          <a:off x="1389225" y="655513"/>
          <a:ext cx="3000000" cy="3000000"/>
        </p:xfrm>
        <a:graphic>
          <a:graphicData uri="http://schemas.openxmlformats.org/drawingml/2006/table">
            <a:tbl>
              <a:tblPr>
                <a:noFill/>
                <a:tableStyleId>{9634015C-8F3D-4750-9587-8BCBDA62C2EF}</a:tableStyleId>
              </a:tblPr>
              <a:tblGrid>
                <a:gridCol w="3152075">
                  <a:extLst>
                    <a:ext uri="{9D8B030D-6E8A-4147-A177-3AD203B41FA5}">
                      <a16:colId xmlns:a16="http://schemas.microsoft.com/office/drawing/2014/main" val="20000"/>
                    </a:ext>
                  </a:extLst>
                </a:gridCol>
                <a:gridCol w="3213475">
                  <a:extLst>
                    <a:ext uri="{9D8B030D-6E8A-4147-A177-3AD203B41FA5}">
                      <a16:colId xmlns:a16="http://schemas.microsoft.com/office/drawing/2014/main" val="20001"/>
                    </a:ext>
                  </a:extLst>
                </a:gridCol>
              </a:tblGrid>
              <a:tr h="232700">
                <a:tc>
                  <a:txBody>
                    <a:bodyPr/>
                    <a:lstStyle/>
                    <a:p>
                      <a:pPr marL="0" lvl="0" indent="0" algn="l" rtl="0">
                        <a:lnSpc>
                          <a:spcPct val="150000"/>
                        </a:lnSpc>
                        <a:spcBef>
                          <a:spcPts val="0"/>
                        </a:spcBef>
                        <a:spcAft>
                          <a:spcPts val="0"/>
                        </a:spcAft>
                        <a:buNone/>
                      </a:pPr>
                      <a:r>
                        <a:rPr lang="en" sz="700" b="1">
                          <a:solidFill>
                            <a:schemeClr val="dk1"/>
                          </a:solidFill>
                        </a:rPr>
                        <a:t>Тема</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Спикер</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0"/>
                  </a:ext>
                </a:extLst>
              </a:tr>
              <a:tr h="3268625">
                <a:tc>
                  <a:txBody>
                    <a:bodyPr/>
                    <a:lstStyle/>
                    <a:p>
                      <a:pPr marL="0" lvl="0" indent="0" algn="l" rtl="0">
                        <a:lnSpc>
                          <a:spcPct val="115000"/>
                        </a:lnSpc>
                        <a:spcBef>
                          <a:spcPts val="0"/>
                        </a:spcBef>
                        <a:spcAft>
                          <a:spcPts val="0"/>
                        </a:spcAft>
                        <a:buNone/>
                      </a:pPr>
                      <a:r>
                        <a:rPr lang="en" sz="700" b="1">
                          <a:solidFill>
                            <a:schemeClr val="dk1"/>
                          </a:solidFill>
                        </a:rPr>
                        <a:t>Эффективный алгоритм быстрого выхода для продажи товаров и поиска клиентов на маркетплейсе Wildberries. Практические задания с разбором в прямом эфире. После семинара вы сможете сразу применить полученные занятия для работы с Wildberries.</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tc>
                  <a:txBody>
                    <a:bodyPr/>
                    <a:lstStyle/>
                    <a:p>
                      <a:pPr marL="0" lvl="0" indent="0" algn="l" rtl="0">
                        <a:lnSpc>
                          <a:spcPct val="150000"/>
                        </a:lnSpc>
                        <a:spcBef>
                          <a:spcPts val="0"/>
                        </a:spcBef>
                        <a:spcAft>
                          <a:spcPts val="0"/>
                        </a:spcAft>
                        <a:buNone/>
                      </a:pPr>
                      <a:r>
                        <a:rPr lang="en" sz="700" b="1">
                          <a:solidFill>
                            <a:schemeClr val="dk1"/>
                          </a:solidFill>
                        </a:rPr>
                        <a:t>ОНФ “Самозанятость”</a:t>
                      </a:r>
                      <a:endParaRPr sz="700" b="1">
                        <a:solidFill>
                          <a:schemeClr val="dk1"/>
                        </a:solidFill>
                      </a:endParaRPr>
                    </a:p>
                  </a:txBody>
                  <a:tcPr marL="19050" marR="91425" marT="28575" marB="91425">
                    <a:lnL w="10575" cap="flat" cmpd="sng">
                      <a:solidFill>
                        <a:schemeClr val="dk1"/>
                      </a:solidFill>
                      <a:prstDash val="solid"/>
                      <a:round/>
                      <a:headEnd type="none" w="sm" len="sm"/>
                      <a:tailEnd type="none" w="sm" len="sm"/>
                    </a:lnL>
                    <a:lnR w="10575" cap="flat" cmpd="sng">
                      <a:solidFill>
                        <a:schemeClr val="dk1"/>
                      </a:solidFill>
                      <a:prstDash val="solid"/>
                      <a:round/>
                      <a:headEnd type="none" w="sm" len="sm"/>
                      <a:tailEnd type="none" w="sm" len="sm"/>
                    </a:lnR>
                    <a:lnT w="10575" cap="flat" cmpd="sng">
                      <a:solidFill>
                        <a:schemeClr val="dk1"/>
                      </a:solidFill>
                      <a:prstDash val="solid"/>
                      <a:round/>
                      <a:headEnd type="none" w="sm" len="sm"/>
                      <a:tailEnd type="none" w="sm" len="sm"/>
                    </a:lnT>
                    <a:lnB w="10575" cap="flat" cmpd="sng">
                      <a:solidFill>
                        <a:schemeClr val="dk1"/>
                      </a:solidFill>
                      <a:prstDash val="solid"/>
                      <a:round/>
                      <a:headEnd type="none" w="sm" len="sm"/>
                      <a:tailEnd type="none" w="sm" len="sm"/>
                    </a:lnB>
                    <a:gradFill>
                      <a:gsLst>
                        <a:gs pos="0">
                          <a:schemeClr val="accent1">
                            <a:alpha val="31279"/>
                          </a:schemeClr>
                        </a:gs>
                        <a:gs pos="100000">
                          <a:schemeClr val="accent2">
                            <a:alpha val="31279"/>
                          </a:schemeClr>
                        </a:gs>
                      </a:gsLst>
                      <a:lin ang="0" scaled="0"/>
                    </a:gradFill>
                  </a:tcPr>
                </a:tc>
                <a:extLst>
                  <a:ext uri="{0D108BD9-81ED-4DB2-BD59-A6C34878D82A}">
                    <a16:rowId xmlns:a16="http://schemas.microsoft.com/office/drawing/2014/main" val="10001"/>
                  </a:ext>
                </a:extLst>
              </a:tr>
            </a:tbl>
          </a:graphicData>
        </a:graphic>
      </p:graphicFrame>
      <p:sp>
        <p:nvSpPr>
          <p:cNvPr id="812" name="Google Shape;812;p55"/>
          <p:cNvSpPr txBox="1"/>
          <p:nvPr/>
        </p:nvSpPr>
        <p:spPr>
          <a:xfrm>
            <a:off x="1159400" y="176775"/>
            <a:ext cx="68823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dk1"/>
                </a:solidFill>
                <a:latin typeface="Play"/>
                <a:ea typeface="Play"/>
                <a:cs typeface="Play"/>
                <a:sym typeface="Play"/>
              </a:rPr>
              <a:t>Сессия-практикум "Эффективная работа на платформе WILDBERRIES</a:t>
            </a:r>
            <a:endParaRPr sz="1500" b="1">
              <a:solidFill>
                <a:schemeClr val="dk1"/>
              </a:solidFill>
              <a:latin typeface="Play"/>
              <a:ea typeface="Play"/>
              <a:cs typeface="Play"/>
              <a:sym typeface="Play"/>
            </a:endParaRPr>
          </a:p>
        </p:txBody>
      </p:sp>
      <p:pic>
        <p:nvPicPr>
          <p:cNvPr id="813" name="Google Shape;813;p55">
            <a:hlinkClick r:id="rId3"/>
          </p:cNvPr>
          <p:cNvPicPr preferRelativeResize="0"/>
          <p:nvPr/>
        </p:nvPicPr>
        <p:blipFill>
          <a:blip r:embed="rId5">
            <a:alphaModFix/>
          </a:blip>
          <a:stretch>
            <a:fillRect/>
          </a:stretch>
        </p:blipFill>
        <p:spPr>
          <a:xfrm>
            <a:off x="4320000" y="4431213"/>
            <a:ext cx="504011" cy="479774"/>
          </a:xfrm>
          <a:prstGeom prst="rect">
            <a:avLst/>
          </a:prstGeom>
          <a:noFill/>
          <a:ln>
            <a:noFill/>
          </a:ln>
          <a:effectLst>
            <a:outerShdw blurRad="57150" dist="47625" dir="5400000" algn="bl" rotWithShape="0">
              <a:srgbClr val="00FFFF">
                <a:alpha val="50000"/>
              </a:srgbClr>
            </a:outerShdw>
          </a:effectLst>
        </p:spPr>
      </p:pic>
      <p:sp>
        <p:nvSpPr>
          <p:cNvPr id="814" name="Google Shape;814;p55">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46</a:t>
            </a:fld>
            <a:endParaRPr/>
          </a:p>
        </p:txBody>
      </p:sp>
      <p:sp>
        <p:nvSpPr>
          <p:cNvPr id="815" name="Google Shape;815;p55">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5">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6"/>
          <p:cNvSpPr txBox="1"/>
          <p:nvPr/>
        </p:nvSpPr>
        <p:spPr>
          <a:xfrm>
            <a:off x="0" y="0"/>
            <a:ext cx="86628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accent6"/>
                </a:solidFill>
              </a:rPr>
              <a:t>Описание меры</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Механизм поддержки строительной отрасли, который помогает компенсировать дополнительные расходы застройщиков, продлевается до конца 2022 года. Это позволит без сбоев продолжить строительство важных социальных и инфраструктурных объектов.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Речь идёт о механизме, который по согласованию заказчика и подрядчика позволяет увеличивать цену госконтракта на строительство, реконструкцию и капремонт, а также на проведение работ по сохранению объектов культурного наследия. </a:t>
            </a:r>
            <a:endParaRPr sz="1100">
              <a:solidFill>
                <a:schemeClr val="dk1"/>
              </a:solidFill>
            </a:endParaRPr>
          </a:p>
          <a:p>
            <a:pPr marL="0" lvl="0" indent="0" algn="l" rtl="0">
              <a:spcBef>
                <a:spcPts val="0"/>
              </a:spcBef>
              <a:spcAft>
                <a:spcPts val="0"/>
              </a:spcAft>
              <a:buNone/>
            </a:pPr>
            <a:r>
              <a:rPr lang="en" sz="1100">
                <a:solidFill>
                  <a:schemeClr val="dk1"/>
                </a:solidFill>
              </a:rPr>
              <a:t>При этом изменение стоимости не должно превышать 30%. Для согласования новых условий заказчик и подрядчик должны заключить дополнительное соглашение.</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Такая мера поддержки отрасли была запущена прошлым летом из-за удорожания строительных материалов и действовала до конца 2021 года.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Срок получения</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2022 год</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Условия получения</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Изменение стоимости не должно превышать 30%.</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Как получить</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Для согласования новых условий заказчик и подрядчик должны заключить дополнительное соглашение.</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от 23 марта 2022 года №439</a:t>
            </a:r>
            <a:endParaRPr sz="1100">
              <a:solidFill>
                <a:srgbClr val="FF9900"/>
              </a:solidFill>
              <a:highlight>
                <a:schemeClr val="lt1"/>
              </a:highlight>
            </a:endParaRPr>
          </a:p>
        </p:txBody>
      </p:sp>
      <p:pic>
        <p:nvPicPr>
          <p:cNvPr id="822" name="Google Shape;822;p56"/>
          <p:cNvPicPr preferRelativeResize="0"/>
          <p:nvPr/>
        </p:nvPicPr>
        <p:blipFill>
          <a:blip r:embed="rId4">
            <a:alphaModFix/>
          </a:blip>
          <a:stretch>
            <a:fillRect/>
          </a:stretch>
        </p:blipFill>
        <p:spPr>
          <a:xfrm>
            <a:off x="3026049" y="4433400"/>
            <a:ext cx="292850" cy="258826"/>
          </a:xfrm>
          <a:prstGeom prst="rect">
            <a:avLst/>
          </a:prstGeom>
          <a:noFill/>
          <a:ln>
            <a:noFill/>
          </a:ln>
        </p:spPr>
      </p:pic>
      <p:sp>
        <p:nvSpPr>
          <p:cNvPr id="823" name="Google Shape;823;p56">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47</a:t>
            </a:fld>
            <a:endParaRPr/>
          </a:p>
        </p:txBody>
      </p:sp>
      <p:sp>
        <p:nvSpPr>
          <p:cNvPr id="824" name="Google Shape;824;p56">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6">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7"/>
          <p:cNvSpPr txBox="1"/>
          <p:nvPr/>
        </p:nvSpPr>
        <p:spPr>
          <a:xfrm>
            <a:off x="0" y="0"/>
            <a:ext cx="86628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В России введён мораторий на возбуждение дел о банкротстве по заявлениям кредиторов. Он будет действовать в ближайшие шесть месяцев – до 1 октября 2022 года. Такое постановление подписал Председатель Правительства Михаил Мишустин.</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Правительство ввело мораторий на возбуждение дел о банкротстве до 1 октября 2022 года</a:t>
            </a:r>
            <a:endParaRPr sz="1100">
              <a:solidFill>
                <a:schemeClr val="dk1"/>
              </a:solidFill>
            </a:endParaRPr>
          </a:p>
          <a:p>
            <a:pPr marL="0" lvl="0" indent="0" algn="l" rtl="0">
              <a:spcBef>
                <a:spcPts val="0"/>
              </a:spcBef>
              <a:spcAft>
                <a:spcPts val="0"/>
              </a:spcAft>
              <a:buNone/>
            </a:pPr>
            <a:r>
              <a:rPr lang="en" sz="1100">
                <a:solidFill>
                  <a:schemeClr val="dk1"/>
                </a:solidFill>
              </a:rPr>
              <a:t>Решение распространяется на граждан, индивидуальных предпринимателей, а также на все организации, за исключением должников-застройщиков (если многоквартирные дома и другая недвижимость уже внесены в единый реестр проблемных объектов).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Фактически мораторий предоставит должникам возможность справиться с текущими трудностями, наладить свои дела, найти новые источники дохода и укрепить финансы, не закрывая компанию или бизнес, не увольняя сотрудников.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accent6"/>
                </a:solidFill>
              </a:rPr>
              <a:t>Сроки: с 01.04.2022 по 01.10.2022</a:t>
            </a:r>
            <a:endParaRPr sz="1100">
              <a:solidFill>
                <a:schemeClr val="accent6"/>
              </a:solidFill>
            </a:endParaRPr>
          </a:p>
        </p:txBody>
      </p:sp>
      <p:sp>
        <p:nvSpPr>
          <p:cNvPr id="831" name="Google Shape;831;p5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33" name="Google Shape;833;p5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48</a:t>
            </a:fld>
            <a:endParaRPr>
              <a:solidFill>
                <a:schemeClr val="accen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58"/>
          <p:cNvSpPr txBox="1"/>
          <p:nvPr/>
        </p:nvSpPr>
        <p:spPr>
          <a:xfrm>
            <a:off x="0" y="0"/>
            <a:ext cx="86628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Председатель Правительства Михаил Мишустин подписал постановление, увеличивающее долю государственного финансирования в грантах на создание отечественных комплектующих для различных отраслей промышленности.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Финансирование разработок конструкторской документации для импортозамещения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Если раньше для получения гранта от АНО «Агентство по технологическому развитию» разработчик должен был привлечь не менее 20% собственных средств под реализацию конкретного проекта, то теперь это условие снимается. Государство в лице агентства готово выделить до 100% финансирования на создание российских аналогов комплектующих. При этом в документе оговаривается, что такой порядок будет действовать только в 2022 году.</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Это решение – часть комплексного плана по обеспечению устойчивости экономики в условиях санкций, разработанного Правительством. Оно позволит увеличить эффективность программы импортозамещения комплектующих.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 феврале 2022 года Правительство приняло решение о модернизации и расширении сети центров инжиниринговых разработок (ЦИР). Они займутся созданием различных деталей для оборудования в нефтегазовой, химической, энергетической, медицинской, фармацевтической и других отраслях промышленности и станут основными получателями грантов.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u="sng">
                <a:solidFill>
                  <a:srgbClr val="FF9900"/>
                </a:solidFill>
                <a:highlight>
                  <a:schemeClr val="lt1"/>
                </a:highlight>
                <a:hlinkClick r:id="rId3">
                  <a:extLst>
                    <a:ext uri="{A12FA001-AC4F-418D-AE19-62706E023703}">
                      <ahyp:hlinkClr xmlns:ahyp="http://schemas.microsoft.com/office/drawing/2018/hyperlinkcolor" val="tx"/>
                    </a:ext>
                  </a:extLst>
                </a:hlinkClick>
              </a:rPr>
              <a:t>Подписанным документом внесены изменения в постановление Правительства от 18 февраля 2022 года №208.</a:t>
            </a:r>
            <a:endParaRPr sz="1100">
              <a:solidFill>
                <a:srgbClr val="FF9900"/>
              </a:solidFill>
              <a:highlight>
                <a:schemeClr val="lt1"/>
              </a:highlight>
            </a:endParaRPr>
          </a:p>
        </p:txBody>
      </p:sp>
      <p:pic>
        <p:nvPicPr>
          <p:cNvPr id="839" name="Google Shape;839;p58"/>
          <p:cNvPicPr preferRelativeResize="0"/>
          <p:nvPr/>
        </p:nvPicPr>
        <p:blipFill>
          <a:blip r:embed="rId4">
            <a:alphaModFix/>
          </a:blip>
          <a:stretch>
            <a:fillRect/>
          </a:stretch>
        </p:blipFill>
        <p:spPr>
          <a:xfrm>
            <a:off x="7433888" y="3420368"/>
            <a:ext cx="292850" cy="258826"/>
          </a:xfrm>
          <a:prstGeom prst="rect">
            <a:avLst/>
          </a:prstGeom>
          <a:noFill/>
          <a:ln>
            <a:noFill/>
          </a:ln>
        </p:spPr>
      </p:pic>
      <p:sp>
        <p:nvSpPr>
          <p:cNvPr id="840" name="Google Shape;840;p58">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8">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42" name="Google Shape;842;p58">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49</a:t>
            </a:fld>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1FAFDB"/>
            </a:gs>
            <a:gs pos="100000">
              <a:srgbClr val="145164"/>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872085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a:t>
            </a:fld>
            <a:endParaRPr/>
          </a:p>
        </p:txBody>
      </p:sp>
      <p:sp>
        <p:nvSpPr>
          <p:cNvPr id="242" name="Google Shape;242;p17"/>
          <p:cNvSpPr txBox="1"/>
          <p:nvPr/>
        </p:nvSpPr>
        <p:spPr>
          <a:xfrm>
            <a:off x="527281" y="362834"/>
            <a:ext cx="3743951"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2500" b="1" dirty="0">
                <a:solidFill>
                  <a:schemeClr val="dk1"/>
                </a:solidFill>
                <a:latin typeface="Play"/>
                <a:ea typeface="Play"/>
                <a:cs typeface="Play"/>
                <a:sym typeface="Play"/>
              </a:rPr>
              <a:t>ФИНАНСЫ</a:t>
            </a:r>
            <a:endParaRPr sz="2500" b="1" dirty="0">
              <a:solidFill>
                <a:schemeClr val="dk1"/>
              </a:solidFill>
              <a:latin typeface="Play"/>
              <a:ea typeface="Play"/>
              <a:cs typeface="Play"/>
              <a:sym typeface="Play"/>
            </a:endParaRPr>
          </a:p>
        </p:txBody>
      </p:sp>
      <p:sp>
        <p:nvSpPr>
          <p:cNvPr id="8" name="Google Shape;264;p18">
            <a:hlinkClick r:id="rId3" action="ppaction://hlinksldjump"/>
            <a:extLst>
              <a:ext uri="{FF2B5EF4-FFF2-40B4-BE49-F238E27FC236}">
                <a16:creationId xmlns:a16="http://schemas.microsoft.com/office/drawing/2014/main" id="{E6804418-228D-8AF5-37E4-FDE2F4C9F013}"/>
              </a:ext>
            </a:extLst>
          </p:cNvPr>
          <p:cNvSpPr/>
          <p:nvPr/>
        </p:nvSpPr>
        <p:spPr>
          <a:xfrm>
            <a:off x="3279031" y="162993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Льготные кредиты под 3% для инновационных компаний</a:t>
            </a:r>
            <a:endParaRPr sz="700" dirty="0">
              <a:solidFill>
                <a:schemeClr val="dk1"/>
              </a:solidFill>
              <a:latin typeface="Play"/>
              <a:ea typeface="Play"/>
              <a:cs typeface="Play"/>
              <a:sym typeface="Play"/>
            </a:endParaRPr>
          </a:p>
        </p:txBody>
      </p:sp>
      <p:sp>
        <p:nvSpPr>
          <p:cNvPr id="9" name="Google Shape;260;p18">
            <a:hlinkClick r:id="rId4" action="ppaction://hlinksldjump"/>
            <a:extLst>
              <a:ext uri="{FF2B5EF4-FFF2-40B4-BE49-F238E27FC236}">
                <a16:creationId xmlns:a16="http://schemas.microsoft.com/office/drawing/2014/main" id="{3A0A0B44-5550-2B45-4347-239EE2A6622C}"/>
              </a:ext>
            </a:extLst>
          </p:cNvPr>
          <p:cNvSpPr/>
          <p:nvPr/>
        </p:nvSpPr>
        <p:spPr>
          <a:xfrm>
            <a:off x="6257115" y="162993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Антикризисные программы льготного кредитования</a:t>
            </a:r>
            <a:endParaRPr sz="700" dirty="0">
              <a:solidFill>
                <a:schemeClr val="dk1"/>
              </a:solidFill>
              <a:latin typeface="Play"/>
              <a:ea typeface="Play"/>
              <a:cs typeface="Play"/>
              <a:sym typeface="Play"/>
            </a:endParaRPr>
          </a:p>
        </p:txBody>
      </p:sp>
      <p:sp>
        <p:nvSpPr>
          <p:cNvPr id="11" name="Google Shape;261;p18">
            <a:hlinkClick r:id="rId5" action="ppaction://hlinksldjump"/>
            <a:extLst>
              <a:ext uri="{FF2B5EF4-FFF2-40B4-BE49-F238E27FC236}">
                <a16:creationId xmlns:a16="http://schemas.microsoft.com/office/drawing/2014/main" id="{6B448E5A-A907-6BC9-72EE-5FCA2AF321A1}"/>
              </a:ext>
            </a:extLst>
          </p:cNvPr>
          <p:cNvSpPr/>
          <p:nvPr/>
        </p:nvSpPr>
        <p:spPr>
          <a:xfrm>
            <a:off x="1790385" y="820625"/>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Кредитные каникулы для МСП</a:t>
            </a:r>
            <a:endParaRPr sz="700">
              <a:solidFill>
                <a:schemeClr val="dk1"/>
              </a:solidFill>
              <a:latin typeface="Play"/>
              <a:ea typeface="Play"/>
              <a:cs typeface="Play"/>
              <a:sym typeface="Play"/>
            </a:endParaRPr>
          </a:p>
        </p:txBody>
      </p:sp>
      <p:sp>
        <p:nvSpPr>
          <p:cNvPr id="13" name="Google Shape;270;p18">
            <a:hlinkClick r:id="rId6" action="ppaction://hlinksldjump"/>
            <a:extLst>
              <a:ext uri="{FF2B5EF4-FFF2-40B4-BE49-F238E27FC236}">
                <a16:creationId xmlns:a16="http://schemas.microsoft.com/office/drawing/2014/main" id="{54AE0B6A-D74F-D6CE-EFDB-EFA1B2992DB8}"/>
              </a:ext>
            </a:extLst>
          </p:cNvPr>
          <p:cNvSpPr/>
          <p:nvPr/>
        </p:nvSpPr>
        <p:spPr>
          <a:xfrm>
            <a:off x="3275487" y="333528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Гранты для туристической отрасли</a:t>
            </a:r>
            <a:endParaRPr sz="700" dirty="0">
              <a:solidFill>
                <a:schemeClr val="dk1"/>
              </a:solidFill>
              <a:latin typeface="Play"/>
              <a:ea typeface="Play"/>
              <a:cs typeface="Play"/>
              <a:sym typeface="Play"/>
            </a:endParaRPr>
          </a:p>
        </p:txBody>
      </p:sp>
      <p:sp>
        <p:nvSpPr>
          <p:cNvPr id="14" name="Google Shape;271;p18">
            <a:hlinkClick r:id="rId7" action="ppaction://hlinksldjump"/>
            <a:extLst>
              <a:ext uri="{FF2B5EF4-FFF2-40B4-BE49-F238E27FC236}">
                <a16:creationId xmlns:a16="http://schemas.microsoft.com/office/drawing/2014/main" id="{0B8AE89C-00AF-C4D0-7049-9CC476CE7305}"/>
              </a:ext>
            </a:extLst>
          </p:cNvPr>
          <p:cNvSpPr/>
          <p:nvPr/>
        </p:nvSpPr>
        <p:spPr>
          <a:xfrm>
            <a:off x="1789989" y="333528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Гранты для молодых предпринимателей</a:t>
            </a:r>
            <a:endParaRPr sz="700" dirty="0">
              <a:solidFill>
                <a:schemeClr val="dk1"/>
              </a:solidFill>
              <a:latin typeface="Play"/>
              <a:ea typeface="Play"/>
              <a:cs typeface="Play"/>
              <a:sym typeface="Play"/>
            </a:endParaRPr>
          </a:p>
        </p:txBody>
      </p:sp>
      <p:sp>
        <p:nvSpPr>
          <p:cNvPr id="15" name="Google Shape;274;p18">
            <a:hlinkClick r:id="rId8" action="ppaction://hlinksldjump"/>
            <a:extLst>
              <a:ext uri="{FF2B5EF4-FFF2-40B4-BE49-F238E27FC236}">
                <a16:creationId xmlns:a16="http://schemas.microsoft.com/office/drawing/2014/main" id="{A5492691-6038-F4FD-E548-4EA4B3653C83}"/>
              </a:ext>
            </a:extLst>
          </p:cNvPr>
          <p:cNvSpPr/>
          <p:nvPr/>
        </p:nvSpPr>
        <p:spPr>
          <a:xfrm>
            <a:off x="7746155" y="162993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Льготные кредиты для малого и среднего бизнеса по программе 1764</a:t>
            </a:r>
            <a:endParaRPr sz="700" dirty="0">
              <a:solidFill>
                <a:schemeClr val="dk1"/>
              </a:solidFill>
              <a:latin typeface="Play"/>
              <a:ea typeface="Play"/>
              <a:cs typeface="Play"/>
              <a:sym typeface="Play"/>
            </a:endParaRPr>
          </a:p>
        </p:txBody>
      </p:sp>
      <p:sp>
        <p:nvSpPr>
          <p:cNvPr id="18" name="Google Shape;286;p18">
            <a:hlinkClick r:id="rId9" action="ppaction://hlinksldjump"/>
            <a:extLst>
              <a:ext uri="{FF2B5EF4-FFF2-40B4-BE49-F238E27FC236}">
                <a16:creationId xmlns:a16="http://schemas.microsoft.com/office/drawing/2014/main" id="{8D67DFF5-1C0B-5ED6-F008-1FA9C71134B3}"/>
              </a:ext>
            </a:extLst>
          </p:cNvPr>
          <p:cNvSpPr/>
          <p:nvPr/>
        </p:nvSpPr>
        <p:spPr>
          <a:xfrm>
            <a:off x="3277409" y="820625"/>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Кредитные каникулы для аграриев</a:t>
            </a:r>
            <a:endParaRPr sz="700" dirty="0">
              <a:solidFill>
                <a:schemeClr val="dk1"/>
              </a:solidFill>
              <a:latin typeface="Play"/>
              <a:ea typeface="Play"/>
              <a:cs typeface="Play"/>
              <a:sym typeface="Play"/>
            </a:endParaRPr>
          </a:p>
        </p:txBody>
      </p:sp>
      <p:sp>
        <p:nvSpPr>
          <p:cNvPr id="22" name="Google Shape;291;p18">
            <a:hlinkClick r:id="rId10" action="ppaction://hlinksldjump"/>
            <a:extLst>
              <a:ext uri="{FF2B5EF4-FFF2-40B4-BE49-F238E27FC236}">
                <a16:creationId xmlns:a16="http://schemas.microsoft.com/office/drawing/2014/main" id="{79AAAE1B-E4FF-2F34-932A-BAAAD8B533CA}"/>
              </a:ext>
            </a:extLst>
          </p:cNvPr>
          <p:cNvSpPr/>
          <p:nvPr/>
        </p:nvSpPr>
        <p:spPr>
          <a:xfrm>
            <a:off x="1789989" y="162993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Льготные кредиты застройщикам</a:t>
            </a:r>
            <a:endParaRPr sz="700">
              <a:solidFill>
                <a:schemeClr val="dk1"/>
              </a:solidFill>
              <a:latin typeface="Play"/>
              <a:ea typeface="Play"/>
              <a:cs typeface="Play"/>
              <a:sym typeface="Play"/>
            </a:endParaRPr>
          </a:p>
        </p:txBody>
      </p:sp>
      <p:sp>
        <p:nvSpPr>
          <p:cNvPr id="23" name="Google Shape;292;p18">
            <a:hlinkClick r:id="rId11" action="ppaction://hlinksldjump"/>
            <a:extLst>
              <a:ext uri="{FF2B5EF4-FFF2-40B4-BE49-F238E27FC236}">
                <a16:creationId xmlns:a16="http://schemas.microsoft.com/office/drawing/2014/main" id="{D5B6B875-ACAF-F323-A458-0542BE86A68B}"/>
              </a:ext>
            </a:extLst>
          </p:cNvPr>
          <p:cNvSpPr/>
          <p:nvPr/>
        </p:nvSpPr>
        <p:spPr>
          <a:xfrm>
            <a:off x="1789989" y="24953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Повышенные авансы по госконтрактам</a:t>
            </a:r>
            <a:endParaRPr sz="700">
              <a:solidFill>
                <a:schemeClr val="dk1"/>
              </a:solidFill>
              <a:latin typeface="Play"/>
              <a:ea typeface="Play"/>
              <a:cs typeface="Play"/>
              <a:sym typeface="Play"/>
            </a:endParaRPr>
          </a:p>
        </p:txBody>
      </p:sp>
      <p:pic>
        <p:nvPicPr>
          <p:cNvPr id="25" name="Google Shape;295;p18">
            <a:extLst>
              <a:ext uri="{FF2B5EF4-FFF2-40B4-BE49-F238E27FC236}">
                <a16:creationId xmlns:a16="http://schemas.microsoft.com/office/drawing/2014/main" id="{F4DC6A68-C035-DD9B-D6A0-ED3FA9BBE0C4}"/>
              </a:ext>
            </a:extLst>
          </p:cNvPr>
          <p:cNvPicPr preferRelativeResize="0"/>
          <p:nvPr/>
        </p:nvPicPr>
        <p:blipFill>
          <a:blip r:embed="rId12">
            <a:alphaModFix/>
          </a:blip>
          <a:stretch>
            <a:fillRect/>
          </a:stretch>
        </p:blipFill>
        <p:spPr>
          <a:xfrm>
            <a:off x="7973199" y="4585800"/>
            <a:ext cx="292850" cy="258826"/>
          </a:xfrm>
          <a:prstGeom prst="rect">
            <a:avLst/>
          </a:prstGeom>
          <a:noFill/>
          <a:ln>
            <a:noFill/>
          </a:ln>
        </p:spPr>
      </p:pic>
      <p:sp>
        <p:nvSpPr>
          <p:cNvPr id="27" name="Google Shape;304;p19">
            <a:hlinkClick r:id="rId13" action="ppaction://hlinksldjump"/>
            <a:extLst>
              <a:ext uri="{FF2B5EF4-FFF2-40B4-BE49-F238E27FC236}">
                <a16:creationId xmlns:a16="http://schemas.microsoft.com/office/drawing/2014/main" id="{712033D6-99C3-1F0B-1101-1EE80597C445}"/>
              </a:ext>
            </a:extLst>
          </p:cNvPr>
          <p:cNvSpPr/>
          <p:nvPr/>
        </p:nvSpPr>
        <p:spPr>
          <a:xfrm>
            <a:off x="4741177" y="24953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chemeClr val="dk1"/>
                </a:solidFill>
                <a:latin typeface="Play"/>
                <a:ea typeface="Play"/>
                <a:cs typeface="Play"/>
                <a:sym typeface="Play"/>
              </a:rPr>
              <a:t>Изменение цены госконтракта</a:t>
            </a:r>
            <a:endParaRPr sz="700" dirty="0">
              <a:solidFill>
                <a:schemeClr val="dk1"/>
              </a:solidFill>
              <a:latin typeface="Play"/>
              <a:ea typeface="Play"/>
              <a:cs typeface="Play"/>
              <a:sym typeface="Play"/>
            </a:endParaRPr>
          </a:p>
        </p:txBody>
      </p:sp>
      <p:sp>
        <p:nvSpPr>
          <p:cNvPr id="28" name="Google Shape;305;p19">
            <a:hlinkClick r:id="rId14" action="ppaction://hlinksldjump"/>
            <a:extLst>
              <a:ext uri="{FF2B5EF4-FFF2-40B4-BE49-F238E27FC236}">
                <a16:creationId xmlns:a16="http://schemas.microsoft.com/office/drawing/2014/main" id="{7BAE7E1B-4EC7-146A-E92B-1D602E270780}"/>
              </a:ext>
            </a:extLst>
          </p:cNvPr>
          <p:cNvSpPr/>
          <p:nvPr/>
        </p:nvSpPr>
        <p:spPr>
          <a:xfrm>
            <a:off x="4764433" y="820625"/>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Кредитные каникулы по ФОТ 3.0</a:t>
            </a:r>
            <a:endParaRPr sz="700">
              <a:solidFill>
                <a:schemeClr val="dk1"/>
              </a:solidFill>
              <a:latin typeface="Play"/>
              <a:ea typeface="Play"/>
              <a:cs typeface="Play"/>
              <a:sym typeface="Play"/>
            </a:endParaRPr>
          </a:p>
        </p:txBody>
      </p:sp>
      <p:sp>
        <p:nvSpPr>
          <p:cNvPr id="29" name="Google Shape;306;p19">
            <a:hlinkClick r:id="rId15" action="ppaction://hlinksldjump"/>
            <a:extLst>
              <a:ext uri="{FF2B5EF4-FFF2-40B4-BE49-F238E27FC236}">
                <a16:creationId xmlns:a16="http://schemas.microsoft.com/office/drawing/2014/main" id="{370D82AC-6077-A264-E8A4-E98AE2868523}"/>
              </a:ext>
            </a:extLst>
          </p:cNvPr>
          <p:cNvSpPr/>
          <p:nvPr/>
        </p:nvSpPr>
        <p:spPr>
          <a:xfrm>
            <a:off x="4768073" y="162993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chemeClr val="dk1"/>
                </a:solidFill>
                <a:latin typeface="Play"/>
                <a:ea typeface="Play"/>
                <a:cs typeface="Play"/>
                <a:sym typeface="Play"/>
              </a:rPr>
              <a:t>Поручительство по льготному кредиту от 70–90%</a:t>
            </a:r>
            <a:endParaRPr sz="700" dirty="0">
              <a:solidFill>
                <a:schemeClr val="dk1"/>
              </a:solidFill>
              <a:latin typeface="Play"/>
              <a:ea typeface="Play"/>
              <a:cs typeface="Play"/>
              <a:sym typeface="Play"/>
            </a:endParaRPr>
          </a:p>
        </p:txBody>
      </p:sp>
      <p:sp>
        <p:nvSpPr>
          <p:cNvPr id="30" name="Google Shape;315;p19">
            <a:hlinkClick r:id="rId16" action="ppaction://hlinksldjump"/>
            <a:extLst>
              <a:ext uri="{FF2B5EF4-FFF2-40B4-BE49-F238E27FC236}">
                <a16:creationId xmlns:a16="http://schemas.microsoft.com/office/drawing/2014/main" id="{DD4A4CEB-BC46-A5D6-A124-BAAA403D8CD0}"/>
              </a:ext>
            </a:extLst>
          </p:cNvPr>
          <p:cNvSpPr/>
          <p:nvPr/>
        </p:nvSpPr>
        <p:spPr>
          <a:xfrm>
            <a:off x="1793678" y="4155638"/>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rgbClr val="FFFFFF"/>
                </a:solidFill>
                <a:latin typeface="Play"/>
                <a:ea typeface="Play"/>
                <a:cs typeface="Play"/>
                <a:sym typeface="Play"/>
              </a:rPr>
              <a:t>Отсрочка уплаты страховых взносов на 1 год</a:t>
            </a:r>
            <a:endParaRPr sz="700" dirty="0">
              <a:solidFill>
                <a:srgbClr val="FFFFFF"/>
              </a:solidFill>
              <a:latin typeface="Play"/>
              <a:ea typeface="Play"/>
              <a:cs typeface="Play"/>
              <a:sym typeface="Play"/>
            </a:endParaRPr>
          </a:p>
        </p:txBody>
      </p:sp>
      <p:sp>
        <p:nvSpPr>
          <p:cNvPr id="32" name="Google Shape;318;p19">
            <a:hlinkClick r:id="rId17" action="ppaction://hlinksldjump"/>
            <a:extLst>
              <a:ext uri="{FF2B5EF4-FFF2-40B4-BE49-F238E27FC236}">
                <a16:creationId xmlns:a16="http://schemas.microsoft.com/office/drawing/2014/main" id="{AF26B77E-D751-7C3A-CB49-852D90F84585}"/>
              </a:ext>
            </a:extLst>
          </p:cNvPr>
          <p:cNvSpPr/>
          <p:nvPr/>
        </p:nvSpPr>
        <p:spPr>
          <a:xfrm>
            <a:off x="6251458" y="820625"/>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rgbClr val="FFFFFF"/>
                </a:solidFill>
                <a:latin typeface="Play"/>
                <a:ea typeface="Play"/>
                <a:cs typeface="Play"/>
                <a:sym typeface="Play"/>
              </a:rPr>
              <a:t>Реструктуризация кредитов с плавающей процентной ставкой</a:t>
            </a:r>
            <a:endParaRPr sz="700">
              <a:solidFill>
                <a:srgbClr val="FFFFFF"/>
              </a:solidFill>
              <a:latin typeface="Play"/>
              <a:ea typeface="Play"/>
              <a:cs typeface="Play"/>
              <a:sym typeface="Play"/>
            </a:endParaRPr>
          </a:p>
        </p:txBody>
      </p:sp>
      <p:sp>
        <p:nvSpPr>
          <p:cNvPr id="33" name="Google Shape;258;p18">
            <a:hlinkClick r:id="rId18" action="ppaction://hlinksldjump"/>
            <a:extLst>
              <a:ext uri="{FF2B5EF4-FFF2-40B4-BE49-F238E27FC236}">
                <a16:creationId xmlns:a16="http://schemas.microsoft.com/office/drawing/2014/main" id="{36A6FBDB-681C-9857-8387-49B83A7E470A}"/>
              </a:ext>
            </a:extLst>
          </p:cNvPr>
          <p:cNvSpPr/>
          <p:nvPr/>
        </p:nvSpPr>
        <p:spPr>
          <a:xfrm>
            <a:off x="3265583" y="24953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Повышенное авансирование госконтрактов в 2022 году</a:t>
            </a:r>
            <a:endParaRPr sz="700" dirty="0">
              <a:solidFill>
                <a:schemeClr val="dk1"/>
              </a:solidFill>
              <a:latin typeface="Play"/>
              <a:ea typeface="Play"/>
              <a:cs typeface="Play"/>
              <a:sym typeface="Play"/>
            </a:endParaRPr>
          </a:p>
        </p:txBody>
      </p:sp>
      <p:sp>
        <p:nvSpPr>
          <p:cNvPr id="34" name="Google Shape;242;p17">
            <a:extLst>
              <a:ext uri="{FF2B5EF4-FFF2-40B4-BE49-F238E27FC236}">
                <a16:creationId xmlns:a16="http://schemas.microsoft.com/office/drawing/2014/main" id="{99871C9B-A798-11C5-FAC4-8A163A50BAD5}"/>
              </a:ext>
            </a:extLst>
          </p:cNvPr>
          <p:cNvSpPr txBox="1"/>
          <p:nvPr/>
        </p:nvSpPr>
        <p:spPr>
          <a:xfrm>
            <a:off x="12803" y="939595"/>
            <a:ext cx="1729305"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1600" dirty="0">
                <a:solidFill>
                  <a:schemeClr val="dk1"/>
                </a:solidFill>
                <a:latin typeface="Play"/>
                <a:ea typeface="Play"/>
                <a:cs typeface="Play"/>
                <a:sym typeface="Play"/>
              </a:rPr>
              <a:t>кредиты</a:t>
            </a:r>
            <a:endParaRPr sz="1600" dirty="0">
              <a:solidFill>
                <a:schemeClr val="dk1"/>
              </a:solidFill>
              <a:latin typeface="Play"/>
              <a:ea typeface="Play"/>
              <a:cs typeface="Play"/>
              <a:sym typeface="Play"/>
            </a:endParaRPr>
          </a:p>
        </p:txBody>
      </p:sp>
      <p:sp>
        <p:nvSpPr>
          <p:cNvPr id="36" name="Google Shape;242;p17">
            <a:extLst>
              <a:ext uri="{FF2B5EF4-FFF2-40B4-BE49-F238E27FC236}">
                <a16:creationId xmlns:a16="http://schemas.microsoft.com/office/drawing/2014/main" id="{0312B7A6-54CB-0B17-8B8B-746A61DCF943}"/>
              </a:ext>
            </a:extLst>
          </p:cNvPr>
          <p:cNvSpPr txBox="1"/>
          <p:nvPr/>
        </p:nvSpPr>
        <p:spPr>
          <a:xfrm>
            <a:off x="19162" y="2559760"/>
            <a:ext cx="1729305"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1600" dirty="0">
                <a:solidFill>
                  <a:schemeClr val="dk1"/>
                </a:solidFill>
                <a:latin typeface="Play"/>
                <a:ea typeface="Play"/>
                <a:cs typeface="Play"/>
                <a:sym typeface="Play"/>
              </a:rPr>
              <a:t>госконтракты/</a:t>
            </a:r>
          </a:p>
          <a:p>
            <a:pPr marL="0" lvl="0" indent="0" rtl="0">
              <a:spcBef>
                <a:spcPts val="0"/>
              </a:spcBef>
              <a:spcAft>
                <a:spcPts val="0"/>
              </a:spcAft>
              <a:buNone/>
            </a:pPr>
            <a:r>
              <a:rPr lang="ru-RU" sz="1600" dirty="0" err="1">
                <a:solidFill>
                  <a:schemeClr val="dk1"/>
                </a:solidFill>
                <a:latin typeface="Play"/>
                <a:ea typeface="Play"/>
                <a:cs typeface="Play"/>
                <a:sym typeface="Play"/>
              </a:rPr>
              <a:t>соцконтркаты</a:t>
            </a:r>
            <a:endParaRPr sz="1600" dirty="0">
              <a:solidFill>
                <a:schemeClr val="dk1"/>
              </a:solidFill>
              <a:latin typeface="Play"/>
              <a:ea typeface="Play"/>
              <a:cs typeface="Play"/>
              <a:sym typeface="Play"/>
            </a:endParaRPr>
          </a:p>
        </p:txBody>
      </p:sp>
      <p:sp>
        <p:nvSpPr>
          <p:cNvPr id="37" name="Google Shape;242;p17">
            <a:extLst>
              <a:ext uri="{FF2B5EF4-FFF2-40B4-BE49-F238E27FC236}">
                <a16:creationId xmlns:a16="http://schemas.microsoft.com/office/drawing/2014/main" id="{A14E2501-72A5-E411-9B75-D984317C4D21}"/>
              </a:ext>
            </a:extLst>
          </p:cNvPr>
          <p:cNvSpPr txBox="1"/>
          <p:nvPr/>
        </p:nvSpPr>
        <p:spPr>
          <a:xfrm>
            <a:off x="19162" y="3380083"/>
            <a:ext cx="1729305"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1600" dirty="0">
                <a:solidFill>
                  <a:schemeClr val="dk1"/>
                </a:solidFill>
                <a:latin typeface="Play"/>
                <a:ea typeface="Play"/>
                <a:cs typeface="Play"/>
                <a:sym typeface="Play"/>
              </a:rPr>
              <a:t>гранты/</a:t>
            </a:r>
          </a:p>
          <a:p>
            <a:pPr marL="0" lvl="0" indent="0" rtl="0">
              <a:spcBef>
                <a:spcPts val="0"/>
              </a:spcBef>
              <a:spcAft>
                <a:spcPts val="0"/>
              </a:spcAft>
              <a:buNone/>
            </a:pPr>
            <a:r>
              <a:rPr lang="ru-RU" sz="1600" dirty="0">
                <a:solidFill>
                  <a:schemeClr val="dk1"/>
                </a:solidFill>
                <a:latin typeface="Play"/>
                <a:ea typeface="Play"/>
                <a:cs typeface="Play"/>
                <a:sym typeface="Play"/>
              </a:rPr>
              <a:t>поручительства</a:t>
            </a:r>
            <a:endParaRPr sz="1600" dirty="0">
              <a:solidFill>
                <a:schemeClr val="dk1"/>
              </a:solidFill>
              <a:latin typeface="Play"/>
              <a:ea typeface="Play"/>
              <a:cs typeface="Play"/>
              <a:sym typeface="Play"/>
            </a:endParaRPr>
          </a:p>
        </p:txBody>
      </p:sp>
      <p:sp>
        <p:nvSpPr>
          <p:cNvPr id="38" name="Google Shape;242;p17">
            <a:extLst>
              <a:ext uri="{FF2B5EF4-FFF2-40B4-BE49-F238E27FC236}">
                <a16:creationId xmlns:a16="http://schemas.microsoft.com/office/drawing/2014/main" id="{E857E196-5CC6-1A81-5BB7-40B327A53E41}"/>
              </a:ext>
            </a:extLst>
          </p:cNvPr>
          <p:cNvSpPr txBox="1"/>
          <p:nvPr/>
        </p:nvSpPr>
        <p:spPr>
          <a:xfrm>
            <a:off x="19162" y="4219620"/>
            <a:ext cx="1729305"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1600" dirty="0">
                <a:solidFill>
                  <a:schemeClr val="dk1"/>
                </a:solidFill>
                <a:latin typeface="Play"/>
                <a:ea typeface="Play"/>
                <a:cs typeface="Play"/>
                <a:sym typeface="Play"/>
              </a:rPr>
              <a:t>отсрочки/</a:t>
            </a:r>
          </a:p>
          <a:p>
            <a:pPr marL="0" lvl="0" indent="0" rtl="0">
              <a:spcBef>
                <a:spcPts val="0"/>
              </a:spcBef>
              <a:spcAft>
                <a:spcPts val="0"/>
              </a:spcAft>
              <a:buNone/>
            </a:pPr>
            <a:r>
              <a:rPr lang="ru-RU" sz="1600" dirty="0">
                <a:solidFill>
                  <a:schemeClr val="dk1"/>
                </a:solidFill>
                <a:latin typeface="Play"/>
                <a:ea typeface="Play"/>
                <a:cs typeface="Play"/>
                <a:sym typeface="Play"/>
              </a:rPr>
              <a:t>субсидии</a:t>
            </a:r>
            <a:endParaRPr sz="1600" dirty="0">
              <a:solidFill>
                <a:schemeClr val="dk1"/>
              </a:solidFill>
              <a:latin typeface="Play"/>
              <a:ea typeface="Play"/>
              <a:cs typeface="Play"/>
              <a:sym typeface="Play"/>
            </a:endParaRPr>
          </a:p>
        </p:txBody>
      </p:sp>
      <p:sp>
        <p:nvSpPr>
          <p:cNvPr id="39" name="Google Shape;289;p18">
            <a:hlinkClick r:id="rId19" action="ppaction://hlinksldjump"/>
            <a:extLst>
              <a:ext uri="{FF2B5EF4-FFF2-40B4-BE49-F238E27FC236}">
                <a16:creationId xmlns:a16="http://schemas.microsoft.com/office/drawing/2014/main" id="{F5C78755-8CA0-9E0C-570A-10841B79A2F5}"/>
              </a:ext>
            </a:extLst>
          </p:cNvPr>
          <p:cNvSpPr/>
          <p:nvPr/>
        </p:nvSpPr>
        <p:spPr>
          <a:xfrm>
            <a:off x="4726156" y="4155638"/>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Cубсидии за трудоустройство молодёжи</a:t>
            </a:r>
            <a:endParaRPr sz="700" dirty="0">
              <a:solidFill>
                <a:schemeClr val="dk1"/>
              </a:solidFill>
              <a:latin typeface="Play"/>
              <a:ea typeface="Play"/>
              <a:cs typeface="Play"/>
              <a:sym typeface="Play"/>
            </a:endParaRPr>
          </a:p>
        </p:txBody>
      </p:sp>
      <p:sp>
        <p:nvSpPr>
          <p:cNvPr id="40" name="Google Shape;287;p18">
            <a:hlinkClick r:id="rId20" action="ppaction://hlinksldjump"/>
            <a:extLst>
              <a:ext uri="{FF2B5EF4-FFF2-40B4-BE49-F238E27FC236}">
                <a16:creationId xmlns:a16="http://schemas.microsoft.com/office/drawing/2014/main" id="{02D7981C-4B89-D29D-BFB3-998B792C6007}"/>
              </a:ext>
            </a:extLst>
          </p:cNvPr>
          <p:cNvSpPr/>
          <p:nvPr/>
        </p:nvSpPr>
        <p:spPr>
          <a:xfrm>
            <a:off x="3259917" y="4155638"/>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Отсрочка возврата субсидий экспортёрами</a:t>
            </a:r>
            <a:endParaRPr sz="700" dirty="0">
              <a:solidFill>
                <a:schemeClr val="dk1"/>
              </a:solidFill>
              <a:latin typeface="Play"/>
              <a:ea typeface="Play"/>
              <a:cs typeface="Play"/>
              <a:sym typeface="Play"/>
            </a:endParaRPr>
          </a:p>
        </p:txBody>
      </p:sp>
      <p:sp>
        <p:nvSpPr>
          <p:cNvPr id="41" name="Google Shape;317;p19">
            <a:hlinkClick r:id="rId21" action="ppaction://hlinksldjump"/>
            <a:extLst>
              <a:ext uri="{FF2B5EF4-FFF2-40B4-BE49-F238E27FC236}">
                <a16:creationId xmlns:a16="http://schemas.microsoft.com/office/drawing/2014/main" id="{C637F871-D8DF-5B12-C3EC-EB138FEC9701}"/>
              </a:ext>
            </a:extLst>
          </p:cNvPr>
          <p:cNvSpPr/>
          <p:nvPr/>
        </p:nvSpPr>
        <p:spPr>
          <a:xfrm>
            <a:off x="6192394" y="4155638"/>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rgbClr val="FFFFFF"/>
                </a:solidFill>
                <a:latin typeface="Play"/>
                <a:ea typeface="Play"/>
                <a:cs typeface="Play"/>
                <a:sym typeface="Play"/>
              </a:rPr>
              <a:t>Льготы на ввоз продуктов и сырья</a:t>
            </a:r>
            <a:endParaRPr sz="700">
              <a:solidFill>
                <a:srgbClr val="FFFFFF"/>
              </a:solidFill>
              <a:latin typeface="Play"/>
              <a:ea typeface="Play"/>
              <a:cs typeface="Play"/>
              <a:sym typeface="Play"/>
            </a:endParaRPr>
          </a:p>
        </p:txBody>
      </p:sp>
      <p:sp>
        <p:nvSpPr>
          <p:cNvPr id="42" name="Google Shape;279;p18">
            <a:hlinkClick r:id="rId22" action="ppaction://hlinksldjump"/>
            <a:extLst>
              <a:ext uri="{FF2B5EF4-FFF2-40B4-BE49-F238E27FC236}">
                <a16:creationId xmlns:a16="http://schemas.microsoft.com/office/drawing/2014/main" id="{9F157D2D-6968-81FF-A1B1-25918858A5CF}"/>
              </a:ext>
            </a:extLst>
          </p:cNvPr>
          <p:cNvSpPr/>
          <p:nvPr/>
        </p:nvSpPr>
        <p:spPr>
          <a:xfrm>
            <a:off x="4760985" y="333528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Поручительства и гарантии в случае отсутствия залога</a:t>
            </a:r>
            <a:endParaRPr sz="700">
              <a:solidFill>
                <a:schemeClr val="dk1"/>
              </a:solidFill>
              <a:latin typeface="Play"/>
              <a:ea typeface="Play"/>
              <a:cs typeface="Play"/>
              <a:sym typeface="Play"/>
            </a:endParaRPr>
          </a:p>
        </p:txBody>
      </p:sp>
      <p:sp>
        <p:nvSpPr>
          <p:cNvPr id="43" name="Google Shape;288;p18">
            <a:hlinkClick r:id="rId23" action="ppaction://hlinksldjump"/>
            <a:extLst>
              <a:ext uri="{FF2B5EF4-FFF2-40B4-BE49-F238E27FC236}">
                <a16:creationId xmlns:a16="http://schemas.microsoft.com/office/drawing/2014/main" id="{94AEE651-5B77-E923-A8DE-C0C4FF391CEE}"/>
              </a:ext>
            </a:extLst>
          </p:cNvPr>
          <p:cNvSpPr/>
          <p:nvPr/>
        </p:nvSpPr>
        <p:spPr>
          <a:xfrm>
            <a:off x="6216771" y="24953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Расширение доступа к соцконтрактам</a:t>
            </a:r>
            <a:endParaRPr sz="700" dirty="0">
              <a:solidFill>
                <a:schemeClr val="dk1"/>
              </a:solidFill>
              <a:latin typeface="Play"/>
              <a:ea typeface="Play"/>
              <a:cs typeface="Play"/>
              <a:sym typeface="Play"/>
            </a:endParaRPr>
          </a:p>
        </p:txBody>
      </p:sp>
      <p:sp>
        <p:nvSpPr>
          <p:cNvPr id="44" name="Google Shape;290;p18">
            <a:hlinkClick r:id="rId24" action="ppaction://hlinksldjump"/>
            <a:extLst>
              <a:ext uri="{FF2B5EF4-FFF2-40B4-BE49-F238E27FC236}">
                <a16:creationId xmlns:a16="http://schemas.microsoft.com/office/drawing/2014/main" id="{42083320-BA3E-A04E-7AA3-25805C1BBC82}"/>
              </a:ext>
            </a:extLst>
          </p:cNvPr>
          <p:cNvSpPr/>
          <p:nvPr/>
        </p:nvSpPr>
        <p:spPr>
          <a:xfrm>
            <a:off x="6246482" y="333528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Продление компенсации за расчёты по СБП</a:t>
            </a:r>
            <a:endParaRPr sz="700" dirty="0">
              <a:solidFill>
                <a:schemeClr val="dk1"/>
              </a:solidFill>
              <a:latin typeface="Play"/>
              <a:ea typeface="Play"/>
              <a:cs typeface="Play"/>
              <a:sym typeface="Play"/>
            </a:endParaRPr>
          </a:p>
        </p:txBody>
      </p:sp>
    </p:spTree>
    <p:extLst>
      <p:ext uri="{BB962C8B-B14F-4D97-AF65-F5344CB8AC3E}">
        <p14:creationId xmlns:p14="http://schemas.microsoft.com/office/powerpoint/2010/main" val="4109863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59"/>
          <p:cNvSpPr txBox="1"/>
          <p:nvPr/>
        </p:nvSpPr>
        <p:spPr>
          <a:xfrm>
            <a:off x="0" y="0"/>
            <a:ext cx="86628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На предоставление льготных займов промышленным предприятиям, которые занимаются разработкой перспективных технологий и производством продукции, способной заменить зарубежные аналоги, будет дополнительно направлено 20 млрд рублей. Распоряжение об этом подписал Председатель Правительства Михаил Мишустин.</a:t>
            </a:r>
            <a:endParaRPr sz="1100">
              <a:solidFill>
                <a:schemeClr val="dk1"/>
              </a:solidFill>
            </a:endParaRPr>
          </a:p>
          <a:p>
            <a:pPr marL="0" lvl="0" indent="0" algn="l" rtl="0">
              <a:spcBef>
                <a:spcPts val="0"/>
              </a:spcBef>
              <a:spcAft>
                <a:spcPts val="0"/>
              </a:spcAft>
              <a:buNone/>
            </a:pPr>
            <a:r>
              <a:rPr lang="en" sz="1100">
                <a:solidFill>
                  <a:schemeClr val="dk1"/>
                </a:solidFill>
              </a:rPr>
              <a:t>Правительство выделило 20 млрд рублей на поддержку инвестпроектов в сфере промышленности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i="1">
                <a:solidFill>
                  <a:schemeClr val="dk1"/>
                </a:solidFill>
              </a:rPr>
              <a:t>«Такая мера поможет реализовать не менее 50 проектов в этой сфере по широкому спектру отраслей. Главное – чтобы бизнес не останавливал производственные процессы и, конечно, сохранил рабочие места», – отметил Михаил Мишустин на заседании Правительства 31 марта.</a:t>
            </a:r>
            <a:endParaRPr sz="1100" i="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Средства, выделенные из резервного фонда Правительства, будут направлены Фонду развития промышленности, который затем предоставит предприятиям льготные займы.</a:t>
            </a:r>
            <a:endParaRPr sz="1100">
              <a:solidFill>
                <a:schemeClr val="dk1"/>
              </a:solidFill>
            </a:endParaRPr>
          </a:p>
        </p:txBody>
      </p:sp>
      <p:sp>
        <p:nvSpPr>
          <p:cNvPr id="848" name="Google Shape;848;p59">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9">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50" name="Google Shape;850;p59">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50</a:t>
            </a:fld>
            <a:endParaRPr>
              <a:solidFill>
                <a:schemeClr val="accen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0"/>
          <p:cNvSpPr txBox="1"/>
          <p:nvPr/>
        </p:nvSpPr>
        <p:spPr>
          <a:xfrm>
            <a:off x="0" y="0"/>
            <a:ext cx="86628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accent6"/>
                </a:solidFill>
              </a:rPr>
              <a:t>IT-компании, которые ранее платили налог на прибыль по ставке 3%, полностью освободят от уплаты налога на прибыль в 2022–2024 годах.</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0% налог на прибыль для IT-компаний</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Кого коснется:</a:t>
            </a:r>
            <a:r>
              <a:rPr lang="en" sz="1100">
                <a:solidFill>
                  <a:schemeClr val="lt1"/>
                </a:solidFill>
              </a:rPr>
              <a:t> </a:t>
            </a:r>
            <a:r>
              <a:rPr lang="en" sz="1100">
                <a:solidFill>
                  <a:schemeClr val="dk1"/>
                </a:solidFill>
              </a:rPr>
              <a:t>юридические лица в IT-отрасли</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Условия применения:</a:t>
            </a:r>
            <a:r>
              <a:rPr lang="en" sz="1100">
                <a:solidFill>
                  <a:schemeClr val="lt1"/>
                </a:solidFill>
              </a:rPr>
              <a:t> </a:t>
            </a:r>
            <a:r>
              <a:rPr lang="en" sz="1100">
                <a:solidFill>
                  <a:schemeClr val="dk1"/>
                </a:solidFill>
              </a:rPr>
              <a:t>Налоговые (отчетные) периоды 2022–2024 годы</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Сроки</a:t>
            </a:r>
            <a:r>
              <a:rPr lang="en" sz="1100">
                <a:solidFill>
                  <a:schemeClr val="lt1"/>
                </a:solidFill>
              </a:rPr>
              <a:t>: </a:t>
            </a:r>
            <a:r>
              <a:rPr lang="en" sz="1100">
                <a:solidFill>
                  <a:schemeClr val="dk1"/>
                </a:solidFill>
              </a:rPr>
              <a:t>с 01.01.2022</a:t>
            </a:r>
            <a:endParaRPr sz="1100">
              <a:solidFill>
                <a:schemeClr val="dk1"/>
              </a:solidFill>
            </a:endParaRPr>
          </a:p>
        </p:txBody>
      </p:sp>
      <p:sp>
        <p:nvSpPr>
          <p:cNvPr id="856" name="Google Shape;856;p60">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0">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58" name="Google Shape;858;p60">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51</a:t>
            </a:fld>
            <a:endParaRPr>
              <a:solidFill>
                <a:schemeClr val="accen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61"/>
          <p:cNvSpPr txBox="1"/>
          <p:nvPr/>
        </p:nvSpPr>
        <p:spPr>
          <a:xfrm>
            <a:off x="0" y="0"/>
            <a:ext cx="86628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dk1"/>
                </a:solidFill>
              </a:rPr>
              <a:t>Новые меры поддержки бизнеса включают в себя изменение расчета пеней, реструктуризация задолженности вместо банкротства, приостановление блокировки счетов.</a:t>
            </a:r>
            <a:endParaRPr sz="900" dirty="0">
              <a:solidFill>
                <a:schemeClr val="dk1"/>
              </a:solidFill>
            </a:endParaRPr>
          </a:p>
          <a:p>
            <a:pPr marL="0" lvl="0" indent="0" algn="l" rtl="0">
              <a:spcBef>
                <a:spcPts val="0"/>
              </a:spcBef>
              <a:spcAft>
                <a:spcPts val="0"/>
              </a:spcAft>
              <a:buNone/>
            </a:pPr>
            <a:endParaRPr sz="900" dirty="0">
              <a:solidFill>
                <a:schemeClr val="lt1"/>
              </a:solidFill>
            </a:endParaRPr>
          </a:p>
          <a:p>
            <a:pPr marL="0" lvl="0" indent="0" algn="ctr" rtl="0">
              <a:spcBef>
                <a:spcPts val="0"/>
              </a:spcBef>
              <a:spcAft>
                <a:spcPts val="0"/>
              </a:spcAft>
              <a:buNone/>
            </a:pPr>
            <a:r>
              <a:rPr lang="en" sz="900" b="1" dirty="0">
                <a:solidFill>
                  <a:schemeClr val="accent6"/>
                </a:solidFill>
              </a:rPr>
              <a:t>Изменение расчета пеней</a:t>
            </a:r>
            <a:endParaRPr sz="900" b="1" dirty="0">
              <a:solidFill>
                <a:schemeClr val="accent6"/>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r>
              <a:rPr lang="en" sz="900" dirty="0">
                <a:solidFill>
                  <a:schemeClr val="dk1"/>
                </a:solidFill>
              </a:rPr>
              <a:t>В период с 09.03.2022 по 31.12.2023 ставка пени с 31-го дня просрочки исполнения обязанности по уплате налога действует в размере 1/300 (вместо 1/150) ставки рефинансирования.</a:t>
            </a:r>
            <a:endParaRPr sz="900" dirty="0">
              <a:solidFill>
                <a:schemeClr val="dk1"/>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endParaRPr sz="900" dirty="0">
              <a:solidFill>
                <a:schemeClr val="lt1"/>
              </a:solidFill>
            </a:endParaRPr>
          </a:p>
          <a:p>
            <a:pPr marL="0" marR="0" lvl="0" indent="0" algn="ctr" rtl="0">
              <a:lnSpc>
                <a:spcPct val="100000"/>
              </a:lnSpc>
              <a:spcBef>
                <a:spcPts val="0"/>
              </a:spcBef>
              <a:spcAft>
                <a:spcPts val="0"/>
              </a:spcAft>
              <a:buNone/>
            </a:pPr>
            <a:r>
              <a:rPr lang="en" sz="900" b="1" dirty="0">
                <a:solidFill>
                  <a:schemeClr val="accent6"/>
                </a:solidFill>
              </a:rPr>
              <a:t>Реструктуризация задолженности вместо банкротства</a:t>
            </a:r>
            <a:endParaRPr sz="900" b="1" dirty="0">
              <a:solidFill>
                <a:schemeClr val="accent6"/>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r>
              <a:rPr lang="en" sz="900" b="1" dirty="0">
                <a:solidFill>
                  <a:schemeClr val="accent6"/>
                </a:solidFill>
              </a:rPr>
              <a:t>Суть:</a:t>
            </a:r>
            <a:r>
              <a:rPr lang="en" sz="900" dirty="0">
                <a:solidFill>
                  <a:schemeClr val="lt1"/>
                </a:solidFill>
              </a:rPr>
              <a:t> </a:t>
            </a:r>
            <a:r>
              <a:rPr lang="en" sz="900" dirty="0">
                <a:solidFill>
                  <a:schemeClr val="dk1"/>
                </a:solidFill>
              </a:rPr>
              <a:t>Приостановлена подача налоговыми органами заявлений о банкротстве должников.</a:t>
            </a: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r>
              <a:rPr lang="en" sz="900" dirty="0">
                <a:solidFill>
                  <a:schemeClr val="dk1"/>
                </a:solidFill>
              </a:rPr>
              <a:t>Приоритетом в работе налоговых органов станет содействие реструктуризации задолженности. Будут применяться все предусмотренные законодательством процедуры рассрочек и мировых соглашений. По результатам оценки платежеспособности и рисков финансово-хозяйственной деятельности должников с привлечением профессиональных объединений и иных кредиторов будут вырабатываться решения, направленные на сохранение бизнеса.</a:t>
            </a:r>
            <a:endParaRPr sz="900" dirty="0">
              <a:solidFill>
                <a:schemeClr val="dk1"/>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r>
              <a:rPr lang="en" sz="900" b="1" dirty="0">
                <a:solidFill>
                  <a:schemeClr val="accent6"/>
                </a:solidFill>
              </a:rPr>
              <a:t>Сроки</a:t>
            </a:r>
            <a:r>
              <a:rPr lang="en" sz="900" dirty="0">
                <a:solidFill>
                  <a:schemeClr val="lt1"/>
                </a:solidFill>
              </a:rPr>
              <a:t>: </a:t>
            </a:r>
            <a:r>
              <a:rPr lang="en" sz="900" dirty="0">
                <a:solidFill>
                  <a:schemeClr val="dk1"/>
                </a:solidFill>
              </a:rPr>
              <a:t>С 09.03.2022</a:t>
            </a: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endParaRPr sz="900" dirty="0">
              <a:solidFill>
                <a:schemeClr val="lt1"/>
              </a:solidFill>
            </a:endParaRPr>
          </a:p>
          <a:p>
            <a:pPr marL="0" lvl="0" indent="0" algn="ctr" rtl="0">
              <a:spcBef>
                <a:spcPts val="0"/>
              </a:spcBef>
              <a:spcAft>
                <a:spcPts val="0"/>
              </a:spcAft>
              <a:buNone/>
            </a:pPr>
            <a:r>
              <a:rPr lang="en" sz="900" b="1" dirty="0">
                <a:solidFill>
                  <a:schemeClr val="accent6"/>
                </a:solidFill>
              </a:rPr>
              <a:t>Приостановление блокировки счетов</a:t>
            </a:r>
            <a:endParaRPr sz="900" dirty="0">
              <a:solidFill>
                <a:schemeClr val="lt1"/>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r>
              <a:rPr lang="en" sz="900" b="1" dirty="0">
                <a:solidFill>
                  <a:schemeClr val="accent6"/>
                </a:solidFill>
              </a:rPr>
              <a:t>Суть</a:t>
            </a:r>
            <a:r>
              <a:rPr lang="en" sz="900" dirty="0">
                <a:solidFill>
                  <a:schemeClr val="lt1"/>
                </a:solidFill>
              </a:rPr>
              <a:t>: </a:t>
            </a:r>
            <a:r>
              <a:rPr lang="en" sz="900" dirty="0">
                <a:solidFill>
                  <a:schemeClr val="dk1"/>
                </a:solidFill>
              </a:rPr>
              <a:t>Приостановлено принятие налоговыми органами решений о приостановлении операций по счетам в банке при взыскании денежных средств со счетов должников (блокировка счетов).</a:t>
            </a: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r>
              <a:rPr lang="en" sz="900" dirty="0">
                <a:solidFill>
                  <a:schemeClr val="dk1"/>
                </a:solidFill>
              </a:rPr>
              <a:t>Налогоплательщики, которые понесли ущерб из-за финансово-экономических санкций, смогут обратиться в налоговый орган по месту их учета, чтобы отложить сроки применения мер взыскания до предельных в соответствии с налоговым законодательством.</a:t>
            </a:r>
            <a:endParaRPr sz="900" dirty="0">
              <a:solidFill>
                <a:schemeClr val="dk1"/>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endParaRPr sz="900" dirty="0">
              <a:solidFill>
                <a:schemeClr val="lt1"/>
              </a:solidFill>
            </a:endParaRPr>
          </a:p>
          <a:p>
            <a:pPr marL="0" lvl="0" indent="0" algn="l" rtl="0">
              <a:spcBef>
                <a:spcPts val="0"/>
              </a:spcBef>
              <a:spcAft>
                <a:spcPts val="0"/>
              </a:spcAft>
              <a:buNone/>
            </a:pPr>
            <a:r>
              <a:rPr lang="en" sz="900" b="1" dirty="0">
                <a:solidFill>
                  <a:schemeClr val="accent6"/>
                </a:solidFill>
              </a:rPr>
              <a:t>Сроки</a:t>
            </a:r>
            <a:r>
              <a:rPr lang="en" sz="900" dirty="0">
                <a:solidFill>
                  <a:schemeClr val="lt1"/>
                </a:solidFill>
              </a:rPr>
              <a:t>:</a:t>
            </a:r>
            <a:r>
              <a:rPr lang="en" sz="900" dirty="0">
                <a:solidFill>
                  <a:schemeClr val="dk1"/>
                </a:solidFill>
              </a:rPr>
              <a:t> С 09.03.2022 до 01.06.2022</a:t>
            </a:r>
            <a:endParaRPr sz="900" dirty="0">
              <a:solidFill>
                <a:schemeClr val="dk1"/>
              </a:solidFill>
            </a:endParaRPr>
          </a:p>
        </p:txBody>
      </p:sp>
      <p:sp>
        <p:nvSpPr>
          <p:cNvPr id="864" name="Google Shape;864;p61">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1">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66" name="Google Shape;866;p61">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52</a:t>
            </a:fld>
            <a:endParaRPr>
              <a:solidFill>
                <a:schemeClr val="accen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2"/>
          <p:cNvSpPr txBox="1"/>
          <p:nvPr/>
        </p:nvSpPr>
        <p:spPr>
          <a:xfrm>
            <a:off x="0" y="0"/>
            <a:ext cx="84789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ФНС России приостановила выездные (в том числе повторные) налоговые проверки IT-компаний до 3 марта 2025 года. Исключение составляют те проверки, которые назначены с согласия руководства вышестоящего налогового органа или ФНС России.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Приостановлены выездные налоговые проверки IT-компаний</a:t>
            </a:r>
            <a:endParaRPr sz="1100">
              <a:solidFill>
                <a:schemeClr val="dk1"/>
              </a:solidFill>
            </a:endParaRPr>
          </a:p>
          <a:p>
            <a:pPr marL="0" lvl="0" indent="0" algn="l" rtl="0">
              <a:spcBef>
                <a:spcPts val="0"/>
              </a:spcBef>
              <a:spcAft>
                <a:spcPts val="0"/>
              </a:spcAft>
              <a:buNone/>
            </a:pPr>
            <a:r>
              <a:rPr lang="en" sz="1100">
                <a:solidFill>
                  <a:schemeClr val="dk1"/>
                </a:solidFill>
              </a:rPr>
              <a:t>Такая мера принята в рамках государственной поддержки IT-бизнеса в условиях экономических и финансовых ограничений, а также во исполнение Указа Президента и по поручению Минфина России.</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u="sng">
                <a:solidFill>
                  <a:srgbClr val="FF9900"/>
                </a:solidFill>
                <a:highlight>
                  <a:schemeClr val="lt1"/>
                </a:highlight>
                <a:hlinkClick r:id="rId3">
                  <a:extLst>
                    <a:ext uri="{A12FA001-AC4F-418D-AE19-62706E023703}">
                      <ahyp:hlinkClr xmlns:ahyp="http://schemas.microsoft.com/office/drawing/2018/hyperlinkcolor" val="tx"/>
                    </a:ext>
                  </a:extLst>
                </a:hlinkClick>
              </a:rPr>
              <a:t>Письмо ФНС России от 24.03.2022 № СД-4-2/3586@</a:t>
            </a:r>
            <a:endParaRPr sz="1100" u="sng">
              <a:solidFill>
                <a:srgbClr val="FF9900"/>
              </a:solidFill>
              <a:highlight>
                <a:schemeClr val="lt1"/>
              </a:highlight>
            </a:endParaRPr>
          </a:p>
        </p:txBody>
      </p:sp>
      <p:pic>
        <p:nvPicPr>
          <p:cNvPr id="872" name="Google Shape;872;p62"/>
          <p:cNvPicPr preferRelativeResize="0"/>
          <p:nvPr/>
        </p:nvPicPr>
        <p:blipFill>
          <a:blip r:embed="rId4">
            <a:alphaModFix/>
          </a:blip>
          <a:stretch>
            <a:fillRect/>
          </a:stretch>
        </p:blipFill>
        <p:spPr>
          <a:xfrm>
            <a:off x="3566638" y="1400168"/>
            <a:ext cx="292850" cy="258826"/>
          </a:xfrm>
          <a:prstGeom prst="rect">
            <a:avLst/>
          </a:prstGeom>
          <a:noFill/>
          <a:ln>
            <a:noFill/>
          </a:ln>
        </p:spPr>
      </p:pic>
      <p:sp>
        <p:nvSpPr>
          <p:cNvPr id="873" name="Google Shape;873;p62">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2">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75" name="Google Shape;875;p62">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53</a:t>
            </a:fld>
            <a:endParaRPr>
              <a:solidFill>
                <a:schemeClr val="accen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63"/>
          <p:cNvSpPr txBox="1"/>
          <p:nvPr/>
        </p:nvSpPr>
        <p:spPr>
          <a:xfrm>
            <a:off x="0" y="0"/>
            <a:ext cx="8037600" cy="511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Срок уплаты налога по упрощённой системе за 2021 год и I квартал 2022 года для индивидуальных предпринимателей и организаций из отдельных отраслей экономики продлевается на шесть месяцев с последующей рассрочкой в течение полугода. Такое </a:t>
            </a:r>
            <a:r>
              <a:rPr lang="en" sz="1000"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a:t>
            </a:r>
            <a:r>
              <a:rPr lang="en" sz="1000">
                <a:solidFill>
                  <a:schemeClr val="dk1"/>
                </a:solidFill>
              </a:rPr>
              <a:t> подписал Председатель Правительства Михаил Мишустин.</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Правительство продлило срок уплаты налога по упрощённой системе для бизнеса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Продление сроков уплаты налога по упрощённой системе касается предприятий, связанных в том числе с деревообработкой, производством лекарственных средств, компьютеров и электронных средств, автотранспорта, электрического оборудования, пищевых продуктов, напитков, одежды, бумаги, а также организаций, ведущих полиграфическую деятельность, работающих в сфере туризма и гостеприимства, здравоохранения, спорта и развлечений.</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b="1">
                <a:solidFill>
                  <a:schemeClr val="accent6"/>
                </a:solidFill>
              </a:rPr>
              <a:t>Сроки уплаты налога по УСН за 2021 год переносятся:</a:t>
            </a:r>
            <a:endParaRPr sz="1000" b="1">
              <a:solidFill>
                <a:schemeClr val="accent6"/>
              </a:solidFill>
            </a:endParaRPr>
          </a:p>
          <a:p>
            <a:pPr marL="0" lvl="0" indent="0" algn="l" rtl="0">
              <a:spcBef>
                <a:spcPts val="0"/>
              </a:spcBef>
              <a:spcAft>
                <a:spcPts val="0"/>
              </a:spcAft>
              <a:buNone/>
            </a:pPr>
            <a:endParaRPr sz="1000">
              <a:solidFill>
                <a:schemeClr val="lt1"/>
              </a:solidFill>
            </a:endParaRPr>
          </a:p>
          <a:p>
            <a:pPr marL="457200" lvl="0" indent="-292100" algn="l" rtl="0">
              <a:spcBef>
                <a:spcPts val="0"/>
              </a:spcBef>
              <a:spcAft>
                <a:spcPts val="0"/>
              </a:spcAft>
              <a:buClr>
                <a:schemeClr val="dk1"/>
              </a:buClr>
              <a:buSzPts val="1000"/>
              <a:buChar char="●"/>
            </a:pPr>
            <a:r>
              <a:rPr lang="en" sz="1000">
                <a:solidFill>
                  <a:schemeClr val="dk1"/>
                </a:solidFill>
              </a:rPr>
              <a:t>для организаций – с 31 марта на 31 октября 2022 г.;</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для ИП – с 30 апреля на 30 ноября 2022 г.</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b="1">
                <a:solidFill>
                  <a:schemeClr val="accent6"/>
                </a:solidFill>
              </a:rPr>
              <a:t>Срок уплаты авансового платежа по УСН за I квартал 2022 года</a:t>
            </a:r>
            <a:r>
              <a:rPr lang="en" sz="1000">
                <a:solidFill>
                  <a:schemeClr val="lt1"/>
                </a:solidFill>
              </a:rPr>
              <a:t> </a:t>
            </a:r>
            <a:r>
              <a:rPr lang="en" sz="1000">
                <a:solidFill>
                  <a:schemeClr val="dk1"/>
                </a:solidFill>
              </a:rPr>
              <a:t>переносится для организаций и ИП с 25 апреля на 30 ноября 2022 г.</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a:solidFill>
                  <a:schemeClr val="dk1"/>
                </a:solidFill>
              </a:rPr>
              <a:t>В новые сроки необходимо уплатить не всю сумму налога или авансового платежа, а одну шестую часть, начиная со следующего месяца после перенесенного срока уплаты соответствующих налогов (авансовых платежей). Далее налогоплательщики уплачивают ежемесячно по одной шестой части суммы до полной уплаты налога или авансового платежа.</a:t>
            </a:r>
            <a:endParaRPr sz="1000">
              <a:solidFill>
                <a:schemeClr val="dk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endParaRPr sz="1000">
              <a:solidFill>
                <a:schemeClr val="lt1"/>
              </a:solidFill>
            </a:endParaRPr>
          </a:p>
          <a:p>
            <a:pPr marL="0" lvl="0" indent="0" algn="l" rtl="0">
              <a:spcBef>
                <a:spcPts val="0"/>
              </a:spcBef>
              <a:spcAft>
                <a:spcPts val="0"/>
              </a:spcAft>
              <a:buNone/>
            </a:pPr>
            <a:r>
              <a:rPr lang="en" sz="1000" b="1">
                <a:solidFill>
                  <a:schemeClr val="accent6"/>
                </a:solidFill>
              </a:rPr>
              <a:t>Кого коснется</a:t>
            </a:r>
            <a:r>
              <a:rPr lang="en" sz="1000">
                <a:solidFill>
                  <a:schemeClr val="lt1"/>
                </a:solidFill>
              </a:rPr>
              <a:t>: </a:t>
            </a:r>
            <a:r>
              <a:rPr lang="en" sz="1000">
                <a:solidFill>
                  <a:schemeClr val="dk1"/>
                </a:solidFill>
              </a:rPr>
              <a:t>ЮЛ и ИП в определенных отраслях (по основному ОКВЭДу на 1 января 2022 г.).</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b="1">
                <a:solidFill>
                  <a:schemeClr val="accent6"/>
                </a:solidFill>
              </a:rPr>
              <a:t>Сроки</a:t>
            </a:r>
            <a:r>
              <a:rPr lang="en" sz="1000">
                <a:solidFill>
                  <a:schemeClr val="lt1"/>
                </a:solidFill>
              </a:rPr>
              <a:t>:</a:t>
            </a:r>
            <a:r>
              <a:rPr lang="en" sz="1000">
                <a:solidFill>
                  <a:schemeClr val="dk1"/>
                </a:solidFill>
              </a:rPr>
              <a:t> норма действует с 30 марта 2022 г.   </a:t>
            </a:r>
            <a:endParaRPr sz="1000">
              <a:solidFill>
                <a:schemeClr val="dk1"/>
              </a:solidFill>
            </a:endParaRPr>
          </a:p>
        </p:txBody>
      </p:sp>
      <p:sp>
        <p:nvSpPr>
          <p:cNvPr id="881" name="Google Shape;881;p63">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3">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83" name="Google Shape;883;p63">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54</a:t>
            </a:fld>
            <a:endParaRPr>
              <a:solidFill>
                <a:schemeClr val="accent1"/>
              </a:solidFill>
            </a:endParaRPr>
          </a:p>
        </p:txBody>
      </p:sp>
      <p:pic>
        <p:nvPicPr>
          <p:cNvPr id="884" name="Google Shape;884;p63">
            <a:hlinkClick r:id="rId3"/>
          </p:cNvPr>
          <p:cNvPicPr preferRelativeResize="0"/>
          <p:nvPr/>
        </p:nvPicPr>
        <p:blipFill>
          <a:blip r:embed="rId5">
            <a:alphaModFix/>
          </a:blip>
          <a:stretch>
            <a:fillRect/>
          </a:stretch>
        </p:blipFill>
        <p:spPr>
          <a:xfrm>
            <a:off x="1199373" y="465258"/>
            <a:ext cx="292850" cy="25882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64"/>
          <p:cNvSpPr txBox="1"/>
          <p:nvPr/>
        </p:nvSpPr>
        <p:spPr>
          <a:xfrm>
            <a:off x="0" y="0"/>
            <a:ext cx="8478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Компании, участвующие в госзакупках, смогут получать в 2022 году в качестве аванса до 90% от цены контракта. Такое постановление подписал Председатель Правительства Михаил Мишустин.</a:t>
            </a:r>
            <a:endParaRPr sz="1100" dirty="0">
              <a:solidFill>
                <a:schemeClr val="dk1"/>
              </a:solidFill>
            </a:endParaRPr>
          </a:p>
          <a:p>
            <a:pPr marL="0" lvl="0" indent="0" algn="l" rtl="0">
              <a:spcBef>
                <a:spcPts val="0"/>
              </a:spcBef>
              <a:spcAft>
                <a:spcPts val="0"/>
              </a:spcAft>
              <a:buNone/>
            </a:pPr>
            <a:r>
              <a:rPr lang="en" sz="1100" dirty="0">
                <a:solidFill>
                  <a:schemeClr val="dk1"/>
                </a:solidFill>
              </a:rPr>
              <a:t>Утверждено постановление о повышенном авансировании госконтрактов в 2022 году</a:t>
            </a:r>
            <a:endParaRPr sz="1100" dirty="0">
              <a:solidFill>
                <a:schemeClr val="dk1"/>
              </a:solidFill>
            </a:endParaRPr>
          </a:p>
          <a:p>
            <a:pPr marL="0" lvl="0" indent="0" algn="l" rtl="0">
              <a:spcBef>
                <a:spcPts val="0"/>
              </a:spcBef>
              <a:spcAft>
                <a:spcPts val="0"/>
              </a:spcAft>
              <a:buNone/>
            </a:pPr>
            <a:r>
              <a:rPr lang="en" sz="1100" dirty="0">
                <a:solidFill>
                  <a:schemeClr val="dk1"/>
                </a:solidFill>
              </a:rPr>
              <a:t>Правило распространяется на госконтракты, финансируемые из федерального бюджета. Регионам рекомендовано применять аналогичные положения для контрактов, финансируемых из их бюджетов.</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Ранее размер аванса по госконтрактам в основном ограничивался планкой в 30% от цены, зафиксированной в договоре. Повышение размера авансирования даст предпринимателям доступ к дополнительным ресурсам, поможет им быстрее преодолеть экономические сложности.</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Постановление также уточняет условия применения казначейского сопровождения при уплате авансовых платежей по госконтрактам. Такая процедура применяется, когда необходим дополнительный контроль за бюджетными средствами. По новым правилам, выплаты авансовых платежей в размере от 50 до 90% будут проводиться с казначейским сопровождением, а авансовые платежи до 50% будут от него освобождены, то есть деньги будут сразу поступать на банковские счета организаций. Это ускорит проведение платежей по заключаемым контрактам, позволит бизнесу отказаться от промежуточных кредитов и не отвлекать из оборота собственные средства.</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Этот и другие вопросы обсуждались 30 марта на заседании президиума Правительственной комиссии по повышению устойчивости российской экономики в условиях санкций.</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i="1" dirty="0">
                <a:solidFill>
                  <a:schemeClr val="dk1"/>
                </a:solidFill>
              </a:rPr>
              <a:t>«Рассчитываем, что все принятые меры помогут поддержать спрос и дадут бизнесу возможность быстрее адаптироваться к новым условиям работы», – отметил Михаил Мишустин.</a:t>
            </a:r>
            <a:endParaRPr sz="1100" i="1" dirty="0">
              <a:solidFill>
                <a:schemeClr val="dk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r>
              <a:rPr lang="en" sz="1100" u="sng" dirty="0">
                <a:solidFill>
                  <a:srgbClr val="FF9900"/>
                </a:solidFill>
                <a:highlight>
                  <a:schemeClr val="lt1"/>
                </a:highlight>
                <a:hlinkClick r:id="rId3">
                  <a:extLst>
                    <a:ext uri="{A12FA001-AC4F-418D-AE19-62706E023703}">
                      <ahyp:hlinkClr xmlns:ahyp="http://schemas.microsoft.com/office/drawing/2018/hyperlinkcolor" val="tx"/>
                    </a:ext>
                  </a:extLst>
                </a:hlinkClick>
              </a:rPr>
              <a:t>Подписанным документом внесены изменения в Постановление Правительства от 30 сентября 2014 года №999.</a:t>
            </a:r>
            <a:endParaRPr sz="1100" dirty="0">
              <a:solidFill>
                <a:srgbClr val="FF9900"/>
              </a:solidFill>
              <a:highlight>
                <a:schemeClr val="lt1"/>
              </a:highlight>
            </a:endParaRPr>
          </a:p>
        </p:txBody>
      </p:sp>
      <p:pic>
        <p:nvPicPr>
          <p:cNvPr id="890" name="Google Shape;890;p64"/>
          <p:cNvPicPr preferRelativeResize="0"/>
          <p:nvPr/>
        </p:nvPicPr>
        <p:blipFill>
          <a:blip r:embed="rId4">
            <a:alphaModFix/>
          </a:blip>
          <a:stretch>
            <a:fillRect/>
          </a:stretch>
        </p:blipFill>
        <p:spPr>
          <a:xfrm>
            <a:off x="7490848" y="4582608"/>
            <a:ext cx="292850" cy="258826"/>
          </a:xfrm>
          <a:prstGeom prst="rect">
            <a:avLst/>
          </a:prstGeom>
          <a:noFill/>
          <a:ln>
            <a:noFill/>
          </a:ln>
        </p:spPr>
      </p:pic>
      <p:sp>
        <p:nvSpPr>
          <p:cNvPr id="891" name="Google Shape;891;p64">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4">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893" name="Google Shape;893;p64">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55</a:t>
            </a:fld>
            <a:endParaRPr>
              <a:solidFill>
                <a:schemeClr val="accen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65"/>
          <p:cNvSpPr txBox="1"/>
          <p:nvPr/>
        </p:nvSpPr>
        <p:spPr>
          <a:xfrm>
            <a:off x="0" y="0"/>
            <a:ext cx="84789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приняло решение разрешить ввоз в страну востребованных оригинальных товаров иностранного производства без согласия правообладателей. Соответствующее постановление, отменяющее ответственность за так называемый параллельный импорт, уже подписано.</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Правительство легализовало параллельный импорт для удовлетворения спроса на востребованные зарубежные товары</a:t>
            </a:r>
            <a:endParaRPr sz="1100">
              <a:solidFill>
                <a:schemeClr val="dk1"/>
              </a:solidFill>
            </a:endParaRPr>
          </a:p>
          <a:p>
            <a:pPr marL="0" lvl="0" indent="0" algn="l" rtl="0">
              <a:spcBef>
                <a:spcPts val="0"/>
              </a:spcBef>
              <a:spcAft>
                <a:spcPts val="0"/>
              </a:spcAft>
              <a:buNone/>
            </a:pPr>
            <a:r>
              <a:rPr lang="en" sz="1100">
                <a:solidFill>
                  <a:schemeClr val="dk1"/>
                </a:solidFill>
              </a:rPr>
              <a:t>Перечень оригинальных товаров будет формировать Минпромторг на основании предложений федеральных ведомств.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 отношении товаров из перечня, ввозимых в нашу страну в рамках параллельного импорта, будут осуществляться все необходимые таможенные и контрольные процедуры. Кроме того, продукция будет подлежать гарантированному обслуживанию.</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 условиях внешних ограничений принятое решение поможет обеспечить внутренний рынок востребованными товарами и позволит стабилизировать цены на них.</a:t>
            </a:r>
            <a:endParaRPr sz="1100">
              <a:solidFill>
                <a:schemeClr val="dk1"/>
              </a:solidFill>
            </a:endParaRPr>
          </a:p>
        </p:txBody>
      </p:sp>
      <p:sp>
        <p:nvSpPr>
          <p:cNvPr id="899" name="Google Shape;899;p65">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5">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01" name="Google Shape;901;p65">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56</a:t>
            </a:fld>
            <a:endParaRPr>
              <a:solidFill>
                <a:schemeClr val="accen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66">
            <a:hlinkClick r:id="" action="ppaction://hlinkshowjump?jump=nextslide"/>
          </p:cNvPr>
          <p:cNvSpPr/>
          <p:nvPr/>
        </p:nvSpPr>
        <p:spPr>
          <a:xfrm>
            <a:off x="3396750" y="4699450"/>
            <a:ext cx="23505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Следующая программа</a:t>
            </a:r>
            <a:endParaRPr b="1">
              <a:solidFill>
                <a:schemeClr val="accent1"/>
              </a:solidFill>
              <a:latin typeface="Play"/>
              <a:ea typeface="Play"/>
              <a:cs typeface="Play"/>
              <a:sym typeface="Play"/>
            </a:endParaRPr>
          </a:p>
        </p:txBody>
      </p:sp>
      <p:sp>
        <p:nvSpPr>
          <p:cNvPr id="907" name="Google Shape;907;p66"/>
          <p:cNvSpPr txBox="1"/>
          <p:nvPr/>
        </p:nvSpPr>
        <p:spPr>
          <a:xfrm>
            <a:off x="0" y="0"/>
            <a:ext cx="8478900" cy="509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В настоящий момент действуют три антикризисные программы льготного кредитования. Рассказываем о них подробнее.</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chemeClr val="accent6"/>
                </a:solidFill>
              </a:rPr>
              <a:t>1. Программа Корпорации МСП и ЦБ «ПСК Инвестиционная»</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Ставка: до 15% годовых для малого и микробизнеса, до 13,5% – для среднего.</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Срок кредита: до 3 лет.</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Кто может получить: малые и средние предприятия любых отраслей, а также самозанятые.</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Размер кредита: от 3 млн до 2 млрд рублей для МСП, до 500 тыс. рублей – для самозанятых.</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Программа будет работать до конца 2022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Средства могут быть направлены на создание, приобретение основных средств производства, в том числе для модернизации и технического перевооружения, а также для строительства, реконструкции, модернизации объектов капитального строительства. Крупные банки выдают только кредиты на инвестиции, а небольшие банки – как на инвестиции, так и на пополнение оборота и рефинансирование.</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b="1">
              <a:solidFill>
                <a:srgbClr val="1C4587"/>
              </a:solidFill>
            </a:endParaRPr>
          </a:p>
          <a:p>
            <a:pPr marL="0" lvl="0" indent="0" algn="l" rtl="0">
              <a:spcBef>
                <a:spcPts val="0"/>
              </a:spcBef>
              <a:spcAft>
                <a:spcPts val="0"/>
              </a:spcAft>
              <a:buNone/>
            </a:pPr>
            <a:r>
              <a:rPr lang="en" sz="1100" b="1">
                <a:solidFill>
                  <a:srgbClr val="F1C232"/>
                </a:solidFill>
              </a:rPr>
              <a:t>Требования к заемщику:</a:t>
            </a:r>
            <a:endParaRPr sz="1100" b="1">
              <a:solidFill>
                <a:srgbClr val="F1C232"/>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Состоять в реестре МСП;</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Не входить в одну группу с компаниями-представителями крупного бизнеса;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Не находиться в стадии ликвидации и банкротства;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Не осуществлять добычу и/или реализацию полезных ископаемых, производство и/или реализацию подакцизных товаров.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Сколько действует льготная ставка?</a:t>
            </a:r>
            <a:r>
              <a:rPr lang="en" sz="1100">
                <a:solidFill>
                  <a:schemeClr val="lt1"/>
                </a:solidFill>
              </a:rPr>
              <a:t> </a:t>
            </a:r>
            <a:r>
              <a:rPr lang="en" sz="1100">
                <a:solidFill>
                  <a:schemeClr val="dk1"/>
                </a:solidFill>
              </a:rPr>
              <a:t>Ставка действует 3 года. Кредит можно взять и на больший срок, но по его истечении банк вправе изменить ставку с учетом рыночного показателя.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u="sng">
                <a:solidFill>
                  <a:srgbClr val="FF9900"/>
                </a:solidFill>
                <a:highlight>
                  <a:schemeClr val="lt1"/>
                </a:highlight>
                <a:hlinkClick r:id="rId3">
                  <a:extLst>
                    <a:ext uri="{A12FA001-AC4F-418D-AE19-62706E023703}">
                      <ahyp:hlinkClr xmlns:ahyp="http://schemas.microsoft.com/office/drawing/2018/hyperlinkcolor" val="tx"/>
                    </a:ext>
                  </a:extLst>
                </a:hlinkClick>
              </a:rPr>
              <a:t>Список банков по программе</a:t>
            </a:r>
            <a:endParaRPr sz="1100">
              <a:solidFill>
                <a:srgbClr val="FF9900"/>
              </a:solidFill>
              <a:highlight>
                <a:schemeClr val="lt1"/>
              </a:highlight>
            </a:endParaRPr>
          </a:p>
        </p:txBody>
      </p:sp>
      <p:pic>
        <p:nvPicPr>
          <p:cNvPr id="908" name="Google Shape;908;p66"/>
          <p:cNvPicPr preferRelativeResize="0"/>
          <p:nvPr/>
        </p:nvPicPr>
        <p:blipFill>
          <a:blip r:embed="rId4">
            <a:alphaModFix/>
          </a:blip>
          <a:stretch>
            <a:fillRect/>
          </a:stretch>
        </p:blipFill>
        <p:spPr>
          <a:xfrm>
            <a:off x="1995390" y="4753857"/>
            <a:ext cx="292850" cy="258826"/>
          </a:xfrm>
          <a:prstGeom prst="rect">
            <a:avLst/>
          </a:prstGeom>
          <a:noFill/>
          <a:ln>
            <a:noFill/>
          </a:ln>
        </p:spPr>
      </p:pic>
      <p:pic>
        <p:nvPicPr>
          <p:cNvPr id="909" name="Google Shape;909;p66"/>
          <p:cNvPicPr preferRelativeResize="0"/>
          <p:nvPr/>
        </p:nvPicPr>
        <p:blipFill>
          <a:blip r:embed="rId4">
            <a:alphaModFix/>
          </a:blip>
          <a:stretch>
            <a:fillRect/>
          </a:stretch>
        </p:blipFill>
        <p:spPr>
          <a:xfrm>
            <a:off x="5785718" y="4753843"/>
            <a:ext cx="292850" cy="258826"/>
          </a:xfrm>
          <a:prstGeom prst="rect">
            <a:avLst/>
          </a:prstGeom>
          <a:noFill/>
          <a:ln>
            <a:noFill/>
          </a:ln>
        </p:spPr>
      </p:pic>
      <p:sp>
        <p:nvSpPr>
          <p:cNvPr id="910" name="Google Shape;910;p66">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6">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12" name="Google Shape;912;p66">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57</a:t>
            </a:fld>
            <a:endParaRPr>
              <a:solidFill>
                <a:schemeClr val="accen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7"/>
          <p:cNvSpPr txBox="1"/>
          <p:nvPr/>
        </p:nvSpPr>
        <p:spPr>
          <a:xfrm>
            <a:off x="0" y="0"/>
            <a:ext cx="8478900" cy="475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accent6"/>
                </a:solidFill>
              </a:rPr>
              <a:t>2. Программа Банка России «ПСК Оборотная»</a:t>
            </a:r>
            <a:endParaRPr sz="1100" b="1">
              <a:solidFill>
                <a:schemeClr val="accent6"/>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Ставка: до 15% годовых для малого и микробизнеса, до 13,5% – для среднего.</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Срок кредитов: до 1 года.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Размер кредита: для малого бизнеса – до 300 млн рублей, для среднего бизнеса – до 1 млрд рублей.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Кто может получить: компании малого и среднего бизнеса, ИП и самозанятые, работающие в любых отраслях.</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Программа будет работать до конца 2022 года.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u="sng">
                <a:solidFill>
                  <a:srgbClr val="FF9900"/>
                </a:solidFill>
                <a:highlight>
                  <a:schemeClr val="lt1"/>
                </a:highlight>
                <a:hlinkClick r:id="rId3">
                  <a:extLst>
                    <a:ext uri="{A12FA001-AC4F-418D-AE19-62706E023703}">
                      <ahyp:hlinkClr xmlns:ahyp="http://schemas.microsoft.com/office/drawing/2018/hyperlinkcolor" val="tx"/>
                    </a:ext>
                  </a:extLst>
                </a:hlinkClick>
              </a:rPr>
              <a:t>Список банков по программе</a:t>
            </a:r>
            <a:endParaRPr sz="1100">
              <a:solidFill>
                <a:srgbClr val="FF9900"/>
              </a:solidFill>
              <a:highlight>
                <a:schemeClr val="lt1"/>
              </a:highlight>
            </a:endParaRPr>
          </a:p>
          <a:p>
            <a:pPr marL="0" lvl="0" indent="0" algn="l" rtl="0">
              <a:spcBef>
                <a:spcPts val="0"/>
              </a:spcBef>
              <a:spcAft>
                <a:spcPts val="0"/>
              </a:spcAft>
              <a:buNone/>
            </a:pPr>
            <a:r>
              <a:rPr lang="en" sz="1100">
                <a:solidFill>
                  <a:srgbClr val="F1C232"/>
                </a:solidFill>
              </a:rPr>
              <a:t>Важно! Ставки по всем программам не будут зависеть от изменения ключевой ставки Центробанка.</a:t>
            </a:r>
            <a:endParaRPr sz="1100">
              <a:solidFill>
                <a:srgbClr val="F1C232"/>
              </a:solidFill>
            </a:endParaRPr>
          </a:p>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chemeClr val="accent6"/>
                </a:solidFill>
              </a:rPr>
              <a:t>3. Программа «1764»</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Программа запущена в 2019 году в рамках нацпроекта по поддержке МСП, ставка по кредиту была привязана к ключевой и сейчас могла бы вырасти до 22,75%. Чтобы снизить стоимость кредитов в текущих условиях, ставка по этой программе закреплена на уровне 15% для микро- и малых предприятий и 13,5% – для средних предприятий.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Учитывая повышенный спрос бизнеса на оборотные средства, планируется, что 80% всех кредитов будут выдаваться именно на эти цели. На реализацию программы в 2022 году Правительством дополнительно выделено 14,3 млрд рублей.</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Срок действия: до 2024 года.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Размер кредита: для микропредприятий (число сотрудников не превышает 15 человек, а годовая выручка – 120 млн рублей) – до 200 млн рублей, для малого бизнеса – до 500 млн рублей, для среднего – до 500 млн рублей на пополнение оборота и до 2 млрд рублей на инвестиции. Минимальный размер кредита – 500 тыс. рублей.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Кто может получить: компании малого и среднего бизнеса, ИП и самозанятые, работающие в приоритетных для государства отраслях как по основному, так и по дополнительному ОКВЭД.</a:t>
            </a:r>
            <a:endParaRPr sz="1100">
              <a:solidFill>
                <a:schemeClr val="dk1"/>
              </a:solidFill>
            </a:endParaRPr>
          </a:p>
        </p:txBody>
      </p:sp>
      <p:sp>
        <p:nvSpPr>
          <p:cNvPr id="918" name="Google Shape;918;p67">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919" name="Google Shape;919;p67"/>
          <p:cNvPicPr preferRelativeResize="0"/>
          <p:nvPr/>
        </p:nvPicPr>
        <p:blipFill>
          <a:blip r:embed="rId4">
            <a:alphaModFix/>
          </a:blip>
          <a:stretch>
            <a:fillRect/>
          </a:stretch>
        </p:blipFill>
        <p:spPr>
          <a:xfrm>
            <a:off x="2008198" y="1420632"/>
            <a:ext cx="233399" cy="206299"/>
          </a:xfrm>
          <a:prstGeom prst="rect">
            <a:avLst/>
          </a:prstGeom>
          <a:noFill/>
          <a:ln>
            <a:noFill/>
          </a:ln>
        </p:spPr>
      </p:pic>
      <p:pic>
        <p:nvPicPr>
          <p:cNvPr id="920" name="Google Shape;920;p67"/>
          <p:cNvPicPr preferRelativeResize="0"/>
          <p:nvPr/>
        </p:nvPicPr>
        <p:blipFill>
          <a:blip r:embed="rId4">
            <a:alphaModFix/>
          </a:blip>
          <a:stretch>
            <a:fillRect/>
          </a:stretch>
        </p:blipFill>
        <p:spPr>
          <a:xfrm>
            <a:off x="5110738" y="4770343"/>
            <a:ext cx="292850" cy="258826"/>
          </a:xfrm>
          <a:prstGeom prst="rect">
            <a:avLst/>
          </a:prstGeom>
          <a:noFill/>
          <a:ln>
            <a:noFill/>
          </a:ln>
        </p:spPr>
      </p:pic>
      <p:sp>
        <p:nvSpPr>
          <p:cNvPr id="921" name="Google Shape;921;p67">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7">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23" name="Google Shape;923;p67">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58</a:t>
            </a:fld>
            <a:endParaRPr>
              <a:solidFill>
                <a:schemeClr val="accen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8"/>
          <p:cNvSpPr txBox="1"/>
          <p:nvPr/>
        </p:nvSpPr>
        <p:spPr>
          <a:xfrm>
            <a:off x="0" y="0"/>
            <a:ext cx="84789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Льготные кредиты можно взять на конкретные цели:</a:t>
            </a:r>
            <a:endParaRPr sz="1100">
              <a:solidFill>
                <a:schemeClr val="dk1"/>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b="1">
                <a:solidFill>
                  <a:schemeClr val="accent6"/>
                </a:solidFill>
              </a:rPr>
              <a:t>инвестиционные</a:t>
            </a:r>
            <a:r>
              <a:rPr lang="en" sz="1100">
                <a:solidFill>
                  <a:schemeClr val="dk1"/>
                </a:solidFill>
              </a:rPr>
              <a:t>: ставка 13,5% – для средних, 15% – для малых, микропредприятий и самозанятых. Срок до 10 лет (ставка субсидирируется в течение 5 лет). Лимит: до 200 млн рублей – для микропредприятий; до 500 млн рублей – для малых предприятий; до 1 млрд – для средних предприятий.</a:t>
            </a: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accent6"/>
                </a:solidFill>
              </a:rPr>
              <a:t>на пополнение оборотных средств</a:t>
            </a:r>
            <a:r>
              <a:rPr lang="en" sz="1100">
                <a:solidFill>
                  <a:schemeClr val="dk1"/>
                </a:solidFill>
              </a:rPr>
              <a:t>: ставка 13,5% – для средних, 15% – для малых и микропредприятий. Срок до 1 года. Лимит: до 200 млн рублей – для микропредприятий; до 500 млн рублей – для малых и средних предприятий. </a:t>
            </a: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accent6"/>
                </a:solidFill>
              </a:rPr>
              <a:t>на рефинансирование</a:t>
            </a:r>
            <a:r>
              <a:rPr lang="en" sz="1100">
                <a:solidFill>
                  <a:schemeClr val="dk1"/>
                </a:solidFill>
              </a:rPr>
              <a:t>: ставка 13,5% – для средних, 15% – для малых и микропредприятий. В рамках программы предприниматель может рефинансировать старый кредит, заключенный не по программе «1764».</a:t>
            </a: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accent6"/>
                </a:solidFill>
              </a:rPr>
              <a:t>на развитие предпринимательской деятельности</a:t>
            </a:r>
            <a:r>
              <a:rPr lang="en" sz="1100">
                <a:solidFill>
                  <a:schemeClr val="dk1"/>
                </a:solidFill>
              </a:rPr>
              <a:t>: ставка не более 16% для микропредприятий и самозанятых. Срок до 3 лет. Лимит до 10 млн рублей.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Взять кредит по программе «1764» можно в 100 российских банках, в том числе региональных. Выдачи начнутся уже в конце марта.</a:t>
            </a:r>
            <a:endParaRPr sz="1100">
              <a:solidFill>
                <a:schemeClr val="dk1"/>
              </a:solidFill>
            </a:endParaRPr>
          </a:p>
          <a:p>
            <a:pPr marL="0" lvl="0" indent="0" algn="l" rtl="0">
              <a:spcBef>
                <a:spcPts val="0"/>
              </a:spcBef>
              <a:spcAft>
                <a:spcPts val="0"/>
              </a:spcAft>
              <a:buNone/>
            </a:pPr>
            <a:endParaRPr sz="1100">
              <a:solidFill>
                <a:schemeClr val="lt1"/>
              </a:solidFill>
            </a:endParaRPr>
          </a:p>
        </p:txBody>
      </p:sp>
      <p:sp>
        <p:nvSpPr>
          <p:cNvPr id="929" name="Google Shape;929;p68">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8">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31" name="Google Shape;931;p68">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59</a:t>
            </a:fld>
            <a:endParaRPr>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1FAFDB"/>
            </a:gs>
            <a:gs pos="100000">
              <a:srgbClr val="145164"/>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a:t>
            </a:fld>
            <a:endParaRPr/>
          </a:p>
        </p:txBody>
      </p:sp>
      <p:sp>
        <p:nvSpPr>
          <p:cNvPr id="242" name="Google Shape;242;p17"/>
          <p:cNvSpPr txBox="1"/>
          <p:nvPr/>
        </p:nvSpPr>
        <p:spPr>
          <a:xfrm>
            <a:off x="527281" y="362834"/>
            <a:ext cx="3743951"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2500" b="1" dirty="0">
                <a:solidFill>
                  <a:schemeClr val="dk1"/>
                </a:solidFill>
                <a:latin typeface="Play"/>
                <a:ea typeface="Play"/>
                <a:cs typeface="Play"/>
                <a:sym typeface="Play"/>
              </a:rPr>
              <a:t>НАЛОГИ</a:t>
            </a:r>
            <a:endParaRPr sz="2500" b="1" dirty="0">
              <a:solidFill>
                <a:schemeClr val="dk1"/>
              </a:solidFill>
              <a:latin typeface="Play"/>
              <a:ea typeface="Play"/>
              <a:cs typeface="Play"/>
              <a:sym typeface="Play"/>
            </a:endParaRPr>
          </a:p>
        </p:txBody>
      </p:sp>
      <p:sp>
        <p:nvSpPr>
          <p:cNvPr id="4" name="Google Shape;265;p18">
            <a:hlinkClick r:id="rId3" action="ppaction://hlinksldjump"/>
            <a:extLst>
              <a:ext uri="{FF2B5EF4-FFF2-40B4-BE49-F238E27FC236}">
                <a16:creationId xmlns:a16="http://schemas.microsoft.com/office/drawing/2014/main" id="{969712EF-F6DC-CD69-521B-60BE5BC50F01}"/>
              </a:ext>
            </a:extLst>
          </p:cNvPr>
          <p:cNvSpPr/>
          <p:nvPr/>
        </p:nvSpPr>
        <p:spPr>
          <a:xfrm>
            <a:off x="2036919" y="24096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Меры поддержки для плательщиков налога на прибыль и НДС</a:t>
            </a:r>
            <a:endParaRPr sz="700" dirty="0">
              <a:solidFill>
                <a:schemeClr val="dk1"/>
              </a:solidFill>
              <a:latin typeface="Play"/>
              <a:ea typeface="Play"/>
              <a:cs typeface="Play"/>
              <a:sym typeface="Play"/>
            </a:endParaRPr>
          </a:p>
        </p:txBody>
      </p:sp>
      <p:sp>
        <p:nvSpPr>
          <p:cNvPr id="5" name="Google Shape;272;p18">
            <a:hlinkClick r:id="rId4" action="ppaction://hlinksldjump"/>
            <a:extLst>
              <a:ext uri="{FF2B5EF4-FFF2-40B4-BE49-F238E27FC236}">
                <a16:creationId xmlns:a16="http://schemas.microsoft.com/office/drawing/2014/main" id="{93FCABA0-331A-AE30-B23F-2970EB913D78}"/>
              </a:ext>
            </a:extLst>
          </p:cNvPr>
          <p:cNvSpPr/>
          <p:nvPr/>
        </p:nvSpPr>
        <p:spPr>
          <a:xfrm>
            <a:off x="3601119" y="167816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Обнуление ставки НДС для гостиничного бизнеса</a:t>
            </a:r>
            <a:endParaRPr sz="700">
              <a:solidFill>
                <a:schemeClr val="dk1"/>
              </a:solidFill>
              <a:latin typeface="Play"/>
              <a:ea typeface="Play"/>
              <a:cs typeface="Play"/>
              <a:sym typeface="Play"/>
            </a:endParaRPr>
          </a:p>
        </p:txBody>
      </p:sp>
      <p:sp>
        <p:nvSpPr>
          <p:cNvPr id="6" name="Google Shape;267;p18">
            <a:hlinkClick r:id="rId5" action="ppaction://hlinksldjump"/>
            <a:extLst>
              <a:ext uri="{FF2B5EF4-FFF2-40B4-BE49-F238E27FC236}">
                <a16:creationId xmlns:a16="http://schemas.microsoft.com/office/drawing/2014/main" id="{6C440220-9520-B7EB-1065-5423CD81521D}"/>
              </a:ext>
            </a:extLst>
          </p:cNvPr>
          <p:cNvSpPr/>
          <p:nvPr/>
        </p:nvSpPr>
        <p:spPr>
          <a:xfrm>
            <a:off x="2036919" y="38725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Продление срока уплаты авансового платежа по налогу на прибыль до 28 апреля</a:t>
            </a:r>
            <a:endParaRPr sz="700" dirty="0">
              <a:solidFill>
                <a:schemeClr val="dk1"/>
              </a:solidFill>
              <a:latin typeface="Play"/>
              <a:ea typeface="Play"/>
              <a:cs typeface="Play"/>
              <a:sym typeface="Play"/>
            </a:endParaRPr>
          </a:p>
        </p:txBody>
      </p:sp>
      <p:sp>
        <p:nvSpPr>
          <p:cNvPr id="7" name="Google Shape;273;p18">
            <a:hlinkClick r:id="rId6" action="ppaction://hlinksldjump"/>
            <a:extLst>
              <a:ext uri="{FF2B5EF4-FFF2-40B4-BE49-F238E27FC236}">
                <a16:creationId xmlns:a16="http://schemas.microsoft.com/office/drawing/2014/main" id="{EDF47155-24EA-54CC-3597-484B6898C8EB}"/>
              </a:ext>
            </a:extLst>
          </p:cNvPr>
          <p:cNvSpPr/>
          <p:nvPr/>
        </p:nvSpPr>
        <p:spPr>
          <a:xfrm>
            <a:off x="5118083" y="38725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Ускоренный возврат НДС</a:t>
            </a:r>
            <a:endParaRPr sz="700">
              <a:solidFill>
                <a:schemeClr val="dk1"/>
              </a:solidFill>
              <a:latin typeface="Play"/>
              <a:ea typeface="Play"/>
              <a:cs typeface="Play"/>
              <a:sym typeface="Play"/>
            </a:endParaRPr>
          </a:p>
        </p:txBody>
      </p:sp>
      <p:sp>
        <p:nvSpPr>
          <p:cNvPr id="8" name="Google Shape;254;p18">
            <a:hlinkClick r:id="rId7" action="ppaction://hlinksldjump"/>
            <a:extLst>
              <a:ext uri="{FF2B5EF4-FFF2-40B4-BE49-F238E27FC236}">
                <a16:creationId xmlns:a16="http://schemas.microsoft.com/office/drawing/2014/main" id="{3F5322A3-E830-B292-86A2-1F39364FA176}"/>
              </a:ext>
            </a:extLst>
          </p:cNvPr>
          <p:cNvSpPr/>
          <p:nvPr/>
        </p:nvSpPr>
        <p:spPr>
          <a:xfrm>
            <a:off x="2036919" y="167816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0% налог на прибыль для IT-компаний</a:t>
            </a:r>
            <a:endParaRPr sz="700">
              <a:solidFill>
                <a:schemeClr val="dk1"/>
              </a:solidFill>
              <a:latin typeface="Play"/>
              <a:ea typeface="Play"/>
              <a:cs typeface="Play"/>
              <a:sym typeface="Play"/>
            </a:endParaRPr>
          </a:p>
        </p:txBody>
      </p:sp>
      <p:sp>
        <p:nvSpPr>
          <p:cNvPr id="9" name="Google Shape;257;p18">
            <a:hlinkClick r:id="rId8" action="ppaction://hlinksldjump"/>
            <a:extLst>
              <a:ext uri="{FF2B5EF4-FFF2-40B4-BE49-F238E27FC236}">
                <a16:creationId xmlns:a16="http://schemas.microsoft.com/office/drawing/2014/main" id="{D8A3EE1C-376C-E854-0C80-DB0E314B9CE7}"/>
              </a:ext>
            </a:extLst>
          </p:cNvPr>
          <p:cNvSpPr/>
          <p:nvPr/>
        </p:nvSpPr>
        <p:spPr>
          <a:xfrm>
            <a:off x="3608232" y="38725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Продление срока уплаты налога по УСН</a:t>
            </a:r>
            <a:endParaRPr sz="700" dirty="0">
              <a:solidFill>
                <a:schemeClr val="dk1"/>
              </a:solidFill>
              <a:latin typeface="Play"/>
              <a:ea typeface="Play"/>
              <a:cs typeface="Play"/>
              <a:sym typeface="Play"/>
            </a:endParaRPr>
          </a:p>
        </p:txBody>
      </p:sp>
      <p:sp>
        <p:nvSpPr>
          <p:cNvPr id="10" name="Google Shape;307;p19">
            <a:hlinkClick r:id="rId9" action="ppaction://hlinksldjump"/>
            <a:extLst>
              <a:ext uri="{FF2B5EF4-FFF2-40B4-BE49-F238E27FC236}">
                <a16:creationId xmlns:a16="http://schemas.microsoft.com/office/drawing/2014/main" id="{81B3F719-B2E9-4C5E-5AF1-B30BD5D7AE80}"/>
              </a:ext>
            </a:extLst>
          </p:cNvPr>
          <p:cNvSpPr/>
          <p:nvPr/>
        </p:nvSpPr>
        <p:spPr>
          <a:xfrm>
            <a:off x="2036919" y="94671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Налоги. Принятые меры поддержки (на 13.04)</a:t>
            </a:r>
            <a:endParaRPr sz="700">
              <a:solidFill>
                <a:schemeClr val="dk1"/>
              </a:solidFill>
              <a:latin typeface="Play"/>
              <a:ea typeface="Play"/>
              <a:cs typeface="Play"/>
              <a:sym typeface="Play"/>
            </a:endParaRPr>
          </a:p>
        </p:txBody>
      </p:sp>
      <p:sp>
        <p:nvSpPr>
          <p:cNvPr id="11" name="Google Shape;312;p19">
            <a:hlinkClick r:id="rId10" action="ppaction://hlinksldjump"/>
            <a:extLst>
              <a:ext uri="{FF2B5EF4-FFF2-40B4-BE49-F238E27FC236}">
                <a16:creationId xmlns:a16="http://schemas.microsoft.com/office/drawing/2014/main" id="{793D15F4-6ACE-A8F3-827B-9590E6928AC4}"/>
              </a:ext>
            </a:extLst>
          </p:cNvPr>
          <p:cNvSpPr/>
          <p:nvPr/>
        </p:nvSpPr>
        <p:spPr>
          <a:xfrm>
            <a:off x="5165319" y="167816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rgbClr val="FFFFFF"/>
                </a:solidFill>
                <a:latin typeface="Play"/>
                <a:ea typeface="Play"/>
                <a:cs typeface="Play"/>
                <a:sym typeface="Play"/>
              </a:rPr>
              <a:t>Снижение УСН до минимальных размеров</a:t>
            </a:r>
            <a:endParaRPr sz="700" dirty="0">
              <a:solidFill>
                <a:srgbClr val="FFFFFF"/>
              </a:solidFill>
              <a:latin typeface="Play"/>
              <a:ea typeface="Play"/>
              <a:cs typeface="Play"/>
              <a:sym typeface="Play"/>
            </a:endParaRPr>
          </a:p>
          <a:p>
            <a:pPr marL="0" marR="0" lvl="0" indent="0" algn="ctr" rtl="0">
              <a:lnSpc>
                <a:spcPct val="100000"/>
              </a:lnSpc>
              <a:spcBef>
                <a:spcPts val="0"/>
              </a:spcBef>
              <a:spcAft>
                <a:spcPts val="0"/>
              </a:spcAft>
              <a:buNone/>
            </a:pPr>
            <a:r>
              <a:rPr lang="en" sz="700" dirty="0">
                <a:solidFill>
                  <a:srgbClr val="FFFFFF"/>
                </a:solidFill>
                <a:latin typeface="Play"/>
                <a:ea typeface="Play"/>
                <a:cs typeface="Play"/>
                <a:sym typeface="Play"/>
              </a:rPr>
              <a:t>1%</a:t>
            </a:r>
            <a:endParaRPr sz="700" dirty="0">
              <a:solidFill>
                <a:srgbClr val="FFFFFF"/>
              </a:solidFill>
              <a:latin typeface="Play"/>
              <a:ea typeface="Play"/>
              <a:cs typeface="Play"/>
              <a:sym typeface="Play"/>
            </a:endParaRPr>
          </a:p>
        </p:txBody>
      </p:sp>
      <p:sp>
        <p:nvSpPr>
          <p:cNvPr id="12" name="Google Shape;319;p19">
            <a:hlinkClick r:id="rId11" action="ppaction://hlinksldjump"/>
            <a:extLst>
              <a:ext uri="{FF2B5EF4-FFF2-40B4-BE49-F238E27FC236}">
                <a16:creationId xmlns:a16="http://schemas.microsoft.com/office/drawing/2014/main" id="{050AC345-8E3C-B4DF-E7AA-09D23F9AA8FC}"/>
              </a:ext>
            </a:extLst>
          </p:cNvPr>
          <p:cNvSpPr/>
          <p:nvPr/>
        </p:nvSpPr>
        <p:spPr>
          <a:xfrm>
            <a:off x="2036919" y="314106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rgbClr val="FFFFFF"/>
                </a:solidFill>
                <a:latin typeface="Play"/>
                <a:ea typeface="Play"/>
                <a:cs typeface="Play"/>
                <a:sym typeface="Play"/>
              </a:rPr>
              <a:t>На портале госуслуг можно заявить о нарушениях моратория на проверки</a:t>
            </a:r>
            <a:endParaRPr sz="700">
              <a:solidFill>
                <a:srgbClr val="FFFFFF"/>
              </a:solidFill>
              <a:latin typeface="Play"/>
              <a:ea typeface="Play"/>
              <a:cs typeface="Play"/>
              <a:sym typeface="Play"/>
            </a:endParaRPr>
          </a:p>
        </p:txBody>
      </p:sp>
    </p:spTree>
    <p:extLst>
      <p:ext uri="{BB962C8B-B14F-4D97-AF65-F5344CB8AC3E}">
        <p14:creationId xmlns:p14="http://schemas.microsoft.com/office/powerpoint/2010/main" val="3578646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69"/>
          <p:cNvSpPr txBox="1"/>
          <p:nvPr/>
        </p:nvSpPr>
        <p:spPr>
          <a:xfrm>
            <a:off x="0" y="0"/>
            <a:ext cx="84789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В России до конца 2022 года будет действовать мораторий на проведение проверок бизнеса. Такое</a:t>
            </a:r>
            <a:r>
              <a:rPr lang="en" sz="1100" dirty="0">
                <a:solidFill>
                  <a:schemeClr val="lt1"/>
                </a:solidFill>
              </a:rPr>
              <a:t> </a:t>
            </a:r>
            <a:r>
              <a:rPr lang="en" sz="1100" b="1" u="sng" dirty="0">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a:t>
            </a:r>
            <a:r>
              <a:rPr lang="en" sz="1100" dirty="0">
                <a:solidFill>
                  <a:schemeClr val="lt1"/>
                </a:solidFill>
              </a:rPr>
              <a:t> </a:t>
            </a:r>
            <a:r>
              <a:rPr lang="en" sz="1100" dirty="0">
                <a:solidFill>
                  <a:schemeClr val="dk1"/>
                </a:solidFill>
              </a:rPr>
              <a:t>подписал Председатель Правительства Михаил Мишустин.</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Правительство ввело мораторий на проведение проверок предприятий и предпринимателей</a:t>
            </a:r>
            <a:endParaRPr sz="1100" dirty="0">
              <a:solidFill>
                <a:schemeClr val="dk1"/>
              </a:solidFill>
            </a:endParaRPr>
          </a:p>
          <a:p>
            <a:pPr marL="0" lvl="0" indent="0" algn="l" rtl="0">
              <a:spcBef>
                <a:spcPts val="0"/>
              </a:spcBef>
              <a:spcAft>
                <a:spcPts val="0"/>
              </a:spcAft>
              <a:buNone/>
            </a:pPr>
            <a:r>
              <a:rPr lang="en" sz="1100" dirty="0">
                <a:solidFill>
                  <a:schemeClr val="dk1"/>
                </a:solidFill>
              </a:rPr>
              <a:t>Постановлением предусмотрен запрет на проведение до конца 2022 года плановых проверок.</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При этом плановые проверки будут сохранены только в отношении небольшого закрытого перечня объектов контроля, в рамках санитарно-эпидемиологического, ветеринарного и пожарного контроля, а также надзора в области промышленной безопасности.</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Проведение внеплановых контрольных мероприятий допускается лишь в исключительных случаях при угрозе жизни и причинения тяжкого вреда здоровью граждан, угрозе обороне страны и безопасности государства, а также при угрозе возникновения чрезвычайных ситуаций природного и техногенного характера. При этом такие проверки должны быть согласованы с органами прокуратуры.</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Внеплановые проверки также могут проводиться по поручению Президента Российской Федерации и Правительства Российской Федерации.</a:t>
            </a:r>
            <a:endParaRPr sz="1100" dirty="0">
              <a:solidFill>
                <a:schemeClr val="dk1"/>
              </a:solidFill>
            </a:endParaRPr>
          </a:p>
        </p:txBody>
      </p:sp>
      <p:pic>
        <p:nvPicPr>
          <p:cNvPr id="937" name="Google Shape;937;p69"/>
          <p:cNvPicPr preferRelativeResize="0"/>
          <p:nvPr/>
        </p:nvPicPr>
        <p:blipFill>
          <a:blip r:embed="rId4">
            <a:alphaModFix/>
          </a:blip>
          <a:stretch>
            <a:fillRect/>
          </a:stretch>
        </p:blipFill>
        <p:spPr>
          <a:xfrm>
            <a:off x="7100388" y="271418"/>
            <a:ext cx="292850" cy="258826"/>
          </a:xfrm>
          <a:prstGeom prst="rect">
            <a:avLst/>
          </a:prstGeom>
          <a:noFill/>
          <a:ln>
            <a:noFill/>
          </a:ln>
        </p:spPr>
      </p:pic>
      <p:sp>
        <p:nvSpPr>
          <p:cNvPr id="938" name="Google Shape;938;p69">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9">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40" name="Google Shape;940;p69">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60</a:t>
            </a:fld>
            <a:endParaRPr>
              <a:solidFill>
                <a:schemeClr val="accent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70"/>
          <p:cNvSpPr txBox="1"/>
          <p:nvPr/>
        </p:nvSpPr>
        <p:spPr>
          <a:xfrm>
            <a:off x="0" y="0"/>
            <a:ext cx="8478900" cy="511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Займы для малых и средних предприятий, выпускающих высокотехнологичную и инновационную продукцию, станут доступнее благодаря господдержке. Теперь они смогут брать кредиты по льготной процентной ставке. Правила предоставления субсидий на эти цели утвердил Председатель Правительства Михаил Мишустин.</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a:solidFill>
                  <a:schemeClr val="dk1"/>
                </a:solidFill>
              </a:rPr>
              <a:t>Правительство утвердило правила льготного кредитования для высокотехнологичных МСП</a:t>
            </a:r>
            <a:endParaRPr sz="800">
              <a:solidFill>
                <a:schemeClr val="dk1"/>
              </a:solidFill>
            </a:endParaRPr>
          </a:p>
          <a:p>
            <a:pPr marL="0" lvl="0" indent="0" algn="l" rtl="0">
              <a:spcBef>
                <a:spcPts val="0"/>
              </a:spcBef>
              <a:spcAft>
                <a:spcPts val="0"/>
              </a:spcAft>
              <a:buNone/>
            </a:pPr>
            <a:r>
              <a:rPr lang="en" sz="800">
                <a:solidFill>
                  <a:schemeClr val="dk1"/>
                </a:solidFill>
              </a:rPr>
              <a:t>Процентная ставка по льготным кредитам составит максимум</a:t>
            </a:r>
            <a:r>
              <a:rPr lang="en" sz="800" b="1">
                <a:solidFill>
                  <a:schemeClr val="dk1"/>
                </a:solidFill>
              </a:rPr>
              <a:t> </a:t>
            </a:r>
            <a:r>
              <a:rPr lang="en" sz="800" b="1">
                <a:solidFill>
                  <a:schemeClr val="accent6"/>
                </a:solidFill>
              </a:rPr>
              <a:t>3%.</a:t>
            </a:r>
            <a:r>
              <a:rPr lang="en" sz="800">
                <a:solidFill>
                  <a:schemeClr val="lt1"/>
                </a:solidFill>
              </a:rPr>
              <a:t> </a:t>
            </a:r>
            <a:r>
              <a:rPr lang="en" sz="800">
                <a:solidFill>
                  <a:schemeClr val="dk1"/>
                </a:solidFill>
              </a:rPr>
              <a:t>Разницу между рыночной и льготной ставками кредитору возместит государство. Кредиты будут предоставляться на инвестиционные цели и на пополнение оборотных средств на срок</a:t>
            </a:r>
            <a:r>
              <a:rPr lang="en" sz="800">
                <a:solidFill>
                  <a:schemeClr val="lt1"/>
                </a:solidFill>
              </a:rPr>
              <a:t> </a:t>
            </a:r>
            <a:r>
              <a:rPr lang="en" sz="800" b="1">
                <a:solidFill>
                  <a:schemeClr val="accent6"/>
                </a:solidFill>
              </a:rPr>
              <a:t>до 3 лет</a:t>
            </a:r>
            <a:r>
              <a:rPr lang="en" sz="800">
                <a:solidFill>
                  <a:schemeClr val="lt1"/>
                </a:solidFill>
              </a:rPr>
              <a:t>. </a:t>
            </a:r>
            <a:r>
              <a:rPr lang="en" sz="800">
                <a:solidFill>
                  <a:schemeClr val="dk1"/>
                </a:solidFill>
              </a:rPr>
              <a:t>Максимальный размер кредита –</a:t>
            </a:r>
            <a:r>
              <a:rPr lang="en" sz="800">
                <a:solidFill>
                  <a:schemeClr val="lt1"/>
                </a:solidFill>
              </a:rPr>
              <a:t> </a:t>
            </a:r>
            <a:r>
              <a:rPr lang="en" sz="800" b="1">
                <a:solidFill>
                  <a:schemeClr val="accent6"/>
                </a:solidFill>
              </a:rPr>
              <a:t>500 млн рублей.</a:t>
            </a:r>
            <a:endParaRPr sz="800">
              <a:solidFill>
                <a:schemeClr val="lt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i="1">
                <a:solidFill>
                  <a:schemeClr val="dk1"/>
                </a:solidFill>
              </a:rPr>
              <a:t>«Для небольших организаций, выпускающих высокотехнологичную продукцию, это дополнительная возможность реализовать свои перспективные идеи и проекты и стать новыми технологическими лидерами», – отметил Михаил Мишустин, открывая совещание с вице-премьерами 28 марта.</a:t>
            </a:r>
            <a:endParaRPr sz="800" i="1">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a:solidFill>
                  <a:schemeClr val="dk1"/>
                </a:solidFill>
              </a:rPr>
              <a:t>В федеральном бюджете на субсидирование таких льготных кредитов в ближайшие три года предусмотрено почти 4 млрд рублей. В 2022 году – 750 млн рублей, в 2023 году – 1,4 млрд рублей, в 2024-м – 1,8 млрд рублей.</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a:solidFill>
                  <a:schemeClr val="dk1"/>
                </a:solidFill>
              </a:rPr>
              <a:t>Новый финансовый инструмент запущен в рамках федерального проекта «Взлёт от стартапа до IPO». Оператором программы станет «МСП Банк» (дочерняя структура «Корпорации МСП»). Прием заявок от участников начнется в начале апреля через цифровую платформу МСП.РФ. В случае отсутствия достаточного залогового обеспечения возможно получение гарантий и поручительств «Корпорации МСП».</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a:solidFill>
                  <a:schemeClr val="dk1"/>
                </a:solidFill>
              </a:rPr>
              <a:t>Заместитель министра экономического развития Владислав Федулов сообщил, что в рамках федерального проекта «Взлет – от стартапа до IPO», реализуемого Минэкономразвития, технологические компании получают господдержку на всех этапах развития.</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i="1">
                <a:solidFill>
                  <a:schemeClr val="dk1"/>
                </a:solidFill>
              </a:rPr>
              <a:t>«Его [проекта] особенностью является "бесшовная" интеграция всех мер и упрощенный доступ к ним стартапов, которые ранее обращались в один из институтов развития», – сказал Федулов.</a:t>
            </a:r>
            <a:endParaRPr sz="800" i="1">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a:solidFill>
                  <a:schemeClr val="dk1"/>
                </a:solidFill>
              </a:rPr>
              <a:t>На меры поддержки в рамках федерального проекта «Взлет – от стартапа до IPO» могут рассчитывать предприятия, которые используют при производстве или создании продукции технологии по 16 приоритетным направлениям. В их числе искусственный интеллект, коммуникационные интернет-технологии, интернет вещей, новые производственные технологии, технологии новых материалов и веществ, генетические технологии, биотехнологии и фармацевтика.</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a:solidFill>
                  <a:schemeClr val="dk1"/>
                </a:solidFill>
              </a:rPr>
              <a:t>По условиям программы, инновационные компании должны относиться к малому или среднему бизнесу, быть юридическими лицами и соответствовать ряду критериев. Так, объем выручки за последний календарный год не может быть менее 100 млн рублей, совокупный среднегодовой темп роста (CAGR) выручки – от 12%. При этом заемщики должны обладать патентами (кроме торговых марок) и не входить в группы компаний с годовой выручкой или доходом свыше 2 млрд рублей. Заемщики могут являться инновационными поставщиками крупнейших заказчиков.</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i="1">
                <a:solidFill>
                  <a:schemeClr val="dk1"/>
                </a:solidFill>
              </a:rPr>
              <a:t>«Участие "МСП Банка" в реализации федерального проекта "Взлет – от стартапа до IPO" и финансирование высокотехнологичных компаний войдут в число приоритетных направлений кредитования предпринимателей. Заемные средства инновационный бизнес может направить на пополнение оборотных средств или инвестиционные цели», – сообщил председатель Правления «МСП Банка» Петр Засельский.</a:t>
            </a:r>
            <a:endParaRPr sz="800" i="1">
              <a:solidFill>
                <a:schemeClr val="dk1"/>
              </a:solidFill>
            </a:endParaRPr>
          </a:p>
        </p:txBody>
      </p:sp>
      <p:sp>
        <p:nvSpPr>
          <p:cNvPr id="946" name="Google Shape;946;p70">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0">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48" name="Google Shape;948;p70">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61</a:t>
            </a:fld>
            <a:endParaRPr>
              <a:solidFill>
                <a:schemeClr val="accent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71"/>
          <p:cNvSpPr txBox="1"/>
          <p:nvPr/>
        </p:nvSpPr>
        <p:spPr>
          <a:xfrm>
            <a:off x="0" y="0"/>
            <a:ext cx="8478900" cy="526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Совет Федерации одобрил </a:t>
            </a:r>
            <a:r>
              <a:rPr lang="en" sz="1000" b="1" u="sng">
                <a:solidFill>
                  <a:srgbClr val="FF9900"/>
                </a:solidFill>
                <a:highlight>
                  <a:schemeClr val="lt1"/>
                </a:highlight>
                <a:hlinkClick r:id="rId3">
                  <a:extLst>
                    <a:ext uri="{A12FA001-AC4F-418D-AE19-62706E023703}">
                      <ahyp:hlinkClr xmlns:ahyp="http://schemas.microsoft.com/office/drawing/2018/hyperlinkcolor" val="tx"/>
                    </a:ext>
                  </a:extLst>
                </a:hlinkClick>
              </a:rPr>
              <a:t>законопроект</a:t>
            </a:r>
            <a:r>
              <a:rPr lang="en" sz="1000">
                <a:solidFill>
                  <a:schemeClr val="dk1"/>
                </a:solidFill>
              </a:rPr>
              <a:t>, предусматривающий реализацию антикризисных мер поддержки в условиях санкционных ограничений.</a:t>
            </a:r>
            <a:endParaRPr sz="1000">
              <a:solidFill>
                <a:schemeClr val="dk1"/>
              </a:solidFill>
            </a:endParaRPr>
          </a:p>
          <a:p>
            <a:pPr marL="0" lvl="0" indent="0" algn="l" rtl="0">
              <a:spcBef>
                <a:spcPts val="0"/>
              </a:spcBef>
              <a:spcAft>
                <a:spcPts val="0"/>
              </a:spcAft>
              <a:buNone/>
            </a:pPr>
            <a:r>
              <a:rPr lang="en" sz="1000">
                <a:solidFill>
                  <a:schemeClr val="dk1"/>
                </a:solidFill>
              </a:rPr>
              <a:t>Меры поддержки для плательщиков налога на прибыль организаций и НДС</a:t>
            </a:r>
            <a:endParaRPr sz="1000">
              <a:solidFill>
                <a:schemeClr val="dk1"/>
              </a:solidFill>
            </a:endParaRPr>
          </a:p>
          <a:p>
            <a:pPr marL="0" lvl="0" indent="0" algn="l" rtl="0">
              <a:spcBef>
                <a:spcPts val="0"/>
              </a:spcBef>
              <a:spcAft>
                <a:spcPts val="0"/>
              </a:spcAft>
              <a:buNone/>
            </a:pPr>
            <a:r>
              <a:rPr lang="en" sz="1000">
                <a:solidFill>
                  <a:schemeClr val="dk1"/>
                </a:solidFill>
              </a:rPr>
              <a:t>Так, ставка по НДС в размере 0% устанавливается на пять лет в отношении услуг по предоставлению:</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мест временного проживания в гостиницах и иных средствах размещения. При этом для новых и реконструированных гостиниц и иных средств размещения этот срок будет считаться с момента их ввода в эксплуатацию;</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 аренду или пользование в ином праве объектов туристической индустрии, введенных в эксплуатацию после 1 января 2022 года.</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По налогу на прибыль организаций предполагается:</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 определении налоговой базы не включать в доходы величину прощенного в течение 2022 года иностранной компанией долга по договору займа, заключенному до 1 марта 2022 года.</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При этом положительная курсовая разница, возникшая в 2022–2024 гг., и отрицательная курсовая разница, возникшая в 2023–2024 гг., от переоценки требований (обязательств), выраженных в иностранной валюте, в том числе по требованиям по договору банковского вклада (депозита), учитывается при расчете налоговой базы по мере погашения указанной задолженности. В то же время на авансы указанное правило не распространяется.</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в течение 2022 года разрешить налогоплательщикам, которые уплачивают ежемесячные авансовые платежи внутри квартала, перейти на их уплату, исходя из фактической прибыли.</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до 31 декабря 2023 года зафиксировать интервалы предельных значений процентных ставок по долговым обязательствам.</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установить ставку по налогу в размере 0% для организаций отрасли информационных технологий в 2022–2024 гг.</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На 2022–2023 гг. корректируется и порядок определения предельной величины процентов, которые уменьшают базу по налогу на прибыль по долговым обязательствам, возникшим до 1 марта 2022 года:</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курс иностранной валюты, используемый для пересчета величины контролируемой задолженности, не может превышать официальный курс, установленный ЦБ РФ по состоянию на 1 февраля 2022 года;</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при определении величины собственного капитала не учитываются положительные (отрицательные) курсовые разницы, возникшие при переоценке требований (обязательств) после 1 февраля 2022 года.</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Кроме того, до 1 января 2025 года продлевается срок принятия субъектами РФ законов, устанавливающих ставку 0% для впервые зарегистрированных ИП, применяющих УСН и ПСН и занятыми в производственной, социальной и (или) научной сферах, а также оказывающих услуги по предоставлению мест для временного проживания (для плательщиков УСН).</a:t>
            </a:r>
            <a:endParaRPr sz="1000">
              <a:solidFill>
                <a:schemeClr val="dk1"/>
              </a:solidFill>
            </a:endParaRPr>
          </a:p>
        </p:txBody>
      </p:sp>
      <p:pic>
        <p:nvPicPr>
          <p:cNvPr id="954" name="Google Shape;954;p71"/>
          <p:cNvPicPr preferRelativeResize="0"/>
          <p:nvPr/>
        </p:nvPicPr>
        <p:blipFill>
          <a:blip r:embed="rId4">
            <a:alphaModFix/>
          </a:blip>
          <a:stretch>
            <a:fillRect/>
          </a:stretch>
        </p:blipFill>
        <p:spPr>
          <a:xfrm>
            <a:off x="2058072" y="232948"/>
            <a:ext cx="217324" cy="192050"/>
          </a:xfrm>
          <a:prstGeom prst="rect">
            <a:avLst/>
          </a:prstGeom>
          <a:noFill/>
          <a:ln>
            <a:noFill/>
          </a:ln>
        </p:spPr>
      </p:pic>
      <p:sp>
        <p:nvSpPr>
          <p:cNvPr id="955" name="Google Shape;955;p71">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1">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57" name="Google Shape;957;p71">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62</a:t>
            </a:fld>
            <a:endParaRPr>
              <a:solidFill>
                <a:schemeClr val="accent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72"/>
          <p:cNvSpPr txBox="1"/>
          <p:nvPr/>
        </p:nvSpPr>
        <p:spPr>
          <a:xfrm>
            <a:off x="0" y="0"/>
            <a:ext cx="8478900" cy="517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С 28 марта на портале «Работа России» открыта запись на переобучение. Обучение можно пройти бесплатно и получить знания по востребованным в вашем регионе профессиям. Всего соискателям доступно более 23 тыс. образовательных программ, при этом для каждого региона набор программ свой. Обучение организуют три федеральных оператора – «Ворлдскиллс Россия», Томский государственный университет и РАНХиГС.</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 sz="900">
                <a:solidFill>
                  <a:schemeClr val="dk1"/>
                </a:solidFill>
              </a:rPr>
              <a:t>Программа бесплатного переобучения</a:t>
            </a:r>
            <a:endParaRPr sz="900">
              <a:solidFill>
                <a:schemeClr val="dk1"/>
              </a:solidFill>
            </a:endParaRPr>
          </a:p>
          <a:p>
            <a:pPr marL="0" lvl="0" indent="0" algn="ctr" rtl="0">
              <a:spcBef>
                <a:spcPts val="0"/>
              </a:spcBef>
              <a:spcAft>
                <a:spcPts val="0"/>
              </a:spcAft>
              <a:buNone/>
            </a:pPr>
            <a:r>
              <a:rPr lang="en" sz="900" b="1">
                <a:solidFill>
                  <a:schemeClr val="accent6"/>
                </a:solidFill>
              </a:rPr>
              <a:t>Ответы на часто задаваемые вопросы</a:t>
            </a:r>
            <a:endParaRPr sz="900" b="1">
              <a:solidFill>
                <a:schemeClr val="accent6"/>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Как записаться на обучение?</a:t>
            </a:r>
            <a:endParaRPr sz="900" b="1">
              <a:solidFill>
                <a:srgbClr val="F1C232"/>
              </a:solidFill>
            </a:endParaRPr>
          </a:p>
          <a:p>
            <a:pPr marL="0" lvl="0" indent="0" algn="l" rtl="0">
              <a:spcBef>
                <a:spcPts val="0"/>
              </a:spcBef>
              <a:spcAft>
                <a:spcPts val="0"/>
              </a:spcAft>
              <a:buNone/>
            </a:pPr>
            <a:endParaRPr sz="900">
              <a:solidFill>
                <a:schemeClr val="lt1"/>
              </a:solidFill>
            </a:endParaRPr>
          </a:p>
          <a:p>
            <a:pPr marL="457200" lvl="0" indent="-285750" algn="l" rtl="0">
              <a:spcBef>
                <a:spcPts val="0"/>
              </a:spcBef>
              <a:spcAft>
                <a:spcPts val="0"/>
              </a:spcAft>
              <a:buClr>
                <a:schemeClr val="dk1"/>
              </a:buClr>
              <a:buSzPts val="900"/>
              <a:buAutoNum type="arabicPeriod"/>
            </a:pPr>
            <a:r>
              <a:rPr lang="en" sz="900">
                <a:solidFill>
                  <a:schemeClr val="dk1"/>
                </a:solidFill>
              </a:rPr>
              <a:t>Подать заявку на портале «Работа России».</a:t>
            </a:r>
            <a:endParaRPr sz="900">
              <a:solidFill>
                <a:schemeClr val="dk1"/>
              </a:solidFill>
            </a:endParaRPr>
          </a:p>
          <a:p>
            <a:pPr marL="457200" lvl="0" indent="-285750" algn="l" rtl="0">
              <a:spcBef>
                <a:spcPts val="0"/>
              </a:spcBef>
              <a:spcAft>
                <a:spcPts val="0"/>
              </a:spcAft>
              <a:buClr>
                <a:schemeClr val="dk1"/>
              </a:buClr>
              <a:buSzPts val="900"/>
              <a:buAutoNum type="arabicPeriod"/>
            </a:pPr>
            <a:r>
              <a:rPr lang="en" sz="900">
                <a:solidFill>
                  <a:schemeClr val="dk1"/>
                </a:solidFill>
              </a:rPr>
              <a:t>В течение трех дней после подачи заявки пройти профориентацию в центре занятости и предоставить необходимые документы.</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Зачем проходить профориентацию перед обучением?</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Профессиональная ориентация поможет определиться в выборе сферы деятельности и подобрать наиболее подходящую образовательную программу. Будут учтены личные качества, интересы, ранее полученное образование и опыт соискателя, а также потребности локального рынка труда. Это значит, что вы сможете получить знания, которые необходимы и востребованы работодателями именно в вашем регионе проживания.</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Можно ли учиться дистанционно? </a:t>
            </a:r>
            <a:r>
              <a:rPr lang="en" sz="900">
                <a:solidFill>
                  <a:schemeClr val="lt1"/>
                </a:solidFill>
              </a:rPr>
              <a:t> </a:t>
            </a:r>
            <a:r>
              <a:rPr lang="en" sz="900">
                <a:solidFill>
                  <a:schemeClr val="dk1"/>
                </a:solidFill>
              </a:rPr>
              <a:t>Да! Доступны разные форматы обучения:</a:t>
            </a:r>
            <a:endParaRPr sz="900">
              <a:solidFill>
                <a:schemeClr val="dk1"/>
              </a:solidFill>
            </a:endParaRPr>
          </a:p>
          <a:p>
            <a:pPr marL="0" lvl="0" indent="0" algn="l" rtl="0">
              <a:spcBef>
                <a:spcPts val="0"/>
              </a:spcBef>
              <a:spcAft>
                <a:spcPts val="0"/>
              </a:spcAft>
              <a:buNone/>
            </a:pPr>
            <a:endParaRPr sz="900">
              <a:solidFill>
                <a:schemeClr val="dk1"/>
              </a:solidFill>
            </a:endParaRPr>
          </a:p>
          <a:p>
            <a:pPr marL="457200" lvl="0" indent="-285750" algn="l" rtl="0">
              <a:spcBef>
                <a:spcPts val="0"/>
              </a:spcBef>
              <a:spcAft>
                <a:spcPts val="0"/>
              </a:spcAft>
              <a:buClr>
                <a:schemeClr val="dk1"/>
              </a:buClr>
              <a:buSzPts val="900"/>
              <a:buChar char="●"/>
            </a:pPr>
            <a:r>
              <a:rPr lang="en" sz="900">
                <a:solidFill>
                  <a:schemeClr val="dk1"/>
                </a:solidFill>
              </a:rPr>
              <a:t>Очно – на базе образовательных организаций.</a:t>
            </a:r>
            <a:endParaRPr sz="900">
              <a:solidFill>
                <a:schemeClr val="dk1"/>
              </a:solidFill>
            </a:endParaRPr>
          </a:p>
          <a:p>
            <a:pPr marL="457200" lvl="0" indent="-285750" algn="l" rtl="0">
              <a:spcBef>
                <a:spcPts val="0"/>
              </a:spcBef>
              <a:spcAft>
                <a:spcPts val="0"/>
              </a:spcAft>
              <a:buClr>
                <a:schemeClr val="dk1"/>
              </a:buClr>
              <a:buSzPts val="900"/>
              <a:buChar char="●"/>
            </a:pPr>
            <a:r>
              <a:rPr lang="en" sz="900">
                <a:solidFill>
                  <a:schemeClr val="dk1"/>
                </a:solidFill>
              </a:rPr>
              <a:t>Дистанционно – если такой формат предусмотрен для конкретной программы.</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Где посмотреть доступные курсы и программы?</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На сайте «Работа России». Вы также можете использовать фильтры для поиска. Например, отметить регион проживания, подходящую форму обучения или образование.</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В перечне есть одинаковые программы. Как выбрать нужную?</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Образовательные программы по одному и тому же направлению могут отличаться по условиям стартовых знаний кандидатов, сложностью программы, сроками и формой обучения. Проконсультировать и подобрать подходящую вам обязательно помогут сотрудники центра занятости. Как раз для этого и нужна профориентация до начала обучения.</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endParaRPr sz="900">
              <a:solidFill>
                <a:schemeClr val="lt1"/>
              </a:solidFill>
            </a:endParaRPr>
          </a:p>
        </p:txBody>
      </p:sp>
      <p:sp>
        <p:nvSpPr>
          <p:cNvPr id="963" name="Google Shape;963;p72">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964" name="Google Shape;964;p72"/>
          <p:cNvPicPr preferRelativeResize="0"/>
          <p:nvPr/>
        </p:nvPicPr>
        <p:blipFill>
          <a:blip r:embed="rId3">
            <a:alphaModFix/>
          </a:blip>
          <a:stretch>
            <a:fillRect/>
          </a:stretch>
        </p:blipFill>
        <p:spPr>
          <a:xfrm>
            <a:off x="5053107" y="4841443"/>
            <a:ext cx="217324" cy="192050"/>
          </a:xfrm>
          <a:prstGeom prst="rect">
            <a:avLst/>
          </a:prstGeom>
          <a:noFill/>
          <a:ln>
            <a:noFill/>
          </a:ln>
        </p:spPr>
      </p:pic>
      <p:sp>
        <p:nvSpPr>
          <p:cNvPr id="965" name="Google Shape;965;p72">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2">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67" name="Google Shape;967;p72">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63</a:t>
            </a:fld>
            <a:endParaRPr>
              <a:solidFill>
                <a:schemeClr val="accent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73"/>
          <p:cNvSpPr txBox="1"/>
          <p:nvPr/>
        </p:nvSpPr>
        <p:spPr>
          <a:xfrm>
            <a:off x="0" y="0"/>
            <a:ext cx="84789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Если нет высшего или среднего образования, можно пройти обучение?</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Да, конечно. Есть программы, для которых базовое образование не требуется.</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Сколько длится обучение?</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От 3 недель до 3 месяцев – в зависимости от выбранной программы.</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Нужно ли возвращать деньги за обучение после трудоустройства?</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Нет! Обучение проводится бесплатно.</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С 2022 года обучение стало доступно гражданам под риском увольнения. Что это значит?</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Это случаи, когда компания уже объявила, что планируется сокращение штата или закрытие, сотрудников перевели на неполный рабочий день или отправили в неоплачиваемый отпуск. То есть еще до увольнения можно обновить знания по своей специальности или получить новую профессию и подготовиться к будущему трудоустройству.</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Можно учиться, не прерывая работу?</a:t>
            </a:r>
            <a:r>
              <a:rPr lang="en" sz="900">
                <a:solidFill>
                  <a:schemeClr val="lt1"/>
                </a:solidFill>
              </a:rPr>
              <a:t>  </a:t>
            </a:r>
            <a:r>
              <a:rPr lang="en" sz="900">
                <a:solidFill>
                  <a:schemeClr val="dk1"/>
                </a:solidFill>
              </a:rPr>
              <a:t>Да. Доступно много программ заочной и дистанционной формы, обучение по которым можно совмещать с работой.</a:t>
            </a:r>
            <a:endParaRPr sz="900">
              <a:solidFill>
                <a:schemeClr val="dk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b="1">
                <a:solidFill>
                  <a:srgbClr val="F1C232"/>
                </a:solidFill>
              </a:rPr>
              <a:t>Обучение поможет в трудоустройстве?</a:t>
            </a:r>
            <a:endParaRPr sz="900">
              <a:solidFill>
                <a:schemeClr val="lt1"/>
              </a:solidFill>
            </a:endParaRPr>
          </a:p>
          <a:p>
            <a:pPr marL="0" lvl="0" indent="0" algn="l" rtl="0">
              <a:spcBef>
                <a:spcPts val="0"/>
              </a:spcBef>
              <a:spcAft>
                <a:spcPts val="0"/>
              </a:spcAft>
              <a:buNone/>
            </a:pPr>
            <a:endParaRPr sz="900">
              <a:solidFill>
                <a:schemeClr val="lt1"/>
              </a:solidFill>
            </a:endParaRPr>
          </a:p>
          <a:p>
            <a:pPr marL="0" lvl="0" indent="0" algn="l" rtl="0">
              <a:spcBef>
                <a:spcPts val="0"/>
              </a:spcBef>
              <a:spcAft>
                <a:spcPts val="0"/>
              </a:spcAft>
              <a:buNone/>
            </a:pPr>
            <a:r>
              <a:rPr lang="en" sz="900">
                <a:solidFill>
                  <a:schemeClr val="dk1"/>
                </a:solidFill>
              </a:rPr>
              <a:t>Да! Перед обучением заключается трехсторонний или двусторонний договор:</a:t>
            </a:r>
            <a:endParaRPr sz="900">
              <a:solidFill>
                <a:schemeClr val="dk1"/>
              </a:solidFill>
            </a:endParaRPr>
          </a:p>
          <a:p>
            <a:pPr marL="0" lvl="0" indent="0" algn="l" rtl="0">
              <a:spcBef>
                <a:spcPts val="0"/>
              </a:spcBef>
              <a:spcAft>
                <a:spcPts val="0"/>
              </a:spcAft>
              <a:buNone/>
            </a:pPr>
            <a:endParaRPr sz="900">
              <a:solidFill>
                <a:schemeClr val="dk1"/>
              </a:solidFill>
            </a:endParaRPr>
          </a:p>
          <a:p>
            <a:pPr marL="457200" lvl="0" indent="-285750" algn="l" rtl="0">
              <a:spcBef>
                <a:spcPts val="0"/>
              </a:spcBef>
              <a:spcAft>
                <a:spcPts val="0"/>
              </a:spcAft>
              <a:buClr>
                <a:schemeClr val="dk1"/>
              </a:buClr>
              <a:buSzPts val="900"/>
              <a:buChar char="●"/>
            </a:pPr>
            <a:r>
              <a:rPr lang="en" sz="900">
                <a:solidFill>
                  <a:schemeClr val="dk1"/>
                </a:solidFill>
              </a:rPr>
              <a:t>трехсторонний договор – если гражданин планирует в дальнейшем работать по найму. Такой договор подписывают оператор образовательной программы, будущий работодатель и гражданин;</a:t>
            </a:r>
            <a:endParaRPr sz="900">
              <a:solidFill>
                <a:schemeClr val="dk1"/>
              </a:solidFill>
            </a:endParaRPr>
          </a:p>
          <a:p>
            <a:pPr marL="457200" lvl="0" indent="-285750" algn="l" rtl="0">
              <a:spcBef>
                <a:spcPts val="0"/>
              </a:spcBef>
              <a:spcAft>
                <a:spcPts val="0"/>
              </a:spcAft>
              <a:buClr>
                <a:schemeClr val="dk1"/>
              </a:buClr>
              <a:buSzPts val="900"/>
              <a:buChar char="●"/>
            </a:pPr>
            <a:r>
              <a:rPr lang="en" sz="900">
                <a:solidFill>
                  <a:schemeClr val="dk1"/>
                </a:solidFill>
              </a:rPr>
              <a:t>двусторонний договор – если гражданин намерен открыть свое дело по результатам обучения.</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 sz="900">
                <a:solidFill>
                  <a:schemeClr val="dk1"/>
                </a:solidFill>
              </a:rPr>
              <a:t>Это гарантирует трудоустройство для участников программы.</a:t>
            </a:r>
            <a:endParaRPr sz="900">
              <a:solidFill>
                <a:schemeClr val="dk1"/>
              </a:solidFill>
            </a:endParaRPr>
          </a:p>
          <a:p>
            <a:pPr marL="0" lvl="0" indent="0" algn="l" rtl="0">
              <a:spcBef>
                <a:spcPts val="0"/>
              </a:spcBef>
              <a:spcAft>
                <a:spcPts val="0"/>
              </a:spcAft>
              <a:buNone/>
            </a:pPr>
            <a:endParaRPr sz="900">
              <a:solidFill>
                <a:schemeClr val="lt1"/>
              </a:solidFill>
            </a:endParaRPr>
          </a:p>
        </p:txBody>
      </p:sp>
      <p:sp>
        <p:nvSpPr>
          <p:cNvPr id="973" name="Google Shape;973;p73">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3">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75" name="Google Shape;975;p73">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64</a:t>
            </a:fld>
            <a:endParaRPr>
              <a:solidFill>
                <a:schemeClr val="accent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74"/>
          <p:cNvSpPr txBox="1"/>
          <p:nvPr/>
        </p:nvSpPr>
        <p:spPr>
          <a:xfrm>
            <a:off x="0" y="0"/>
            <a:ext cx="84789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приняло решение продлить срок уплаты авансового платежа по налогу на прибыль с 28 марта до 28 апреля. Такое постановление подписал Председатель Правительства Михаил Мишустин. Решение поддержано Президентом.</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Правительство продлило срок уплаты авансового платежа по налогу на прибыль до 28 апреля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Речь идёт об авансовом платеже по налогу на прибыль за I квартал 2022 года. Этот платёж рассчитывается на основе результатов работы компании по итогам девяти месяцев прошлого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Продление срока уплаты даст возможность организациям-налогоплательщикам откорректировать сумму платежа с учётом реальных итогов работы за I квартал и тем самым не отвлекать излишние деньги из оборота.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 предварительным оценкам, общий объём ликвидности, который может таким образом сохраниться в хозяйственном обороте, превышает 320 млрд рублей.</a:t>
            </a:r>
            <a:endParaRPr sz="1100">
              <a:solidFill>
                <a:schemeClr val="dk1"/>
              </a:solidFill>
            </a:endParaRPr>
          </a:p>
        </p:txBody>
      </p:sp>
      <p:sp>
        <p:nvSpPr>
          <p:cNvPr id="981" name="Google Shape;981;p74">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4">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83" name="Google Shape;983;p74">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65</a:t>
            </a:fld>
            <a:endParaRPr>
              <a:solidFill>
                <a:schemeClr val="accent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75"/>
          <p:cNvSpPr txBox="1"/>
          <p:nvPr/>
        </p:nvSpPr>
        <p:spPr>
          <a:xfrm>
            <a:off x="0" y="0"/>
            <a:ext cx="8478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отложило до 1 декабря 2023 года введение обязательной маркировки молочной продукции для фермерских хозяйств и сельскохозяйственных кооперативов. Такое постановление подписал Председатель Правительства Михаил Мишустин.</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Правительство смягчило требования к маркировке молока и воды в рамках плана поддержки экономики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Таким образом, у предпринимателей появится время для того, чтобы найти замену импортному оборудованию, необходимому для нанесения маркировки. Ранее действовавший порядок предусматривал начало обязательной маркировки фермерами молочной продукции 1 декабря 2022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Кроме того, до 1 декабря 2023 года организации общественного питания, образовательные учреждения, детские сады и больницы, которые закупают молоко или бутилированную воду для собственных нужд, будут освобождены от необходимости отправлять информацию об этом в систему мониторинга маркировки.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Ещё одна мера поддержки коснётся продовольственных магазинов. До 1 сентября 2022 года они не будут передавать информацию в систему мониторинга маркировки о проданной молочной продукции, а до 1 марта 2023 года – бутилированной воде.</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Постановление разработано в рамках плана первоочередных действий по обеспечению развития экономики в условиях санкционного давления.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i="1">
                <a:solidFill>
                  <a:schemeClr val="dk1"/>
                </a:solidFill>
              </a:rPr>
              <a:t>«Это решение позволит в текущих условиях снизить риски сбоев при поставках на внутренний рынок такой продукции, снять с бизнеса лишнюю административную нагрузку в столь непростой период», – отметил Михаил Мишустин, открывая заседание президиума Правительственной комиссии по повышению устойчивости российской экономики в условиях санкций 30 марта.</a:t>
            </a:r>
            <a:endParaRPr sz="1100" i="1">
              <a:solidFill>
                <a:schemeClr val="dk1"/>
              </a:solidFill>
            </a:endParaRPr>
          </a:p>
        </p:txBody>
      </p:sp>
      <p:sp>
        <p:nvSpPr>
          <p:cNvPr id="989" name="Google Shape;989;p75">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5">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991" name="Google Shape;991;p75">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66</a:t>
            </a:fld>
            <a:endParaRPr>
              <a:solidFill>
                <a:schemeClr val="accent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6"/>
          <p:cNvSpPr txBox="1"/>
          <p:nvPr/>
        </p:nvSpPr>
        <p:spPr>
          <a:xfrm>
            <a:off x="0" y="0"/>
            <a:ext cx="8478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Федеральное агентство по туризму (Ростуризм) объявляет старт 3 новых грантовых программ поддержки туристического бизнеса в 2022 году. На всю грантовую поддержку Ростуризмом предусмотрено 3,5 млрд рублей в рамках национального проекта «Туризм и индустрия гостеприимства».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Гранты для туристической отрасли</a:t>
            </a:r>
            <a:endParaRPr sz="1100">
              <a:solidFill>
                <a:schemeClr val="dk1"/>
              </a:solidFill>
            </a:endParaRPr>
          </a:p>
          <a:p>
            <a:pPr marL="0" lvl="0" indent="0" algn="l" rtl="0">
              <a:spcBef>
                <a:spcPts val="0"/>
              </a:spcBef>
              <a:spcAft>
                <a:spcPts val="0"/>
              </a:spcAft>
              <a:buNone/>
            </a:pPr>
            <a:r>
              <a:rPr lang="en" sz="1100">
                <a:solidFill>
                  <a:schemeClr val="dk1"/>
                </a:solidFill>
              </a:rPr>
              <a:t>В этом году грантовая поддержка оказывается в форме межбюджетных трансфертов регионам. Прием заявок от регионов стартует 22 марта и продлится до 5 апреля 2022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На основании установленных критериев будут отобраны регионы, которые получат софинансирование. Регионы, в свою очередь, должны будут провести конкурс региональных проектов среди предпринимателей и выдать победителям гранты.</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Все проекты должны быть реализованы предпринимателями до 31 декабря 2022 года. Мониторинг исполнения целей гранта будет осуществлять Ростуризм и региональные органы исполнительной власти.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При этом предоставление средств федерального бюджета регионам будет производиться на принципах софинансирования. То есть прошедшие отбор регионы также должны предусмотреть средства в региональных бюджетах на грантовую поддержку туристического бизнеса.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Первый тип грантов</a:t>
            </a:r>
            <a:r>
              <a:rPr lang="en" sz="1100">
                <a:solidFill>
                  <a:schemeClr val="lt1"/>
                </a:solidFill>
              </a:rPr>
              <a:t> </a:t>
            </a:r>
            <a:r>
              <a:rPr lang="en" sz="1100">
                <a:solidFill>
                  <a:schemeClr val="dk1"/>
                </a:solidFill>
              </a:rPr>
              <a:t>предусматривает создание модульных некапитальных средств размещения – кемпингов и автокемпингов. В этом году на данный тип грантов выделено 700 млн рублей средств федерального бюджета. В результате реализации меры будет поддержано не менее 150 проектов в регионах.</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997" name="Google Shape;997;p76">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998" name="Google Shape;998;p76"/>
          <p:cNvPicPr preferRelativeResize="0"/>
          <p:nvPr/>
        </p:nvPicPr>
        <p:blipFill>
          <a:blip r:embed="rId3">
            <a:alphaModFix/>
          </a:blip>
          <a:stretch>
            <a:fillRect/>
          </a:stretch>
        </p:blipFill>
        <p:spPr>
          <a:xfrm>
            <a:off x="5053107" y="4841443"/>
            <a:ext cx="217324" cy="192050"/>
          </a:xfrm>
          <a:prstGeom prst="rect">
            <a:avLst/>
          </a:prstGeom>
          <a:noFill/>
          <a:ln>
            <a:noFill/>
          </a:ln>
        </p:spPr>
      </p:pic>
      <p:sp>
        <p:nvSpPr>
          <p:cNvPr id="999" name="Google Shape;999;p76">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6">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01" name="Google Shape;1001;p76">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67</a:t>
            </a:fld>
            <a:endParaRPr>
              <a:solidFill>
                <a:schemeClr val="accent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77"/>
          <p:cNvSpPr txBox="1"/>
          <p:nvPr/>
        </p:nvSpPr>
        <p:spPr>
          <a:xfrm>
            <a:off x="0" y="0"/>
            <a:ext cx="8478900" cy="45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При этом один регион может претендовать максимум на 12% от общей суммы федерального бюджета, выделенной на данный тип грантов. Максимальная сумма гранта из средств федерального бюджета на один проект по созданию кемпингов и автокемпингов составит 4,65 млн рублей. При этом предприниматель должен вложить в проект не менее 30% собственных средств.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Второй тип грантов</a:t>
            </a:r>
            <a:r>
              <a:rPr lang="en" sz="1100">
                <a:solidFill>
                  <a:schemeClr val="lt1"/>
                </a:solidFill>
              </a:rPr>
              <a:t> </a:t>
            </a:r>
            <a:r>
              <a:rPr lang="en" sz="1100">
                <a:solidFill>
                  <a:schemeClr val="dk1"/>
                </a:solidFill>
              </a:rPr>
              <a:t>предусматривает реализацию общественных инициатив, направленных на развитие туристической инфраструктуры – обустройство пляжей и национальных туристических маршрутов. В этом году на данный тип грантов выделено более 1,25 млрд рублей средств федерального бюджета. В результате реализации меры будет поддержано не менее 150 проектов в регионах, включая обустройство не менее 50 пляжей и 100 проектов в границах национальных туристических маршрутов.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Один регион также может претендовать максимум на 12% от общей суммы федерального бюджета, выделенной на данный тип грантов. Максимальная сумма гранта из средств федерального бюджета на один проект по обустройству пляжей составит 10 млн рублей, а на обустройство туристического маршрута – 7,55 млн рублей. Предприниматель должен вложить в проект не менее 30% собственных средств.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Третий тип грантов</a:t>
            </a:r>
            <a:r>
              <a:rPr lang="en" sz="1100">
                <a:solidFill>
                  <a:schemeClr val="lt1"/>
                </a:solidFill>
              </a:rPr>
              <a:t> </a:t>
            </a:r>
            <a:r>
              <a:rPr lang="en" sz="1100">
                <a:solidFill>
                  <a:schemeClr val="dk1"/>
                </a:solidFill>
              </a:rPr>
              <a:t>предусматривает поддержку предпринимателей, которые развивают туристическую инфраструктуру в своих регионах. Акцент будет сделан на создание безбарьерной туристической среды, приобретение туристического оборудования, создание и развитие активных турмаршрутов, аудиогидов, а также на реализацию проектов по обустройству круглогодичных подогреваемых бассейнов.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1007" name="Google Shape;1007;p77">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008" name="Google Shape;1008;p77"/>
          <p:cNvPicPr preferRelativeResize="0"/>
          <p:nvPr/>
        </p:nvPicPr>
        <p:blipFill>
          <a:blip r:embed="rId3">
            <a:alphaModFix/>
          </a:blip>
          <a:stretch>
            <a:fillRect/>
          </a:stretch>
        </p:blipFill>
        <p:spPr>
          <a:xfrm>
            <a:off x="5053107" y="4841443"/>
            <a:ext cx="217324" cy="192050"/>
          </a:xfrm>
          <a:prstGeom prst="rect">
            <a:avLst/>
          </a:prstGeom>
          <a:noFill/>
          <a:ln>
            <a:noFill/>
          </a:ln>
        </p:spPr>
      </p:pic>
      <p:sp>
        <p:nvSpPr>
          <p:cNvPr id="1009" name="Google Shape;1009;p77">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7">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11" name="Google Shape;1011;p77">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68</a:t>
            </a:fld>
            <a:endParaRPr>
              <a:solidFill>
                <a:schemeClr val="accent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78"/>
          <p:cNvSpPr txBox="1"/>
          <p:nvPr/>
        </p:nvSpPr>
        <p:spPr>
          <a:xfrm>
            <a:off x="0" y="0"/>
            <a:ext cx="84789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В этом году на данный тип грантов выделено 1,55 млрд рублей средств федерального бюджета. В результате реализации меры будет поддержано не менее 500 проектов в регионах, включая обустройство не менее 20 подогреваемых бассейнов и 480 туристических проектов (туристическая навигация и маркировка на турмаршрутах, организация выделенных зон отдыха, создание безбарьерной туристической среды, создание аудиогидов и т.д.).</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При этом один регион может претендовать максимум на 7% от общей суммы федерального бюджета, выделенной на данный тип грантов. Максимальная сумма гранта из средств федерального бюджета на один проект по обустройству подогреваемых бассейнов составит 5,5 млн рублей, а на обустройство туристических проектов – 3 млн рублей. Предприниматель должен вложить в проект не менее 30% собственных средств.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Потенциальным грантополучателям необходимо обращаться за поддержкой в региональный орган власти, отвечающий за развитие туризма.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 Правилами грантовой программы Ростуризма можно ознакомиться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 ссылке</a:t>
            </a:r>
            <a:r>
              <a:rPr lang="en" sz="1100">
                <a:solidFill>
                  <a:srgbClr val="FF9900"/>
                </a:solidFill>
                <a:highlight>
                  <a:schemeClr val="lt1"/>
                </a:highlight>
              </a:rPr>
              <a:t> </a:t>
            </a:r>
            <a:r>
              <a:rPr lang="en" sz="1100">
                <a:solidFill>
                  <a:schemeClr val="dk1"/>
                </a:solidFill>
              </a:rPr>
              <a:t>(приложения 5, 6, 7 к государственной программе Российской Федерации «Развитие туризма»).</a:t>
            </a:r>
            <a:endParaRPr sz="1100">
              <a:solidFill>
                <a:schemeClr val="dk1"/>
              </a:solidFill>
            </a:endParaRPr>
          </a:p>
          <a:p>
            <a:pPr marL="0" lvl="0" indent="0" algn="l" rtl="0">
              <a:spcBef>
                <a:spcPts val="0"/>
              </a:spcBef>
              <a:spcAft>
                <a:spcPts val="0"/>
              </a:spcAft>
              <a:buNone/>
            </a:pPr>
            <a:endParaRPr sz="1100">
              <a:solidFill>
                <a:schemeClr val="lt1"/>
              </a:solidFill>
            </a:endParaRPr>
          </a:p>
        </p:txBody>
      </p:sp>
      <p:pic>
        <p:nvPicPr>
          <p:cNvPr id="1017" name="Google Shape;1017;p78"/>
          <p:cNvPicPr preferRelativeResize="0"/>
          <p:nvPr/>
        </p:nvPicPr>
        <p:blipFill>
          <a:blip r:embed="rId4">
            <a:alphaModFix/>
          </a:blip>
          <a:stretch>
            <a:fillRect/>
          </a:stretch>
        </p:blipFill>
        <p:spPr>
          <a:xfrm>
            <a:off x="4937660" y="2949503"/>
            <a:ext cx="217324" cy="192050"/>
          </a:xfrm>
          <a:prstGeom prst="rect">
            <a:avLst/>
          </a:prstGeom>
          <a:noFill/>
          <a:ln>
            <a:noFill/>
          </a:ln>
        </p:spPr>
      </p:pic>
      <p:sp>
        <p:nvSpPr>
          <p:cNvPr id="1018" name="Google Shape;1018;p78">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8">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20" name="Google Shape;1020;p78">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69</a:t>
            </a:fld>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1FAFDB"/>
            </a:gs>
            <a:gs pos="100000">
              <a:srgbClr val="145164"/>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a:t>
            </a:fld>
            <a:endParaRPr/>
          </a:p>
        </p:txBody>
      </p:sp>
      <p:sp>
        <p:nvSpPr>
          <p:cNvPr id="242" name="Google Shape;242;p17"/>
          <p:cNvSpPr txBox="1"/>
          <p:nvPr/>
        </p:nvSpPr>
        <p:spPr>
          <a:xfrm>
            <a:off x="473885" y="476300"/>
            <a:ext cx="6667779"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2500" b="1" dirty="0">
                <a:solidFill>
                  <a:schemeClr val="dk1"/>
                </a:solidFill>
                <a:latin typeface="Play"/>
                <a:ea typeface="Play"/>
                <a:cs typeface="Play"/>
                <a:sym typeface="Play"/>
              </a:rPr>
              <a:t>ИМПОРТОЗАМЕЩЕНИЕ И ИНВЕСТИЦИИ </a:t>
            </a:r>
            <a:endParaRPr sz="2500" b="1" dirty="0">
              <a:solidFill>
                <a:schemeClr val="dk1"/>
              </a:solidFill>
              <a:latin typeface="Play"/>
              <a:ea typeface="Play"/>
              <a:cs typeface="Play"/>
              <a:sym typeface="Play"/>
            </a:endParaRPr>
          </a:p>
        </p:txBody>
      </p:sp>
      <p:sp>
        <p:nvSpPr>
          <p:cNvPr id="4" name="Google Shape;252;p18">
            <a:hlinkClick r:id="rId3" action="ppaction://hlinksldjump"/>
            <a:extLst>
              <a:ext uri="{FF2B5EF4-FFF2-40B4-BE49-F238E27FC236}">
                <a16:creationId xmlns:a16="http://schemas.microsoft.com/office/drawing/2014/main" id="{8F5E5E5C-E01B-D924-6038-1286E7C1D0AE}"/>
              </a:ext>
            </a:extLst>
          </p:cNvPr>
          <p:cNvSpPr/>
          <p:nvPr/>
        </p:nvSpPr>
        <p:spPr>
          <a:xfrm>
            <a:off x="1540888" y="108162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chemeClr val="dk1"/>
              </a:solidFill>
              <a:latin typeface="Play"/>
              <a:ea typeface="Play"/>
              <a:cs typeface="Play"/>
              <a:sym typeface="Play"/>
            </a:endParaRPr>
          </a:p>
          <a:p>
            <a:pPr marL="0" lvl="0" indent="0" algn="ctr" rtl="0">
              <a:spcBef>
                <a:spcPts val="0"/>
              </a:spcBef>
              <a:spcAft>
                <a:spcPts val="0"/>
              </a:spcAft>
              <a:buNone/>
            </a:pPr>
            <a:r>
              <a:rPr lang="en" sz="700">
                <a:solidFill>
                  <a:schemeClr val="dk1"/>
                </a:solidFill>
                <a:latin typeface="Play"/>
                <a:ea typeface="Play"/>
                <a:cs typeface="Play"/>
                <a:sym typeface="Play"/>
              </a:rPr>
              <a:t>Финансирование разработок конструкторской документации для импортозамещения</a:t>
            </a:r>
            <a:endParaRPr sz="700">
              <a:solidFill>
                <a:schemeClr val="dk1"/>
              </a:solidFill>
              <a:latin typeface="Play"/>
              <a:ea typeface="Play"/>
              <a:cs typeface="Play"/>
              <a:sym typeface="Play"/>
            </a:endParaRPr>
          </a:p>
        </p:txBody>
      </p:sp>
      <p:sp>
        <p:nvSpPr>
          <p:cNvPr id="5" name="Google Shape;253;p18">
            <a:hlinkClick r:id="rId4" action="ppaction://hlinksldjump"/>
            <a:extLst>
              <a:ext uri="{FF2B5EF4-FFF2-40B4-BE49-F238E27FC236}">
                <a16:creationId xmlns:a16="http://schemas.microsoft.com/office/drawing/2014/main" id="{55918A25-6FE8-2D4B-F9F3-4ECFF5B8A4F7}"/>
              </a:ext>
            </a:extLst>
          </p:cNvPr>
          <p:cNvSpPr/>
          <p:nvPr/>
        </p:nvSpPr>
        <p:spPr>
          <a:xfrm>
            <a:off x="1540888" y="199266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chemeClr val="dk1"/>
                </a:solidFill>
                <a:latin typeface="Play"/>
                <a:ea typeface="Play"/>
                <a:cs typeface="Play"/>
                <a:sym typeface="Play"/>
              </a:rPr>
              <a:t>Финансирование инвестпроектов в сфере промышленности</a:t>
            </a:r>
            <a:endParaRPr sz="700">
              <a:solidFill>
                <a:schemeClr val="dk1"/>
              </a:solidFill>
              <a:latin typeface="Play"/>
              <a:ea typeface="Play"/>
              <a:cs typeface="Play"/>
              <a:sym typeface="Play"/>
            </a:endParaRPr>
          </a:p>
        </p:txBody>
      </p:sp>
      <p:sp>
        <p:nvSpPr>
          <p:cNvPr id="6" name="Google Shape;264;p18">
            <a:hlinkClick r:id="rId5" action="ppaction://hlinksldjump"/>
            <a:extLst>
              <a:ext uri="{FF2B5EF4-FFF2-40B4-BE49-F238E27FC236}">
                <a16:creationId xmlns:a16="http://schemas.microsoft.com/office/drawing/2014/main" id="{DC7E8603-B6A1-65B9-2C92-4994B0E5640B}"/>
              </a:ext>
            </a:extLst>
          </p:cNvPr>
          <p:cNvSpPr/>
          <p:nvPr/>
        </p:nvSpPr>
        <p:spPr>
          <a:xfrm>
            <a:off x="1540888" y="2823020"/>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Льготные кредиты под 3% для инновационных компаний</a:t>
            </a:r>
            <a:endParaRPr sz="700" dirty="0">
              <a:solidFill>
                <a:schemeClr val="dk1"/>
              </a:solidFill>
              <a:latin typeface="Play"/>
              <a:ea typeface="Play"/>
              <a:cs typeface="Play"/>
              <a:sym typeface="Play"/>
            </a:endParaRPr>
          </a:p>
        </p:txBody>
      </p:sp>
      <p:sp>
        <p:nvSpPr>
          <p:cNvPr id="7" name="Google Shape;259;p18">
            <a:hlinkClick r:id="rId6" action="ppaction://hlinksldjump"/>
            <a:extLst>
              <a:ext uri="{FF2B5EF4-FFF2-40B4-BE49-F238E27FC236}">
                <a16:creationId xmlns:a16="http://schemas.microsoft.com/office/drawing/2014/main" id="{0E75D91A-D00A-6B63-BCB2-CA3FD9020BD9}"/>
              </a:ext>
            </a:extLst>
          </p:cNvPr>
          <p:cNvSpPr/>
          <p:nvPr/>
        </p:nvSpPr>
        <p:spPr>
          <a:xfrm>
            <a:off x="3144774" y="1001510"/>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Легализация параллельного импорта</a:t>
            </a:r>
            <a:endParaRPr sz="700">
              <a:solidFill>
                <a:schemeClr val="dk1"/>
              </a:solidFill>
              <a:latin typeface="Play"/>
              <a:ea typeface="Play"/>
              <a:cs typeface="Play"/>
              <a:sym typeface="Play"/>
            </a:endParaRPr>
          </a:p>
        </p:txBody>
      </p:sp>
    </p:spTree>
    <p:extLst>
      <p:ext uri="{BB962C8B-B14F-4D97-AF65-F5344CB8AC3E}">
        <p14:creationId xmlns:p14="http://schemas.microsoft.com/office/powerpoint/2010/main" val="2622607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79"/>
          <p:cNvSpPr txBox="1"/>
          <p:nvPr/>
        </p:nvSpPr>
        <p:spPr>
          <a:xfrm>
            <a:off x="0" y="0"/>
            <a:ext cx="84789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расширило поддержку молодых предпринимателей.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Молодые предприниматели получат гранты от государства</a:t>
            </a:r>
            <a:endParaRPr sz="1100">
              <a:solidFill>
                <a:schemeClr val="dk1"/>
              </a:solidFill>
            </a:endParaRPr>
          </a:p>
          <a:p>
            <a:pPr marL="0" lvl="0" indent="0" algn="l" rtl="0">
              <a:spcBef>
                <a:spcPts val="0"/>
              </a:spcBef>
              <a:spcAft>
                <a:spcPts val="0"/>
              </a:spcAft>
              <a:buNone/>
            </a:pPr>
            <a:r>
              <a:rPr lang="en" sz="1100">
                <a:solidFill>
                  <a:schemeClr val="dk1"/>
                </a:solidFill>
              </a:rPr>
              <a:t>Граждане до 25 лет, которые решили открыть свое дело, смогут получить грант</a:t>
            </a:r>
            <a:r>
              <a:rPr lang="en" sz="1100">
                <a:solidFill>
                  <a:schemeClr val="lt1"/>
                </a:solidFill>
              </a:rPr>
              <a:t> </a:t>
            </a:r>
            <a:r>
              <a:rPr lang="en" sz="1100" b="1">
                <a:solidFill>
                  <a:schemeClr val="accent6"/>
                </a:solidFill>
              </a:rPr>
              <a:t>от 100 до 500 тыс. рублей или до 1 млн рублей</a:t>
            </a:r>
            <a:r>
              <a:rPr lang="en" sz="1100">
                <a:solidFill>
                  <a:schemeClr val="lt1"/>
                </a:solidFill>
              </a:rPr>
              <a:t> </a:t>
            </a:r>
            <a:r>
              <a:rPr lang="en" sz="1100">
                <a:solidFill>
                  <a:schemeClr val="dk1"/>
                </a:solidFill>
              </a:rPr>
              <a:t>в том случае,</a:t>
            </a:r>
            <a:r>
              <a:rPr lang="en" sz="1100">
                <a:solidFill>
                  <a:schemeClr val="lt1"/>
                </a:solidFill>
              </a:rPr>
              <a:t> </a:t>
            </a:r>
            <a:r>
              <a:rPr lang="en" sz="1100" b="1">
                <a:solidFill>
                  <a:schemeClr val="accent6"/>
                </a:solidFill>
              </a:rPr>
              <a:t>если деятельность ведется в арктической зоне.</a:t>
            </a:r>
            <a:r>
              <a:rPr lang="en" sz="1100">
                <a:solidFill>
                  <a:schemeClr val="lt1"/>
                </a:solidFill>
              </a:rPr>
              <a:t> </a:t>
            </a:r>
            <a:r>
              <a:rPr lang="en" sz="1100">
                <a:solidFill>
                  <a:schemeClr val="dk1"/>
                </a:solidFill>
              </a:rPr>
              <a:t>Средства смогут получить как индивидуальные предприниматели, так и учредители предприятий. В бюджете на эту меру предусмотрено более 2 млрд рублей.</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rgbClr val="F1C232"/>
                </a:solidFill>
              </a:rPr>
              <a:t>FAQ по грантам для молодёжи</a:t>
            </a:r>
            <a:endParaRPr sz="1100" b="1">
              <a:solidFill>
                <a:srgbClr val="F1C232"/>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Кто может получить гранты?</a:t>
            </a:r>
            <a:endParaRPr sz="1100" b="1">
              <a:solidFill>
                <a:srgbClr val="F1C232"/>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ИП и юридические лица, основанные лицами в возрасте от 14 до 25 лет (включительно). До 18 лет – с разрешения родителей. При этом, если речь о юрлице, то молодой человек должен владеть долей в компании свыше 50%.</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Какова сумма гранта?</a:t>
            </a:r>
            <a:endParaRPr sz="1100">
              <a:solidFill>
                <a:schemeClr val="lt1"/>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Минимальная – 100 тыс. рублей.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Максимальная – 500 тыс. рублей (для Арктической зоны – до 1 млн рублей).</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На какие цели можно потратить грант?</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На создание и развитие своего дела.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Когда и где будут принимать заявки на грант?</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Сейчас идет доработка федеральных и региональных нормативно-правовых актов. Выдачи начнутся в середине этого года.</a:t>
            </a:r>
            <a:endParaRPr sz="1100">
              <a:solidFill>
                <a:schemeClr val="dk1"/>
              </a:solidFill>
            </a:endParaRPr>
          </a:p>
        </p:txBody>
      </p:sp>
      <p:sp>
        <p:nvSpPr>
          <p:cNvPr id="1026" name="Google Shape;1026;p79">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027" name="Google Shape;1027;p79"/>
          <p:cNvPicPr preferRelativeResize="0"/>
          <p:nvPr/>
        </p:nvPicPr>
        <p:blipFill>
          <a:blip r:embed="rId3">
            <a:alphaModFix/>
          </a:blip>
          <a:stretch>
            <a:fillRect/>
          </a:stretch>
        </p:blipFill>
        <p:spPr>
          <a:xfrm>
            <a:off x="5053107" y="4841443"/>
            <a:ext cx="217324" cy="192050"/>
          </a:xfrm>
          <a:prstGeom prst="rect">
            <a:avLst/>
          </a:prstGeom>
          <a:noFill/>
          <a:ln>
            <a:noFill/>
          </a:ln>
        </p:spPr>
      </p:pic>
      <p:sp>
        <p:nvSpPr>
          <p:cNvPr id="1028" name="Google Shape;1028;p79">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9">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30" name="Google Shape;1030;p79">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70</a:t>
            </a:fld>
            <a:endParaRPr>
              <a:solidFill>
                <a:schemeClr val="accent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80"/>
          <p:cNvSpPr txBox="1"/>
          <p:nvPr/>
        </p:nvSpPr>
        <p:spPr>
          <a:xfrm>
            <a:off x="0" y="0"/>
            <a:ext cx="8478900" cy="45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Обратиться за грантом можно будет в региональные органы власти (в каждом регионе экономическое ведомство называется по-своему, это может быть министерство экономики, департамент экономики и т.п.). А в центре «Мой бизнес», если необходимо, специалисты помогут вам подготовить заявку или написать бизнес-план (центры созданы во всех субъектах РФ).</a:t>
            </a:r>
            <a:r>
              <a:rPr lang="en" sz="1100">
                <a:solidFill>
                  <a:schemeClr val="lt1"/>
                </a:solidFill>
              </a:rPr>
              <a:t> </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Каковы условия получения гранта?</a:t>
            </a:r>
            <a:endParaRPr sz="1100">
              <a:solidFill>
                <a:schemeClr val="lt1"/>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Прохождение бесплатного обучения в центре «Мой бизнес» по основам предпринимательской деятельности (вы должны разбираться в условиях ведения бизнеса, мерах поддержки и нововведениях в законодательстве). Длительность обучения – не менее 16 часов. Если вы уже обучились по программе центра или «Корпорации МСП», то можете использовать полученный сертификат (срок его действия не менее года).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Софинансирование не менее 25% от стоимости проекта (например, если вы хотите приобрести на средства гранта оборудование, то 25% от его стоимости должны добавить из своих денег. Если своих средств еще нет, то можно, к примеру, взять льготный микрозайм в центре «Мой бизнес». Он предоставляется на срок до 3 лет в объеме до 5 млн рублей).</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На что можно потратить полученный грант?</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Грант можно потратить на реализацию бизнес-проекта, в том числе на аренду и ремонт помещения, приобретение ПО, оргтехники, оборудования (если проект предполагает создание небольшого производства), оплату первых взносов по договорам лизинга, услуг связи и т.п. Перечень широкий и будет подробно прописан в приказе Минэкономразвития РФ.</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Может ли самозанятый получить грант?</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Нет, грант может получить только субъект МСП – ИП или юридическое лицо. Однако это может быть ИП на системе налогообложения для самозанятых (НПД).</a:t>
            </a:r>
            <a:endParaRPr sz="1100">
              <a:solidFill>
                <a:schemeClr val="dk1"/>
              </a:solidFill>
            </a:endParaRPr>
          </a:p>
        </p:txBody>
      </p:sp>
      <p:sp>
        <p:nvSpPr>
          <p:cNvPr id="1036" name="Google Shape;1036;p80">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037" name="Google Shape;1037;p80"/>
          <p:cNvPicPr preferRelativeResize="0"/>
          <p:nvPr/>
        </p:nvPicPr>
        <p:blipFill>
          <a:blip r:embed="rId3">
            <a:alphaModFix/>
          </a:blip>
          <a:stretch>
            <a:fillRect/>
          </a:stretch>
        </p:blipFill>
        <p:spPr>
          <a:xfrm>
            <a:off x="5053107" y="4841443"/>
            <a:ext cx="217324" cy="192050"/>
          </a:xfrm>
          <a:prstGeom prst="rect">
            <a:avLst/>
          </a:prstGeom>
          <a:noFill/>
          <a:ln>
            <a:noFill/>
          </a:ln>
        </p:spPr>
      </p:pic>
      <p:sp>
        <p:nvSpPr>
          <p:cNvPr id="1038" name="Google Shape;1038;p80">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0">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40" name="Google Shape;1040;p80">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71</a:t>
            </a:fld>
            <a:endParaRPr>
              <a:solidFill>
                <a:schemeClr val="accent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81"/>
          <p:cNvSpPr txBox="1"/>
          <p:nvPr/>
        </p:nvSpPr>
        <p:spPr>
          <a:xfrm>
            <a:off x="0" y="0"/>
            <a:ext cx="84789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F1C232"/>
                </a:solidFill>
              </a:rPr>
              <a:t>Доступен ли грант жителям Москвы?</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Москва в программе не участвует. В столице реализуются свои программы поддержки бизнеса. Подробнее о них можно узнать на сайте.</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Могу ли я получить грант не по месту прописки?</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Получить грант можно только в регионе регистрации ИП или юрлица. Кроме того, вы должны осуществлять предпринимательскую деятельность на территории своего региона.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По каким критериям оцениваются проекты?</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Ваш бизнес-проект должен быть жизнеспособным и реализуемым. Конкретные критерии оценки будут установлены отдельно в каждом регионе.</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Нужно ли иметь высшее образование, чтобы получить грант?</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Нет, это необязательно, требований к уровню образования нет.</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Грант дадут только вновь зарегистрированным МСП?</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Ограничений по срокам существования ИП или юрлица нет.</a:t>
            </a:r>
            <a:endParaRPr sz="1100">
              <a:solidFill>
                <a:schemeClr val="dk1"/>
              </a:solidFill>
            </a:endParaRPr>
          </a:p>
          <a:p>
            <a:pPr marL="0" lvl="0" indent="0" algn="l" rtl="0">
              <a:spcBef>
                <a:spcPts val="0"/>
              </a:spcBef>
              <a:spcAft>
                <a:spcPts val="0"/>
              </a:spcAft>
              <a:buNone/>
            </a:pPr>
            <a:endParaRPr sz="1100">
              <a:solidFill>
                <a:schemeClr val="lt1"/>
              </a:solidFill>
            </a:endParaRPr>
          </a:p>
        </p:txBody>
      </p:sp>
      <p:sp>
        <p:nvSpPr>
          <p:cNvPr id="1046" name="Google Shape;1046;p81">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1">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48" name="Google Shape;1048;p81">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72</a:t>
            </a:fld>
            <a:endParaRPr>
              <a:solidFill>
                <a:schemeClr val="accent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82"/>
          <p:cNvSpPr txBox="1"/>
          <p:nvPr/>
        </p:nvSpPr>
        <p:spPr>
          <a:xfrm>
            <a:off x="0" y="0"/>
            <a:ext cx="84789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accent6"/>
                </a:solidFill>
              </a:rPr>
              <a:t>Суть</a:t>
            </a:r>
            <a:r>
              <a:rPr lang="en" sz="1100">
                <a:solidFill>
                  <a:schemeClr val="dk1"/>
                </a:solidFill>
              </a:rPr>
              <a:t>: Для гостиниц и иных форм размещения на 5 лет установлена ставка 0% по НДС на услуги по предоставлению мест временного проживания. Для новых объектов, введенных после 01.01.2022 и включенных в реестр объектов туриндустрии, льготная ставка действует в течение 5 лет после ввода объекта в эксплуатацию.</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Нулевая ставка НДС также устанавливается на 5 летний период и в отношении услуг по предоставлению в аренду вновь введённых с 01.01.2022 объектов туристской индустрии и включённых в реестр объектов туриндустрии.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b="1">
                <a:solidFill>
                  <a:schemeClr val="accent6"/>
                </a:solidFill>
              </a:rPr>
              <a:t>Кого коснется</a:t>
            </a:r>
            <a:r>
              <a:rPr lang="en" sz="1100">
                <a:solidFill>
                  <a:schemeClr val="lt1"/>
                </a:solidFill>
              </a:rPr>
              <a:t>: </a:t>
            </a:r>
            <a:r>
              <a:rPr lang="en" sz="1100">
                <a:solidFill>
                  <a:schemeClr val="dk1"/>
                </a:solidFill>
              </a:rPr>
              <a:t>ЮЛ, ИП в определенных отраслях</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Условия применения</a:t>
            </a:r>
            <a:r>
              <a:rPr lang="en" sz="1100">
                <a:solidFill>
                  <a:schemeClr val="lt1"/>
                </a:solidFill>
              </a:rPr>
              <a:t>: </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Для услуг размещения в гостиницах и в иных средствах размещения: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 для введенных в эксплуатацию до 01.01.2022 гостиниц и иных средств размещения либо для введённых в эксплуатацию после 01.01.2022 и не включенных в реестр объектов туриндустрии – до 30.06.2027.</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 для введённых в эксплуатацию после 01.01.2022 и включённых в реестр объектов туриндустрии - в течение 5 лет после ввода объекта в эксплуатацию.</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Для услуг по предоставлению объектов туриндустрии в аренду: в течение 5 лет после ввода объекта в эксплуатацию</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1054" name="Google Shape;1054;p82">
            <a:hlinkClick r:id="" action="ppaction://hlinkshowjump?jump=nextslide"/>
          </p:cNvPr>
          <p:cNvSpPr/>
          <p:nvPr/>
        </p:nvSpPr>
        <p:spPr>
          <a:xfrm>
            <a:off x="3578100" y="4699450"/>
            <a:ext cx="19878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Описание меры</a:t>
            </a:r>
            <a:endParaRPr b="1">
              <a:solidFill>
                <a:schemeClr val="accent1"/>
              </a:solidFill>
              <a:latin typeface="Play"/>
              <a:ea typeface="Play"/>
              <a:cs typeface="Play"/>
              <a:sym typeface="Play"/>
            </a:endParaRPr>
          </a:p>
        </p:txBody>
      </p:sp>
      <p:pic>
        <p:nvPicPr>
          <p:cNvPr id="1055" name="Google Shape;1055;p82"/>
          <p:cNvPicPr preferRelativeResize="0"/>
          <p:nvPr/>
        </p:nvPicPr>
        <p:blipFill>
          <a:blip r:embed="rId3">
            <a:alphaModFix/>
          </a:blip>
          <a:stretch>
            <a:fillRect/>
          </a:stretch>
        </p:blipFill>
        <p:spPr>
          <a:xfrm>
            <a:off x="5637054" y="4841443"/>
            <a:ext cx="217324" cy="192050"/>
          </a:xfrm>
          <a:prstGeom prst="rect">
            <a:avLst/>
          </a:prstGeom>
          <a:noFill/>
          <a:ln>
            <a:noFill/>
          </a:ln>
        </p:spPr>
      </p:pic>
      <p:sp>
        <p:nvSpPr>
          <p:cNvPr id="1056" name="Google Shape;1056;p82">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2">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58" name="Google Shape;1058;p82">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73</a:t>
            </a:fld>
            <a:endParaRPr>
              <a:solidFill>
                <a:schemeClr val="accen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83"/>
          <p:cNvSpPr txBox="1"/>
          <p:nvPr/>
        </p:nvSpPr>
        <p:spPr>
          <a:xfrm>
            <a:off x="0" y="0"/>
            <a:ext cx="84789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В рамках национального проекта «Туризм и индустрия гостеприимства» для инвесторов, которые строят, предоставляют в аренду и управление туристические объекты – гостиницы и иные средства размещения, – вводится нулевая ставка НДС. Она будет действовать пять лет с момента ввода этих объектов в эксплуатацию, в том числе после реконструкции.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Льготный НДС также смогут получить владельцы уже существующих гостиниц и иных средств размещения. Для них ставка будет действовать до 30 июня 2027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Льготный период для нулевой ставки НДС определен на срок пять лет, поскольку, по экспертным оценкам, именно в течение первых пяти лет работы гостиничный бизнес может выйти на операционную безубыточность.</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Сейчас в России действует одна из самых высоких в мире ставок НДС для туризма и индустрии гостеприимства – 20%. При этом в гостиничных организациях 100% добавленной стоимости формируется непосредственно в организации, поэтому налоговая нагрузка по уплате НДС становится сравнимой фактически с налогом с оборота и составляет 30% от выручки при норме в туристической отрасли 10,5%. Такая налоговая нагрузка делает отрасль неконкурентной по сравнению с другими отраслями экономики и недостаточно привлекательной для инвесторов.</a:t>
            </a:r>
            <a:endParaRPr sz="1100">
              <a:solidFill>
                <a:schemeClr val="dk1"/>
              </a:solidFill>
            </a:endParaRPr>
          </a:p>
          <a:p>
            <a:pPr marL="0" lvl="0" indent="0" algn="l" rtl="0">
              <a:spcBef>
                <a:spcPts val="0"/>
              </a:spcBef>
              <a:spcAft>
                <a:spcPts val="0"/>
              </a:spcAft>
              <a:buNone/>
            </a:pPr>
            <a:endParaRPr sz="1100">
              <a:solidFill>
                <a:schemeClr val="lt1"/>
              </a:solidFill>
            </a:endParaRPr>
          </a:p>
        </p:txBody>
      </p:sp>
      <p:sp>
        <p:nvSpPr>
          <p:cNvPr id="1064" name="Google Shape;1064;p83">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3">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66" name="Google Shape;1066;p83">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74</a:t>
            </a:fld>
            <a:endParaRPr>
              <a:solidFill>
                <a:schemeClr val="accent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84"/>
          <p:cNvSpPr txBox="1"/>
          <p:nvPr/>
        </p:nvSpPr>
        <p:spPr>
          <a:xfrm>
            <a:off x="0" y="0"/>
            <a:ext cx="84789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22 марта Госдума во II и III чтениях приняла законопроект об антикризисных налоговых мерах поддержки. В частности, налогоплательщики смогут возместить НДС в ускоренном порядке в пределах сумм налогов, уплаченных в бюджет Российской Федерации за предшествующий календарный год.</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Ускоренный возврат НДС</a:t>
            </a:r>
            <a:endParaRPr sz="1100">
              <a:solidFill>
                <a:schemeClr val="dk1"/>
              </a:solidFill>
            </a:endParaRPr>
          </a:p>
          <a:p>
            <a:pPr marL="0" lvl="0" indent="0" algn="l" rtl="0">
              <a:spcBef>
                <a:spcPts val="0"/>
              </a:spcBef>
              <a:spcAft>
                <a:spcPts val="0"/>
              </a:spcAft>
              <a:buNone/>
            </a:pPr>
            <a:endParaRPr sz="1100" i="1">
              <a:solidFill>
                <a:schemeClr val="dk1"/>
              </a:solidFill>
            </a:endParaRPr>
          </a:p>
          <a:p>
            <a:pPr marL="0" lvl="0" indent="0" algn="l" rtl="0">
              <a:spcBef>
                <a:spcPts val="0"/>
              </a:spcBef>
              <a:spcAft>
                <a:spcPts val="0"/>
              </a:spcAft>
              <a:buNone/>
            </a:pPr>
            <a:r>
              <a:rPr lang="en" sz="1100" i="1">
                <a:solidFill>
                  <a:schemeClr val="dk1"/>
                </a:solidFill>
              </a:rPr>
              <a:t>«Налогоплательщики, осуществляющие как внешнеторговую деятельность, так и операции на внутреннем рынке, смогут быстро, в упрощенном режиме пополнить оборотные средства на сумму возмещения НДС. Бизнес сможет, по нашим расчетам, вернуть налог в объеме около 80 млрд рублей в среднем в течение 8 дней с даты представления соответствующего заявления, не дожидаясь окончания камеральной налоговой проверки», – отметил руководитель ФНС России Даниил Егоров.</a:t>
            </a:r>
            <a:endParaRPr sz="1100" i="1">
              <a:solidFill>
                <a:schemeClr val="dk1"/>
              </a:solidFill>
            </a:endParaRPr>
          </a:p>
          <a:p>
            <a:pPr marL="0" lvl="0" indent="0" algn="l" rtl="0">
              <a:spcBef>
                <a:spcPts val="0"/>
              </a:spcBef>
              <a:spcAft>
                <a:spcPts val="0"/>
              </a:spcAft>
              <a:buNone/>
            </a:pPr>
            <a:endParaRPr sz="1100" i="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Новые нормы планируется применять уже в апреле, когда налогоплательщики представят декларации по НДС за I квартал 2022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Данные поправки разработаны Федеральной налоговой службой совместно с Минфином России.</a:t>
            </a:r>
            <a:endParaRPr sz="1100">
              <a:solidFill>
                <a:schemeClr val="dk1"/>
              </a:solidFill>
            </a:endParaRPr>
          </a:p>
        </p:txBody>
      </p:sp>
      <p:sp>
        <p:nvSpPr>
          <p:cNvPr id="1072" name="Google Shape;1072;p84">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4">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74" name="Google Shape;1074;p84">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75</a:t>
            </a:fld>
            <a:endParaRPr>
              <a:solidFill>
                <a:schemeClr val="accent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85"/>
          <p:cNvSpPr txBox="1"/>
          <p:nvPr/>
        </p:nvSpPr>
        <p:spPr>
          <a:xfrm>
            <a:off x="0" y="0"/>
            <a:ext cx="84789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Начиная с 2023 года часть средств, поступивших в федеральный бюджет от экологического сбора, будет направлена на субсидии компаниям и индивидуальным предпринимателям, которые выпускают товары из переработанных отходов. Такая норма закреплена в постановлении, подписанном Председателем Правительства Михаилом Мишустиным.</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Поддержка для компаний, выпускающих товары из переработанных отходов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Размер господдержки будет рассчитываться исходя из количества переработанного мусора. Субсидии конкретным фирмам и предпринимателям будут выделяться по правилам, которые утвердит наблюдательный совет публично-правовой компании «Российский экологический оператор».</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Стимулирование производителей конечных продуктов позволит выстроить производственную цепочку утилизации и переработки – от сбора сырья до выпуска готовых изделий.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Значительная часть экологического сбора, как и прежде, будет направляться на создание мусороперерабатывающих заводов и закупку контейнеров для раздельного сбора твёрдых бытовых отходов.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Реформа отрасли обращения с отходами началась в России 1 января 2019 года. Она призвана решить проблему с незаконными свалками и значительно сократить объёмы вывозимого на полигоны мусора.</a:t>
            </a:r>
            <a:endParaRPr sz="1100">
              <a:solidFill>
                <a:schemeClr val="dk1"/>
              </a:solidFill>
            </a:endParaRPr>
          </a:p>
        </p:txBody>
      </p:sp>
      <p:sp>
        <p:nvSpPr>
          <p:cNvPr id="1080" name="Google Shape;1080;p85">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5">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82" name="Google Shape;1082;p85">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76</a:t>
            </a:fld>
            <a:endParaRPr>
              <a:solidFill>
                <a:schemeClr val="accent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86"/>
          <p:cNvSpPr txBox="1"/>
          <p:nvPr/>
        </p:nvSpPr>
        <p:spPr>
          <a:xfrm>
            <a:off x="0" y="0"/>
            <a:ext cx="84789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МВД отменило все плановые проверки бизнеса. Исключение – проверки, которые касаются безопасности.</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Отмена проверок бизнеса МВД</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Как сообщили в пресс-службе ведомства, подобное поручение региональным подразделениям дал первый замглавы МВД Александр Горовой. Исключение в проверках бизнеса оставят для контрольных мероприятий, которые касаются состояния безопасности тех или иных объектов.</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Подобное решение принято по поручению руководства страны, направленного на снижение административного давления на малый и средний бизнес в России.</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Ранее Премьер-министр Правительства России Михаил Мишустин сообщил о нескольких пакетах поддержки экономики в стране в условиях беспрецедентного санкционного давления. Часть предложений в пакетах содержит сведения о снижении административной нагрузки на бизнес, а также введения моратория на внеплановые проверки предприятий и организаций.</a:t>
            </a:r>
            <a:endParaRPr sz="1100" dirty="0">
              <a:solidFill>
                <a:schemeClr val="dk1"/>
              </a:solidFill>
            </a:endParaRPr>
          </a:p>
        </p:txBody>
      </p:sp>
      <p:sp>
        <p:nvSpPr>
          <p:cNvPr id="1088" name="Google Shape;1088;p86">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6">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90" name="Google Shape;1090;p86">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77</a:t>
            </a:fld>
            <a:endParaRPr>
              <a:solidFill>
                <a:schemeClr val="accent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87"/>
          <p:cNvSpPr txBox="1"/>
          <p:nvPr/>
        </p:nvSpPr>
        <p:spPr>
          <a:xfrm>
            <a:off x="0" y="0"/>
            <a:ext cx="84789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Российские IT-компании на три года освобождаются от плановых проверок при осуществлении государственного и муниципального контроля. Такое поручение дал госструктурам президент.</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IT-компании на три года освобождаются от плановых проверок</a:t>
            </a:r>
            <a:endParaRPr sz="1100">
              <a:solidFill>
                <a:schemeClr val="dk1"/>
              </a:solidFill>
            </a:endParaRPr>
          </a:p>
          <a:p>
            <a:pPr marL="0" lvl="0" indent="0" algn="l" rtl="0">
              <a:spcBef>
                <a:spcPts val="0"/>
              </a:spcBef>
              <a:spcAft>
                <a:spcPts val="0"/>
              </a:spcAft>
              <a:buNone/>
            </a:pPr>
            <a:r>
              <a:rPr lang="en" sz="1100">
                <a:solidFill>
                  <a:schemeClr val="dk1"/>
                </a:solidFill>
              </a:rPr>
              <a:t>Власти РФ намерены создать условия для комфортной работы программистов. В этой связи российские IT-компании освободили от плановых проверок на три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i="1">
                <a:solidFill>
                  <a:schemeClr val="dk1"/>
                </a:solidFill>
              </a:rPr>
              <a:t>«По поручению президента российские IT-компании на три года освобождаются от плановых проверок при осуществлении государственного и муниципального контроля. Соответствующее постановление правительства подписано», – сказал премьер-министр Михаил Мишустин.</a:t>
            </a:r>
            <a:endParaRPr sz="1100" i="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Он также призвал надзорные органы не оказывать лишнее давление на организации, чтобы те смогли перенастроить производственные процессы и сохранить штат сотрудников.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i="1">
                <a:solidFill>
                  <a:schemeClr val="dk1"/>
                </a:solidFill>
              </a:rPr>
              <a:t>«Не надо усугублять ситуацию и рисковать их доверием. Проверки – как плановые, так и внеплановые – должны проводиться в исключительных случаях».</a:t>
            </a:r>
            <a:endParaRPr sz="1100" i="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Премьер добавил, что исключение для проверок составят случаи, когда речь идёт о безопасности и здоровье людей.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Напомним, в середине марта в России ввели мораторий на проведение плановых проверок бизнеса. Он продлится до конца 2022 года и распространяется на все виды предпринимательской деятельности.</a:t>
            </a:r>
            <a:endParaRPr sz="1100">
              <a:solidFill>
                <a:schemeClr val="dk1"/>
              </a:solidFill>
            </a:endParaRPr>
          </a:p>
        </p:txBody>
      </p:sp>
      <p:sp>
        <p:nvSpPr>
          <p:cNvPr id="1096" name="Google Shape;1096;p8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098" name="Google Shape;1098;p8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78</a:t>
            </a:fld>
            <a:endParaRPr>
              <a:solidFill>
                <a:schemeClr val="accent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88"/>
          <p:cNvSpPr txBox="1"/>
          <p:nvPr/>
        </p:nvSpPr>
        <p:spPr>
          <a:xfrm>
            <a:off x="0" y="304800"/>
            <a:ext cx="84789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Минтруд приостановил действие приказа, обязывающего работодателей до 1 марта текущего года разработать новые инструкции и правила по охране труда.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Минтруд разрешил не обновлять до 1 января 2023 года инструкции по охране труда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 рамках антисанкционного пакета ведомство приостановило действие приказа от 29.10.2021 № 772н. По нему работодатели с 1 марта текущего года должны были разработать новые инструкции и правила по охране труда, теперь же у них будет на это дополнительное время.</a:t>
            </a:r>
            <a:endParaRPr sz="1100">
              <a:solidFill>
                <a:schemeClr val="dk1"/>
              </a:solidFill>
            </a:endParaRPr>
          </a:p>
        </p:txBody>
      </p:sp>
      <p:sp>
        <p:nvSpPr>
          <p:cNvPr id="1104" name="Google Shape;1104;p88">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8">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06" name="Google Shape;1106;p88">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79</a:t>
            </a:fld>
            <a:endParaRPr>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FAFDB"/>
            </a:gs>
            <a:gs pos="100000">
              <a:srgbClr val="145164"/>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a:t>
            </a:fld>
            <a:endParaRPr/>
          </a:p>
        </p:txBody>
      </p:sp>
      <p:sp>
        <p:nvSpPr>
          <p:cNvPr id="242" name="Google Shape;242;p17"/>
          <p:cNvSpPr txBox="1"/>
          <p:nvPr/>
        </p:nvSpPr>
        <p:spPr>
          <a:xfrm>
            <a:off x="473885" y="476300"/>
            <a:ext cx="6667779"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2500" b="1" dirty="0">
                <a:solidFill>
                  <a:schemeClr val="dk1"/>
                </a:solidFill>
                <a:latin typeface="Play"/>
                <a:ea typeface="Play"/>
                <a:cs typeface="Play"/>
                <a:sym typeface="Play"/>
              </a:rPr>
              <a:t>РЕГУЛИРОВАНИЕ</a:t>
            </a:r>
            <a:endParaRPr sz="2500" b="1" dirty="0">
              <a:solidFill>
                <a:schemeClr val="dk1"/>
              </a:solidFill>
              <a:latin typeface="Play"/>
              <a:ea typeface="Play"/>
              <a:cs typeface="Play"/>
              <a:sym typeface="Play"/>
            </a:endParaRPr>
          </a:p>
        </p:txBody>
      </p:sp>
      <p:sp>
        <p:nvSpPr>
          <p:cNvPr id="4" name="Google Shape;277;p18">
            <a:hlinkClick r:id="rId3" action="ppaction://hlinksldjump"/>
            <a:extLst>
              <a:ext uri="{FF2B5EF4-FFF2-40B4-BE49-F238E27FC236}">
                <a16:creationId xmlns:a16="http://schemas.microsoft.com/office/drawing/2014/main" id="{E6E8233C-2CC0-A5FB-2691-67A77CD2EE3C}"/>
              </a:ext>
            </a:extLst>
          </p:cNvPr>
          <p:cNvSpPr/>
          <p:nvPr/>
        </p:nvSpPr>
        <p:spPr>
          <a:xfrm>
            <a:off x="1795577" y="2908928"/>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Отмена всех плановых проверок IT-компаний</a:t>
            </a:r>
            <a:endParaRPr sz="700" dirty="0">
              <a:solidFill>
                <a:schemeClr val="dk1"/>
              </a:solidFill>
              <a:latin typeface="Play"/>
              <a:ea typeface="Play"/>
              <a:cs typeface="Play"/>
              <a:sym typeface="Play"/>
            </a:endParaRPr>
          </a:p>
        </p:txBody>
      </p:sp>
      <p:sp>
        <p:nvSpPr>
          <p:cNvPr id="5" name="Google Shape;251;p18">
            <a:hlinkClick r:id="rId4" action="ppaction://hlinksldjump"/>
            <a:extLst>
              <a:ext uri="{FF2B5EF4-FFF2-40B4-BE49-F238E27FC236}">
                <a16:creationId xmlns:a16="http://schemas.microsoft.com/office/drawing/2014/main" id="{42E5697D-C70C-CC73-7B83-15E4041DDF6E}"/>
              </a:ext>
            </a:extLst>
          </p:cNvPr>
          <p:cNvSpPr/>
          <p:nvPr/>
        </p:nvSpPr>
        <p:spPr>
          <a:xfrm>
            <a:off x="1795577" y="109734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Мораторий на возбуждение дел о банкротстве</a:t>
            </a:r>
            <a:endParaRPr sz="700">
              <a:solidFill>
                <a:schemeClr val="dk1"/>
              </a:solidFill>
              <a:latin typeface="Play"/>
              <a:ea typeface="Play"/>
              <a:cs typeface="Play"/>
              <a:sym typeface="Play"/>
            </a:endParaRPr>
          </a:p>
        </p:txBody>
      </p:sp>
      <p:sp>
        <p:nvSpPr>
          <p:cNvPr id="6" name="Google Shape;255;p18">
            <a:hlinkClick r:id="rId5" action="ppaction://hlinksldjump"/>
            <a:extLst>
              <a:ext uri="{FF2B5EF4-FFF2-40B4-BE49-F238E27FC236}">
                <a16:creationId xmlns:a16="http://schemas.microsoft.com/office/drawing/2014/main" id="{7A6268DF-650A-65CD-BF71-A1B5CBA271E4}"/>
              </a:ext>
            </a:extLst>
          </p:cNvPr>
          <p:cNvSpPr/>
          <p:nvPr/>
        </p:nvSpPr>
        <p:spPr>
          <a:xfrm>
            <a:off x="3397431" y="381471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Урегулирование задолженности</a:t>
            </a:r>
            <a:endParaRPr sz="700">
              <a:solidFill>
                <a:schemeClr val="dk1"/>
              </a:solidFill>
              <a:latin typeface="Play"/>
              <a:ea typeface="Play"/>
              <a:cs typeface="Play"/>
              <a:sym typeface="Play"/>
            </a:endParaRPr>
          </a:p>
        </p:txBody>
      </p:sp>
      <p:sp>
        <p:nvSpPr>
          <p:cNvPr id="7" name="Google Shape;256;p18">
            <a:hlinkClick r:id="rId6" action="ppaction://hlinksldjump"/>
            <a:extLst>
              <a:ext uri="{FF2B5EF4-FFF2-40B4-BE49-F238E27FC236}">
                <a16:creationId xmlns:a16="http://schemas.microsoft.com/office/drawing/2014/main" id="{8A196212-0B72-85C8-51A6-379CD16738E1}"/>
              </a:ext>
            </a:extLst>
          </p:cNvPr>
          <p:cNvSpPr/>
          <p:nvPr/>
        </p:nvSpPr>
        <p:spPr>
          <a:xfrm>
            <a:off x="1795577" y="200313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chemeClr val="dk1"/>
                </a:solidFill>
                <a:latin typeface="Play"/>
                <a:ea typeface="Play"/>
                <a:cs typeface="Play"/>
                <a:sym typeface="Play"/>
              </a:rPr>
              <a:t>Приостановлены выездные налоговые проверки IT-компаний</a:t>
            </a:r>
            <a:endParaRPr sz="700" dirty="0">
              <a:solidFill>
                <a:schemeClr val="dk1"/>
              </a:solidFill>
              <a:latin typeface="Play"/>
              <a:ea typeface="Play"/>
              <a:cs typeface="Play"/>
              <a:sym typeface="Play"/>
            </a:endParaRPr>
          </a:p>
        </p:txBody>
      </p:sp>
      <p:sp>
        <p:nvSpPr>
          <p:cNvPr id="8" name="Google Shape;259;p18">
            <a:hlinkClick r:id="rId7" action="ppaction://hlinksldjump"/>
            <a:extLst>
              <a:ext uri="{FF2B5EF4-FFF2-40B4-BE49-F238E27FC236}">
                <a16:creationId xmlns:a16="http://schemas.microsoft.com/office/drawing/2014/main" id="{C5A12D46-6DB2-39EC-AC65-DCB267EB838F}"/>
              </a:ext>
            </a:extLst>
          </p:cNvPr>
          <p:cNvSpPr/>
          <p:nvPr/>
        </p:nvSpPr>
        <p:spPr>
          <a:xfrm>
            <a:off x="5059816" y="109734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Легализация параллельного импорта</a:t>
            </a:r>
            <a:endParaRPr sz="700">
              <a:solidFill>
                <a:schemeClr val="dk1"/>
              </a:solidFill>
              <a:latin typeface="Play"/>
              <a:ea typeface="Play"/>
              <a:cs typeface="Play"/>
              <a:sym typeface="Play"/>
            </a:endParaRPr>
          </a:p>
        </p:txBody>
      </p:sp>
      <p:sp>
        <p:nvSpPr>
          <p:cNvPr id="9" name="Google Shape;262;p18">
            <a:hlinkClick r:id="rId8" action="ppaction://hlinksldjump"/>
            <a:extLst>
              <a:ext uri="{FF2B5EF4-FFF2-40B4-BE49-F238E27FC236}">
                <a16:creationId xmlns:a16="http://schemas.microsoft.com/office/drawing/2014/main" id="{1257E658-EF9E-7C06-3ACC-47E3DACECDA6}"/>
              </a:ext>
            </a:extLst>
          </p:cNvPr>
          <p:cNvSpPr/>
          <p:nvPr/>
        </p:nvSpPr>
        <p:spPr>
          <a:xfrm>
            <a:off x="1795577" y="381471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Снижение административной нагрузки на малый бизнес</a:t>
            </a:r>
            <a:endParaRPr sz="700" dirty="0">
              <a:solidFill>
                <a:schemeClr val="dk1"/>
              </a:solidFill>
              <a:latin typeface="Play"/>
              <a:ea typeface="Play"/>
              <a:cs typeface="Play"/>
              <a:sym typeface="Play"/>
            </a:endParaRPr>
          </a:p>
        </p:txBody>
      </p:sp>
      <p:sp>
        <p:nvSpPr>
          <p:cNvPr id="10" name="Google Shape;263;p18">
            <a:hlinkClick r:id="rId9" action="ppaction://hlinksldjump"/>
            <a:extLst>
              <a:ext uri="{FF2B5EF4-FFF2-40B4-BE49-F238E27FC236}">
                <a16:creationId xmlns:a16="http://schemas.microsoft.com/office/drawing/2014/main" id="{42F28D9D-B76E-4C77-A3A8-86A584A23B10}"/>
              </a:ext>
            </a:extLst>
          </p:cNvPr>
          <p:cNvSpPr/>
          <p:nvPr/>
        </p:nvSpPr>
        <p:spPr>
          <a:xfrm>
            <a:off x="3397431" y="1097344"/>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Мораторий на проверки предприятий и предпринимателей</a:t>
            </a:r>
            <a:endParaRPr sz="700">
              <a:solidFill>
                <a:schemeClr val="dk1"/>
              </a:solidFill>
              <a:latin typeface="Play"/>
              <a:ea typeface="Play"/>
              <a:cs typeface="Play"/>
              <a:sym typeface="Play"/>
            </a:endParaRPr>
          </a:p>
        </p:txBody>
      </p:sp>
      <p:sp>
        <p:nvSpPr>
          <p:cNvPr id="11" name="Google Shape;269;p18">
            <a:hlinkClick r:id="rId10" action="ppaction://hlinksldjump"/>
            <a:extLst>
              <a:ext uri="{FF2B5EF4-FFF2-40B4-BE49-F238E27FC236}">
                <a16:creationId xmlns:a16="http://schemas.microsoft.com/office/drawing/2014/main" id="{4032D7A9-7C1A-26F3-34A3-F6DD36C7BB60}"/>
              </a:ext>
            </a:extLst>
          </p:cNvPr>
          <p:cNvSpPr/>
          <p:nvPr/>
        </p:nvSpPr>
        <p:spPr>
          <a:xfrm>
            <a:off x="3397431" y="200313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Смягчение требований к маркировке молока и воды</a:t>
            </a:r>
            <a:endParaRPr sz="700">
              <a:solidFill>
                <a:schemeClr val="dk1"/>
              </a:solidFill>
              <a:latin typeface="Play"/>
              <a:ea typeface="Play"/>
              <a:cs typeface="Play"/>
              <a:sym typeface="Play"/>
            </a:endParaRPr>
          </a:p>
        </p:txBody>
      </p:sp>
      <p:sp>
        <p:nvSpPr>
          <p:cNvPr id="12" name="Google Shape;276;p18">
            <a:hlinkClick r:id="rId11" action="ppaction://hlinksldjump"/>
            <a:extLst>
              <a:ext uri="{FF2B5EF4-FFF2-40B4-BE49-F238E27FC236}">
                <a16:creationId xmlns:a16="http://schemas.microsoft.com/office/drawing/2014/main" id="{12A78C42-FCE2-C6B8-DEDF-125C9A0CF5A4}"/>
              </a:ext>
            </a:extLst>
          </p:cNvPr>
          <p:cNvSpPr/>
          <p:nvPr/>
        </p:nvSpPr>
        <p:spPr>
          <a:xfrm>
            <a:off x="3397431" y="2908928"/>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Отмена проверок бизнеса МВД</a:t>
            </a:r>
            <a:endParaRPr sz="700" dirty="0">
              <a:solidFill>
                <a:schemeClr val="dk1"/>
              </a:solidFill>
              <a:latin typeface="Play"/>
              <a:ea typeface="Play"/>
              <a:cs typeface="Play"/>
              <a:sym typeface="Play"/>
            </a:endParaRPr>
          </a:p>
        </p:txBody>
      </p:sp>
      <p:sp>
        <p:nvSpPr>
          <p:cNvPr id="14" name="Google Shape;284;p18">
            <a:hlinkClick r:id="rId12" action="ppaction://hlinksldjump"/>
            <a:extLst>
              <a:ext uri="{FF2B5EF4-FFF2-40B4-BE49-F238E27FC236}">
                <a16:creationId xmlns:a16="http://schemas.microsoft.com/office/drawing/2014/main" id="{16F89413-5633-8F51-D2A5-EFFA88DBE85F}"/>
              </a:ext>
            </a:extLst>
          </p:cNvPr>
          <p:cNvSpPr/>
          <p:nvPr/>
        </p:nvSpPr>
        <p:spPr>
          <a:xfrm>
            <a:off x="5059816" y="2003136"/>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Ограничение уголовных дел по налоговым преступлениям</a:t>
            </a:r>
            <a:endParaRPr sz="700" dirty="0">
              <a:solidFill>
                <a:schemeClr val="dk1"/>
              </a:solidFill>
              <a:latin typeface="Play"/>
              <a:ea typeface="Play"/>
              <a:cs typeface="Play"/>
              <a:sym typeface="Play"/>
            </a:endParaRPr>
          </a:p>
        </p:txBody>
      </p:sp>
      <p:sp>
        <p:nvSpPr>
          <p:cNvPr id="15" name="Google Shape;285;p18">
            <a:hlinkClick r:id="rId13" action="ppaction://hlinksldjump"/>
            <a:extLst>
              <a:ext uri="{FF2B5EF4-FFF2-40B4-BE49-F238E27FC236}">
                <a16:creationId xmlns:a16="http://schemas.microsoft.com/office/drawing/2014/main" id="{73C35888-25BE-A499-01D6-41ADB060E213}"/>
              </a:ext>
            </a:extLst>
          </p:cNvPr>
          <p:cNvSpPr/>
          <p:nvPr/>
        </p:nvSpPr>
        <p:spPr>
          <a:xfrm>
            <a:off x="5059816" y="2908928"/>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Отмена штрафов по госконтрактам</a:t>
            </a:r>
            <a:endParaRPr sz="700" dirty="0">
              <a:solidFill>
                <a:schemeClr val="dk1"/>
              </a:solidFill>
              <a:latin typeface="Play"/>
              <a:ea typeface="Play"/>
              <a:cs typeface="Play"/>
              <a:sym typeface="Play"/>
            </a:endParaRPr>
          </a:p>
        </p:txBody>
      </p:sp>
    </p:spTree>
    <p:extLst>
      <p:ext uri="{BB962C8B-B14F-4D97-AF65-F5344CB8AC3E}">
        <p14:creationId xmlns:p14="http://schemas.microsoft.com/office/powerpoint/2010/main" val="21033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89"/>
          <p:cNvSpPr txBox="1"/>
          <p:nvPr/>
        </p:nvSpPr>
        <p:spPr>
          <a:xfrm>
            <a:off x="0" y="0"/>
            <a:ext cx="84789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Под новые программы кредитования бизнеса можно получить поручительства и гарантии.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Поручительства и гарантии в случае отсутствия залога</a:t>
            </a:r>
            <a:endParaRPr sz="1100">
              <a:solidFill>
                <a:schemeClr val="dk1"/>
              </a:solidFill>
            </a:endParaRPr>
          </a:p>
          <a:p>
            <a:pPr marL="0" lvl="0" indent="0" algn="l" rtl="0">
              <a:spcBef>
                <a:spcPts val="0"/>
              </a:spcBef>
              <a:spcAft>
                <a:spcPts val="0"/>
              </a:spcAft>
              <a:buNone/>
            </a:pPr>
            <a:r>
              <a:rPr lang="en" sz="1100">
                <a:solidFill>
                  <a:schemeClr val="dk1"/>
                </a:solidFill>
              </a:rPr>
              <a:t>Если вашей компании не хватает залога (или он вовсе отсутствует) для получения льготного займа, можно воспользоваться поручительством «Корпорации МСП» или региональных гарантийных организаций (РГО).</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Речь идет об антикризисных программах «ПСК Инвестиционная», «Программа 1764» и «ПСК Оборотная».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Есть три варианта:</a:t>
            </a:r>
            <a:endParaRPr sz="1100">
              <a:solidFill>
                <a:schemeClr val="dk1"/>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AutoNum type="arabicPeriod"/>
            </a:pPr>
            <a:r>
              <a:rPr lang="en" sz="1100" b="1">
                <a:solidFill>
                  <a:schemeClr val="accent6"/>
                </a:solidFill>
              </a:rPr>
              <a:t>«Зонтичный» механизм поручительств «Корпорации МСП».</a:t>
            </a:r>
            <a:r>
              <a:rPr lang="en" sz="1100">
                <a:solidFill>
                  <a:schemeClr val="lt1"/>
                </a:solidFill>
              </a:rPr>
              <a:t> </a:t>
            </a:r>
            <a:r>
              <a:rPr lang="en" sz="1100">
                <a:solidFill>
                  <a:schemeClr val="dk1"/>
                </a:solidFill>
              </a:rPr>
              <a:t>Такое поручительство покрывает до 50% от суммы кредита. Размер поручительства по кредиту (или нескольким кредитам) на одного предпринимателя составляет до 1 млрд рублей и выдается на срок до 180 месяцев. Получить поручительство можно мгновенно в «одном окне» банка без обращения в Корпорацию, так как весь документооборот между участниками оцифрован. Банки-партнеры: «Открытие», ВТБ, «Сбербанк», РНКБ, «Промсвязьбанк», «Альфа-банк», «Совкомбанк», «МСП Банк», «АК Барс Банк» и банк «Зенит».</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 sz="1100" b="1">
                <a:solidFill>
                  <a:schemeClr val="accent6"/>
                </a:solidFill>
              </a:rPr>
              <a:t>Поручительства РГО.</a:t>
            </a:r>
            <a:r>
              <a:rPr lang="en" sz="1100">
                <a:solidFill>
                  <a:schemeClr val="lt1"/>
                </a:solidFill>
              </a:rPr>
              <a:t> </a:t>
            </a:r>
            <a:r>
              <a:rPr lang="en" sz="1100">
                <a:solidFill>
                  <a:schemeClr val="dk1"/>
                </a:solidFill>
              </a:rPr>
              <a:t>Региональные гарантийные организации работают во всех регионах (обычно на базе центров «Мой бизнес»). РГО могут предоставить поручительства до 25 млн рублей (зависит от РГО) и покрывают до 70% суммы кредита.</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 sz="1100" b="1">
                <a:solidFill>
                  <a:schemeClr val="accent6"/>
                </a:solidFill>
              </a:rPr>
              <a:t>Независимые гарантии «Корпорации МСП»</a:t>
            </a:r>
            <a:r>
              <a:rPr lang="en" sz="1100">
                <a:solidFill>
                  <a:schemeClr val="lt1"/>
                </a:solidFill>
              </a:rPr>
              <a:t> </a:t>
            </a:r>
            <a:r>
              <a:rPr lang="en" sz="1100">
                <a:solidFill>
                  <a:schemeClr val="dk1"/>
                </a:solidFill>
              </a:rPr>
              <a:t>также покрывают до 50% от суммы кредита. Получить гарантию можно после одобрения кредита в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банке-партнере</a:t>
            </a:r>
            <a:r>
              <a:rPr lang="en" sz="1100">
                <a:solidFill>
                  <a:schemeClr val="dk1"/>
                </a:solidFill>
              </a:rPr>
              <a:t>.      Для увеличения покрытия в дополнение к независимой гарантии Корпорации предприниматель может получить поручительство РГО. Суммарно они могут обеспечить до 75% от суммы кредита.</a:t>
            </a:r>
            <a:endParaRPr sz="1100">
              <a:solidFill>
                <a:schemeClr val="dk1"/>
              </a:solidFill>
            </a:endParaRPr>
          </a:p>
        </p:txBody>
      </p:sp>
      <p:pic>
        <p:nvPicPr>
          <p:cNvPr id="1112" name="Google Shape;1112;p89"/>
          <p:cNvPicPr preferRelativeResize="0"/>
          <p:nvPr/>
        </p:nvPicPr>
        <p:blipFill>
          <a:blip r:embed="rId4">
            <a:alphaModFix/>
          </a:blip>
          <a:stretch>
            <a:fillRect/>
          </a:stretch>
        </p:blipFill>
        <p:spPr>
          <a:xfrm>
            <a:off x="3478560" y="3787470"/>
            <a:ext cx="217324" cy="192050"/>
          </a:xfrm>
          <a:prstGeom prst="rect">
            <a:avLst/>
          </a:prstGeom>
          <a:noFill/>
          <a:ln>
            <a:noFill/>
          </a:ln>
        </p:spPr>
      </p:pic>
      <p:sp>
        <p:nvSpPr>
          <p:cNvPr id="1113" name="Google Shape;1113;p89">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9">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15" name="Google Shape;1115;p89">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80</a:t>
            </a:fld>
            <a:endParaRPr>
              <a:solidFill>
                <a:schemeClr val="accent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90"/>
          <p:cNvSpPr txBox="1"/>
          <p:nvPr/>
        </p:nvSpPr>
        <p:spPr>
          <a:xfrm>
            <a:off x="0" y="0"/>
            <a:ext cx="84789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Срок действия лицензий и других видов разрешительных документов автоматически продлевается на 12 месяцев, а их получение или переоформление будет проходить по упрощённой схеме.</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Продление лицензий</a:t>
            </a:r>
            <a:endParaRPr sz="1100">
              <a:solidFill>
                <a:schemeClr val="dk1"/>
              </a:solidFill>
            </a:endParaRPr>
          </a:p>
          <a:p>
            <a:pPr marL="0" lvl="0" indent="0" algn="l" rtl="0">
              <a:spcBef>
                <a:spcPts val="0"/>
              </a:spcBef>
              <a:spcAft>
                <a:spcPts val="0"/>
              </a:spcAft>
              <a:buNone/>
            </a:pPr>
            <a:r>
              <a:rPr lang="en" sz="1100">
                <a:solidFill>
                  <a:schemeClr val="dk1"/>
                </a:solidFill>
              </a:rPr>
              <a:t>Мера затронет более 120 видов разрешений в том числе в таких важных сферах деятельности, как сельское хозяйство, промышленность, розничная торговля (включая торговлю подакцизными товарами), оказание услуг связи, услуги такси.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Также переносится на год необходимость прохождения подтверждения соответствия выпускаемой продукции. Это решение принято из-за технологических ограничений и необходимости переоборудования российских предприятий в условиях санкционного давления.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Госорганы наделяются полномочиями принимать решения о сокращении сроков услуг в сфере разрешительной деятельности, о сокращении обязательных требований или перечня документов, предоставляемых для лицензирования, об отмене оценки соответствия обязательным требованиям.</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Как получить? </a:t>
            </a:r>
            <a:r>
              <a:rPr lang="en" sz="1100">
                <a:solidFill>
                  <a:schemeClr val="dk1"/>
                </a:solidFill>
              </a:rPr>
              <a:t>Срок действия лицензий и других видов разрешительных документов продлевается автоматически.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от 12 марта 2022 года №353</a:t>
            </a:r>
            <a:endParaRPr sz="1100" b="1">
              <a:solidFill>
                <a:srgbClr val="FF9900"/>
              </a:solidFill>
              <a:highlight>
                <a:schemeClr val="lt1"/>
              </a:highlight>
            </a:endParaRPr>
          </a:p>
        </p:txBody>
      </p:sp>
      <p:pic>
        <p:nvPicPr>
          <p:cNvPr id="1121" name="Google Shape;1121;p90"/>
          <p:cNvPicPr preferRelativeResize="0"/>
          <p:nvPr/>
        </p:nvPicPr>
        <p:blipFill>
          <a:blip r:embed="rId4">
            <a:alphaModFix/>
          </a:blip>
          <a:stretch>
            <a:fillRect/>
          </a:stretch>
        </p:blipFill>
        <p:spPr>
          <a:xfrm>
            <a:off x="3174007" y="3610093"/>
            <a:ext cx="217324" cy="192050"/>
          </a:xfrm>
          <a:prstGeom prst="rect">
            <a:avLst/>
          </a:prstGeom>
          <a:noFill/>
          <a:ln>
            <a:noFill/>
          </a:ln>
        </p:spPr>
      </p:pic>
      <p:sp>
        <p:nvSpPr>
          <p:cNvPr id="1122" name="Google Shape;1122;p90">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0">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24" name="Google Shape;1124;p90">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81</a:t>
            </a:fld>
            <a:endParaRPr>
              <a:solidFill>
                <a:schemeClr val="accent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91"/>
          <p:cNvSpPr txBox="1"/>
          <p:nvPr/>
        </p:nvSpPr>
        <p:spPr>
          <a:xfrm>
            <a:off x="0" y="0"/>
            <a:ext cx="84789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Воспользоваться услугами центров занятости теперь смогут не только безработные граждане, но и те, кто находится под риском увольнения, переведён работодателем на неполный рабочий день или отправлен в неоплачиваемый отпуск.</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Помощь в поиске работы</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Такие граждане смогут рассчитывать на проактивную помощь центров занятости, чтобы сориентироваться на рынке труда, поддержать или повысить свой доход. В частности, им будет оказана помощь как с временным трудоустройством, так и с открытием собственного дела, включая финансовую поддержку при государственной регистрации в качестве индивидуального предпринимателя, создаваемой организации или фермерского хозяйства. Также эти граждане могут быть направлены на переобучение.</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Срок получения:</a:t>
            </a:r>
            <a:r>
              <a:rPr lang="en" sz="1100">
                <a:solidFill>
                  <a:schemeClr val="lt1"/>
                </a:solidFill>
              </a:rPr>
              <a:t> </a:t>
            </a:r>
            <a:r>
              <a:rPr lang="en" sz="1100">
                <a:solidFill>
                  <a:schemeClr val="dk1"/>
                </a:solidFill>
              </a:rPr>
              <a:t>2022 год.</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Как получить?</a:t>
            </a:r>
            <a:r>
              <a:rPr lang="en" sz="1100">
                <a:solidFill>
                  <a:schemeClr val="lt1"/>
                </a:solidFill>
              </a:rPr>
              <a:t> </a:t>
            </a:r>
            <a:r>
              <a:rPr lang="en" sz="1100">
                <a:solidFill>
                  <a:schemeClr val="dk1"/>
                </a:solidFill>
              </a:rPr>
              <a:t>Обратиться в службы занятости своего региона.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от 16 марта 2022 года №376</a:t>
            </a:r>
            <a:endParaRPr sz="1100" b="1">
              <a:solidFill>
                <a:srgbClr val="FF9900"/>
              </a:solidFill>
              <a:highlight>
                <a:schemeClr val="lt1"/>
              </a:highlight>
            </a:endParaRPr>
          </a:p>
        </p:txBody>
      </p:sp>
      <p:pic>
        <p:nvPicPr>
          <p:cNvPr id="1130" name="Google Shape;1130;p91"/>
          <p:cNvPicPr preferRelativeResize="0"/>
          <p:nvPr/>
        </p:nvPicPr>
        <p:blipFill>
          <a:blip r:embed="rId4">
            <a:alphaModFix/>
          </a:blip>
          <a:stretch>
            <a:fillRect/>
          </a:stretch>
        </p:blipFill>
        <p:spPr>
          <a:xfrm>
            <a:off x="3161182" y="3103418"/>
            <a:ext cx="217324" cy="192050"/>
          </a:xfrm>
          <a:prstGeom prst="rect">
            <a:avLst/>
          </a:prstGeom>
          <a:noFill/>
          <a:ln>
            <a:noFill/>
          </a:ln>
        </p:spPr>
      </p:pic>
      <p:sp>
        <p:nvSpPr>
          <p:cNvPr id="1131" name="Google Shape;1131;p91">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1">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33" name="Google Shape;1133;p91">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82</a:t>
            </a:fld>
            <a:endParaRPr>
              <a:solidFill>
                <a:schemeClr val="accen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92"/>
          <p:cNvSpPr txBox="1"/>
          <p:nvPr/>
        </p:nvSpPr>
        <p:spPr>
          <a:xfrm>
            <a:off x="0" y="0"/>
            <a:ext cx="84789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Действующие налоговые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преференции</a:t>
            </a:r>
            <a:r>
              <a:rPr lang="en" sz="1100" b="1">
                <a:solidFill>
                  <a:schemeClr val="dk1"/>
                </a:solidFill>
              </a:rPr>
              <a:t>       </a:t>
            </a:r>
            <a:r>
              <a:rPr lang="en" sz="1100">
                <a:solidFill>
                  <a:schemeClr val="dk1"/>
                </a:solidFill>
              </a:rPr>
              <a:t>будут распространены на создателей приложений для мобильных устройств. Они станут доступны и организациям, занимающимся реализацией и установкой, тестированием, а также сопровождением отечественных решений.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Поддержка IT-отрасли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На три года все IT-компании будут освобождены от уплаты налога на прибыль и от проверок контрольными органами. Они смогут на выгодных условиях взять кредиты на продолжение работы и новые проекты – по ставке, не превышающей 3%.</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Также Правительство предоставит сотрудникам таких компаний возможность оформить льготную ипотеку. А специалисты до достижения ими возраста 27 лет получат отсрочку от призыва на военную службу на время их работы в российских IT-компаниях.</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Будет расширена программа предоставления грантов на создание отечественных решений.</a:t>
            </a:r>
            <a:endParaRPr sz="1100">
              <a:solidFill>
                <a:schemeClr val="dk1"/>
              </a:solidFill>
            </a:endParaRPr>
          </a:p>
        </p:txBody>
      </p:sp>
      <p:pic>
        <p:nvPicPr>
          <p:cNvPr id="1139" name="Google Shape;1139;p92"/>
          <p:cNvPicPr preferRelativeResize="0"/>
          <p:nvPr/>
        </p:nvPicPr>
        <p:blipFill>
          <a:blip r:embed="rId4">
            <a:alphaModFix/>
          </a:blip>
          <a:stretch>
            <a:fillRect/>
          </a:stretch>
        </p:blipFill>
        <p:spPr>
          <a:xfrm>
            <a:off x="2718632" y="95568"/>
            <a:ext cx="217324" cy="192050"/>
          </a:xfrm>
          <a:prstGeom prst="rect">
            <a:avLst/>
          </a:prstGeom>
          <a:noFill/>
          <a:ln>
            <a:noFill/>
          </a:ln>
        </p:spPr>
      </p:pic>
      <p:sp>
        <p:nvSpPr>
          <p:cNvPr id="1140" name="Google Shape;1140;p92">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2">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42" name="Google Shape;1142;p92">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83</a:t>
            </a:fld>
            <a:endParaRPr>
              <a:solidFill>
                <a:schemeClr val="accent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93"/>
          <p:cNvSpPr txBox="1"/>
          <p:nvPr/>
        </p:nvSpPr>
        <p:spPr>
          <a:xfrm>
            <a:off x="0" y="0"/>
            <a:ext cx="84789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Усовершенствован порядок возбуждения уголовных дел о преступлениях, связанных с уклонением от уплаты обязательных платежей.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Ограничение уголовных дел по налоговым преступлениям</a:t>
            </a:r>
            <a:endParaRPr sz="1100">
              <a:solidFill>
                <a:schemeClr val="dk1"/>
              </a:solidFill>
            </a:endParaRPr>
          </a:p>
          <a:p>
            <a:pPr marL="0" lvl="0" indent="0" algn="l" rtl="0">
              <a:spcBef>
                <a:spcPts val="0"/>
              </a:spcBef>
              <a:spcAft>
                <a:spcPts val="0"/>
              </a:spcAft>
              <a:buNone/>
            </a:pPr>
            <a:r>
              <a:rPr lang="en" sz="1100">
                <a:solidFill>
                  <a:schemeClr val="dk1"/>
                </a:solidFill>
              </a:rPr>
              <a:t>Президент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подписал</a:t>
            </a:r>
            <a:r>
              <a:rPr lang="en" sz="1100" b="1" u="sng">
                <a:solidFill>
                  <a:srgbClr val="FF9900"/>
                </a:solidFill>
                <a:highlight>
                  <a:schemeClr val="lt1"/>
                </a:highlight>
              </a:rPr>
              <a:t> </a:t>
            </a:r>
            <a:r>
              <a:rPr lang="en" sz="1100">
                <a:solidFill>
                  <a:schemeClr val="dk1"/>
                </a:solidFill>
              </a:rPr>
              <a:t>      внесённый Правительством проект федерального закона, предусматривающий ограничение перечня поводов для возбуждения уголовных дел о налоговых преступлениях.</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Изменения в Уголовно-процессуальный кодекс предусматривают возможность возбуждения уголовных дел следственными органами только по материалам налогового ведомства о возможном наличии в действиях налогоплательщика состава преступления. Эти нормы направлены на снижение нагрузки на предпринимателей в условиях сложившейся геополитической ситуации и западных санкций.</a:t>
            </a:r>
            <a:endParaRPr sz="1100">
              <a:solidFill>
                <a:schemeClr val="dk1"/>
              </a:solidFill>
            </a:endParaRPr>
          </a:p>
        </p:txBody>
      </p:sp>
      <p:pic>
        <p:nvPicPr>
          <p:cNvPr id="1148" name="Google Shape;1148;p93"/>
          <p:cNvPicPr preferRelativeResize="0"/>
          <p:nvPr/>
        </p:nvPicPr>
        <p:blipFill>
          <a:blip r:embed="rId4">
            <a:alphaModFix/>
          </a:blip>
          <a:stretch>
            <a:fillRect/>
          </a:stretch>
        </p:blipFill>
        <p:spPr>
          <a:xfrm>
            <a:off x="1519345" y="756153"/>
            <a:ext cx="217324" cy="192050"/>
          </a:xfrm>
          <a:prstGeom prst="rect">
            <a:avLst/>
          </a:prstGeom>
          <a:noFill/>
          <a:ln>
            <a:noFill/>
          </a:ln>
        </p:spPr>
      </p:pic>
      <p:sp>
        <p:nvSpPr>
          <p:cNvPr id="1149" name="Google Shape;1149;p93">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3">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51" name="Google Shape;1151;p93">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84</a:t>
            </a:fld>
            <a:endParaRPr>
              <a:solidFill>
                <a:schemeClr val="accent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4"/>
          <p:cNvSpPr txBox="1"/>
          <p:nvPr/>
        </p:nvSpPr>
        <p:spPr>
          <a:xfrm>
            <a:off x="0" y="0"/>
            <a:ext cx="84789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делает бессрочным порядок списания штрафов и пеней с подрядчиков, нарушивших обязательства по государственному или муниципальному контракту из-за внешних санкций.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a:t>
            </a:r>
            <a:r>
              <a:rPr lang="en" sz="1100">
                <a:solidFill>
                  <a:schemeClr val="dk1"/>
                </a:solidFill>
              </a:rPr>
              <a:t>      об этом подписал Председатель Правительства Михаил Мишустин. Решение принято для поддержки участников контрактной системы госзакупок.</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Отмена штрафов по госконтрактам</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Согласно постановлению, для списания пеней и штрафов подрядчику достаточно будет представить госзаказчику письменное обоснование, подтверждающее нарушение обязательств из-за внешних санкций, с приложением документов, если они имеются.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Документом вносятся изменения в ранее принятое постановление Правительства, которое распространяло действие порядка на контракты, заключённые в 2015, 2016, 2020 и 2021 годах.</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Для списания пеней и штрафов подрядчику достаточно будет представить госзаказчику письменное обоснование, подтверждающее нарушение обязательств из-за внешних санкций, с приложением документов, если они имеются.</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p:txBody>
      </p:sp>
      <p:pic>
        <p:nvPicPr>
          <p:cNvPr id="1157" name="Google Shape;1157;p94"/>
          <p:cNvPicPr preferRelativeResize="0"/>
          <p:nvPr/>
        </p:nvPicPr>
        <p:blipFill>
          <a:blip r:embed="rId4">
            <a:alphaModFix/>
          </a:blip>
          <a:stretch>
            <a:fillRect/>
          </a:stretch>
        </p:blipFill>
        <p:spPr>
          <a:xfrm>
            <a:off x="6053582" y="249493"/>
            <a:ext cx="217324" cy="192050"/>
          </a:xfrm>
          <a:prstGeom prst="rect">
            <a:avLst/>
          </a:prstGeom>
          <a:noFill/>
          <a:ln>
            <a:noFill/>
          </a:ln>
        </p:spPr>
      </p:pic>
      <p:sp>
        <p:nvSpPr>
          <p:cNvPr id="1158" name="Google Shape;1158;p94">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4">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60" name="Google Shape;1160;p94">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85</a:t>
            </a:fld>
            <a:endParaRPr>
              <a:solidFill>
                <a:schemeClr val="accent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95"/>
          <p:cNvSpPr txBox="1"/>
          <p:nvPr/>
        </p:nvSpPr>
        <p:spPr>
          <a:xfrm>
            <a:off x="0" y="0"/>
            <a:ext cx="84789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Правительство упростило требования к российским компаниям-экспортёрам, получающим субсидии по нацпроекту «Международная кооперация и экспорт». Такое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a:t>
            </a:r>
            <a:r>
              <a:rPr lang="en" sz="1100">
                <a:solidFill>
                  <a:schemeClr val="dk1"/>
                </a:solidFill>
              </a:rPr>
              <a:t> подписал Председатель Правительства Михаил Мишустин.</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Отсрочка возврата субсидий экспортёрами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Документ определяет, что обязательства по договорам о предоставлении субсидий, заключённым до 31 марта 2022 года, могут быть пролонгированы на два года. Всё это время с экспортёров не будут требовать возврата субсидий и налагать на них штрафные санкции.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Данная мера поддержки предназначена для компаний-экспортёров, оказавшихся в тяжёлых условиях из-за санкций недружественных государств. Она коснётся производителей промышленной и агропромышленной продукции.</a:t>
            </a:r>
            <a:endParaRPr sz="1100">
              <a:solidFill>
                <a:schemeClr val="dk1"/>
              </a:solidFill>
            </a:endParaRPr>
          </a:p>
        </p:txBody>
      </p:sp>
      <p:pic>
        <p:nvPicPr>
          <p:cNvPr id="1166" name="Google Shape;1166;p95"/>
          <p:cNvPicPr preferRelativeResize="0"/>
          <p:nvPr/>
        </p:nvPicPr>
        <p:blipFill>
          <a:blip r:embed="rId4">
            <a:alphaModFix/>
          </a:blip>
          <a:stretch>
            <a:fillRect/>
          </a:stretch>
        </p:blipFill>
        <p:spPr>
          <a:xfrm>
            <a:off x="3699907" y="429068"/>
            <a:ext cx="217324" cy="192050"/>
          </a:xfrm>
          <a:prstGeom prst="rect">
            <a:avLst/>
          </a:prstGeom>
          <a:noFill/>
          <a:ln>
            <a:noFill/>
          </a:ln>
        </p:spPr>
      </p:pic>
      <p:sp>
        <p:nvSpPr>
          <p:cNvPr id="1167" name="Google Shape;1167;p95">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5">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69" name="Google Shape;1169;p95">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86</a:t>
            </a:fld>
            <a:endParaRPr>
              <a:solidFill>
                <a:schemeClr val="accent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96"/>
          <p:cNvSpPr txBox="1"/>
          <p:nvPr/>
        </p:nvSpPr>
        <p:spPr>
          <a:xfrm>
            <a:off x="0" y="0"/>
            <a:ext cx="8478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Рассказываем, как получить до 250 тыс. руб. от государства на открытие своего дела.</a:t>
            </a:r>
            <a:endParaRPr sz="1100">
              <a:solidFill>
                <a:schemeClr val="dk1"/>
              </a:solidFill>
            </a:endParaRPr>
          </a:p>
          <a:p>
            <a:pPr marL="0" lvl="0" indent="0" algn="l" rtl="0">
              <a:spcBef>
                <a:spcPts val="0"/>
              </a:spcBef>
              <a:spcAft>
                <a:spcPts val="0"/>
              </a:spcAft>
              <a:buNone/>
            </a:pPr>
            <a:r>
              <a:rPr lang="en" sz="1100">
                <a:solidFill>
                  <a:schemeClr val="dk1"/>
                </a:solidFill>
              </a:rPr>
              <a:t>Расширение доступа к соцконтрактам</a:t>
            </a:r>
            <a:endParaRPr sz="1100">
              <a:solidFill>
                <a:schemeClr val="dk1"/>
              </a:solidFill>
            </a:endParaRPr>
          </a:p>
          <a:p>
            <a:pPr marL="0" lvl="0" indent="0" algn="ctr" rtl="0">
              <a:spcBef>
                <a:spcPts val="0"/>
              </a:spcBef>
              <a:spcAft>
                <a:spcPts val="0"/>
              </a:spcAft>
              <a:buNone/>
            </a:pPr>
            <a:r>
              <a:rPr lang="en" sz="1100" b="1">
                <a:solidFill>
                  <a:schemeClr val="accent6"/>
                </a:solidFill>
              </a:rPr>
              <a:t>Что такое социальный контракт?</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Это соглашение, которое органы соцзащиты заключают с гражданами и семьями, доход которых по независящим от них причинам ниже регионального прожиточного минимума.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Орган соцзащиты обязуется оказывать госпомощь (социальные услуги, выплаты и т.д), а граждане берут на себя обязательства (например, пройти переобучение, трудоустроиться, развивать свое дело).</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Программа включает в себя четыре разных направления: поиск работы, открытие собственного дела, развитие подсобного хозяйства и помощь в трудной ситуации – материальную поддержку.</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chemeClr val="accent6"/>
                </a:solidFill>
              </a:rPr>
              <a:t>Изменения 2022 года</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В этом году при оценке дохода семьи для заключения социального контракта не будут учитываться доходы ее членов, потерявших работу после 1 марта и вставших на учет в центрах занятости. Соответствующее постановление подписал Михаил Мишустин. Это позволит оперативно поддержать семью, если один из родителей потерял работу и испытывает затруднения в трудоустройстве. Такое правило действует до 31 декабря 2022 года.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chemeClr val="accent6"/>
                </a:solidFill>
              </a:rPr>
              <a:t>Чем отличается соцконтракт от пособий?</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Соцконтракт – это не просто выплата, а взаимные обязательства. Он помогает людям начать самостоятельно зарабатывать или обучиться. Выплаты по социальному контракту должны использоваться только по целевому назначению. В подтверждение этого предоставляются чеки, договоры купли-продажи, расписки и т.п.</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1175" name="Google Shape;1175;p96">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pic>
        <p:nvPicPr>
          <p:cNvPr id="1176" name="Google Shape;1176;p96"/>
          <p:cNvPicPr preferRelativeResize="0"/>
          <p:nvPr/>
        </p:nvPicPr>
        <p:blipFill>
          <a:blip r:embed="rId3">
            <a:alphaModFix/>
          </a:blip>
          <a:stretch>
            <a:fillRect/>
          </a:stretch>
        </p:blipFill>
        <p:spPr>
          <a:xfrm>
            <a:off x="5053107" y="4841443"/>
            <a:ext cx="217324" cy="192050"/>
          </a:xfrm>
          <a:prstGeom prst="rect">
            <a:avLst/>
          </a:prstGeom>
          <a:noFill/>
          <a:ln>
            <a:noFill/>
          </a:ln>
        </p:spPr>
      </p:pic>
      <p:sp>
        <p:nvSpPr>
          <p:cNvPr id="1177" name="Google Shape;1177;p96">
            <a:hlinkClick r:id="rId4"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6">
            <a:hlinkClick r:id="rId4"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79" name="Google Shape;1179;p96">
            <a:hlinkClick r:id="rId4"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87</a:t>
            </a:fld>
            <a:endParaRPr>
              <a:solidFill>
                <a:schemeClr val="accent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97"/>
          <p:cNvSpPr txBox="1"/>
          <p:nvPr/>
        </p:nvSpPr>
        <p:spPr>
          <a:xfrm>
            <a:off x="0" y="0"/>
            <a:ext cx="84789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chemeClr val="accent6"/>
                </a:solidFill>
              </a:rPr>
              <a:t>Как можно потратить деньги соцконтракта?</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Соцконтракт на открытие своего дела </a:t>
            </a:r>
            <a:r>
              <a:rPr lang="en" sz="1100">
                <a:solidFill>
                  <a:schemeClr val="dk1"/>
                </a:solidFill>
              </a:rPr>
              <a:t>заключается на период до 1 года и включает помощь в составлении бизнес-плана (напомним, в центре «Мой бизнес» его можно сделать бесплатно), смет и поиска рынков сбыта продукции. Объем финансовой поддержки – до 250 тыс. рублей. Средства целевые, их можно потратить только на программу, направив, например, на приобретение основных материалов для производства и аренду. Еще одно из обязательных требований – регистрация в качестве ИП или самозанятого. Кстати, также можно пройти профобучение – на оплату обучения предпринимательским навыкам выделяется до 30 тыс. рублей.</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rgbClr val="F1C232"/>
                </a:solidFill>
              </a:rPr>
              <a:t>Соцконтракт на ведение личного подсобного хозяйства</a:t>
            </a:r>
            <a:r>
              <a:rPr lang="en" sz="1100">
                <a:solidFill>
                  <a:schemeClr val="lt1"/>
                </a:solidFill>
              </a:rPr>
              <a:t> </a:t>
            </a:r>
            <a:r>
              <a:rPr lang="en" sz="1100">
                <a:solidFill>
                  <a:schemeClr val="dk1"/>
                </a:solidFill>
              </a:rPr>
              <a:t>также заключается на срок до 1 года, получателю нужно быть самозанятым. Размер единовременной выплаты – до 100 тыс. рублей на приобретение товаров, необходимых для ведения хозяйства.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 2021 года соцконтракты можно получить во всех регионах. В прошлом году такую помощь получили 981,2 тыс. граждан.</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Обратиться за поддержкой необходимо лично в региональные органы социальной защиты по месту жительства или МФЦ (если такая возможность предусмотрена).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В каждом регионе требования к оформлению контракта индивидуальны.</a:t>
            </a:r>
            <a:endParaRPr sz="1100">
              <a:solidFill>
                <a:schemeClr val="dk1"/>
              </a:solidFill>
            </a:endParaRPr>
          </a:p>
          <a:p>
            <a:pPr marL="0" lvl="0" indent="0" algn="l" rtl="0">
              <a:spcBef>
                <a:spcPts val="0"/>
              </a:spcBef>
              <a:spcAft>
                <a:spcPts val="0"/>
              </a:spcAft>
              <a:buNone/>
            </a:pPr>
            <a:endParaRPr sz="1100">
              <a:solidFill>
                <a:schemeClr val="lt1"/>
              </a:solidFill>
            </a:endParaRPr>
          </a:p>
        </p:txBody>
      </p:sp>
      <p:sp>
        <p:nvSpPr>
          <p:cNvPr id="1185" name="Google Shape;1185;p9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87" name="Google Shape;1187;p9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88</a:t>
            </a:fld>
            <a:endParaRPr>
              <a:solidFill>
                <a:schemeClr val="accent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98"/>
          <p:cNvSpPr txBox="1"/>
          <p:nvPr/>
        </p:nvSpPr>
        <p:spPr>
          <a:xfrm>
            <a:off x="0" y="0"/>
            <a:ext cx="8478900" cy="509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Компании и организации, которые в 2022 году возьмут к себе на работу молодых людей, смогут рассчитывать на господдержку в рамках программы субсидирования найма. Постановление об этом подписал Председатель Правительства Михаил Мишустин.</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Cубсидии за трудоустройство молодёжи</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Речь идёт о трудоустройстве отдельных категорий граждан в возрасте до 30 лет. В их числе – выпускники колледжей и вузов без опыта работы, молодые люди без среднего профессионального или высшего образования, инвалиды, дети-сироты, родители несовершеннолетних детей.</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Субсидия будет равна 3 МРОТ, увеличенным на районный коэффициент, сумму страховых взносов и количество трудоустроенных. Первый платёж работодатель получит через месяц после трудоустройства соискателя, второй – через 3 месяца, третий – через 6 месяцев.</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Чтобы получить господдержку, работодателю нужно обратиться в центр занятости для подбора специалистов под имеющиеся вакансии. Сделать это можно дистанционно через личный кабинет на портале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«Работа России»</a:t>
            </a:r>
            <a:r>
              <a:rPr lang="en" sz="1100">
                <a:solidFill>
                  <a:srgbClr val="FF9900"/>
                </a:solidFill>
                <a:highlight>
                  <a:schemeClr val="lt1"/>
                </a:highlight>
              </a:rPr>
              <a:t>.</a:t>
            </a:r>
            <a:r>
              <a:rPr lang="en" sz="1100">
                <a:solidFill>
                  <a:schemeClr val="dk1"/>
                </a:solidFill>
              </a:rPr>
              <a:t>      После этого потребуется направить заявление в Фонд социального страхования, который занимается распределением и выплатой субсидий. Сделать это также можно дистанционно – через систему </a:t>
            </a:r>
            <a:r>
              <a:rPr lang="en" sz="1100" b="1" u="sng">
                <a:solidFill>
                  <a:srgbClr val="FF9900"/>
                </a:solidFill>
                <a:highlight>
                  <a:schemeClr val="lt1"/>
                </a:highlight>
                <a:hlinkClick r:id="rId4">
                  <a:extLst>
                    <a:ext uri="{A12FA001-AC4F-418D-AE19-62706E023703}">
                      <ahyp:hlinkClr xmlns:ahyp="http://schemas.microsoft.com/office/drawing/2018/hyperlinkcolor" val="tx"/>
                    </a:ext>
                  </a:extLst>
                </a:hlinkClick>
              </a:rPr>
              <a:t>«Соцстрах»</a:t>
            </a:r>
            <a:r>
              <a:rPr lang="en" sz="1100">
                <a:solidFill>
                  <a:srgbClr val="FF9900"/>
                </a:solidFill>
                <a:highlight>
                  <a:schemeClr val="lt1"/>
                </a:highlight>
              </a:rPr>
              <a:t>.</a:t>
            </a:r>
            <a:endParaRPr sz="1100">
              <a:solidFill>
                <a:srgbClr val="FF9900"/>
              </a:solidFill>
              <a:highlight>
                <a:schemeClr val="lt1"/>
              </a:highlight>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Решение поддержит работодателей и поможет молодёжи быстрее найти работу.</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Программа субсидирования найма была запущена в марте 2021 года. В рамках этой меры поддержки занятости работодатели получали субсидии за трудоустройство безработных и выпускников 2020 года.</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Горячая линия ФСС: 8 800 302 75 49</a:t>
            </a:r>
            <a:endParaRPr sz="1100" b="1">
              <a:solidFill>
                <a:schemeClr val="accent6"/>
              </a:solidFill>
            </a:endParaRPr>
          </a:p>
        </p:txBody>
      </p:sp>
      <p:pic>
        <p:nvPicPr>
          <p:cNvPr id="1193" name="Google Shape;1193;p98"/>
          <p:cNvPicPr preferRelativeResize="0"/>
          <p:nvPr/>
        </p:nvPicPr>
        <p:blipFill>
          <a:blip r:embed="rId5">
            <a:alphaModFix/>
          </a:blip>
          <a:stretch>
            <a:fillRect/>
          </a:stretch>
        </p:blipFill>
        <p:spPr>
          <a:xfrm>
            <a:off x="6464032" y="2936693"/>
            <a:ext cx="217324" cy="192050"/>
          </a:xfrm>
          <a:prstGeom prst="rect">
            <a:avLst/>
          </a:prstGeom>
          <a:noFill/>
          <a:ln>
            <a:noFill/>
          </a:ln>
        </p:spPr>
      </p:pic>
      <p:pic>
        <p:nvPicPr>
          <p:cNvPr id="1194" name="Google Shape;1194;p98"/>
          <p:cNvPicPr preferRelativeResize="0"/>
          <p:nvPr/>
        </p:nvPicPr>
        <p:blipFill>
          <a:blip r:embed="rId5">
            <a:alphaModFix/>
          </a:blip>
          <a:stretch>
            <a:fillRect/>
          </a:stretch>
        </p:blipFill>
        <p:spPr>
          <a:xfrm>
            <a:off x="4130794" y="3345493"/>
            <a:ext cx="217324" cy="192050"/>
          </a:xfrm>
          <a:prstGeom prst="rect">
            <a:avLst/>
          </a:prstGeom>
          <a:noFill/>
          <a:ln>
            <a:noFill/>
          </a:ln>
        </p:spPr>
      </p:pic>
      <p:sp>
        <p:nvSpPr>
          <p:cNvPr id="1195" name="Google Shape;1195;p98">
            <a:hlinkClick r:id="rId6"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8">
            <a:hlinkClick r:id="rId6"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197" name="Google Shape;1197;p98">
            <a:hlinkClick r:id="rId6"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89</a:t>
            </a:fld>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FAFDB"/>
            </a:gs>
            <a:gs pos="100000">
              <a:srgbClr val="145164"/>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a:t>
            </a:fld>
            <a:endParaRPr/>
          </a:p>
        </p:txBody>
      </p:sp>
      <p:sp>
        <p:nvSpPr>
          <p:cNvPr id="242" name="Google Shape;242;p17"/>
          <p:cNvSpPr txBox="1"/>
          <p:nvPr/>
        </p:nvSpPr>
        <p:spPr>
          <a:xfrm>
            <a:off x="473885" y="476300"/>
            <a:ext cx="6667779" cy="40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ru-RU" sz="2500" b="1" dirty="0">
                <a:solidFill>
                  <a:schemeClr val="dk1"/>
                </a:solidFill>
                <a:latin typeface="Play"/>
                <a:ea typeface="Play"/>
                <a:cs typeface="Play"/>
                <a:sym typeface="Play"/>
              </a:rPr>
              <a:t>ПОДДЕРЖКА </a:t>
            </a:r>
            <a:r>
              <a:rPr lang="en-US" sz="2500" b="1" dirty="0">
                <a:solidFill>
                  <a:schemeClr val="dk1"/>
                </a:solidFill>
                <a:latin typeface="Play"/>
                <a:ea typeface="Play"/>
                <a:cs typeface="Play"/>
                <a:sym typeface="Play"/>
              </a:rPr>
              <a:t>IT-</a:t>
            </a:r>
            <a:r>
              <a:rPr lang="ru-RU" sz="2500" b="1" dirty="0">
                <a:solidFill>
                  <a:schemeClr val="dk1"/>
                </a:solidFill>
                <a:latin typeface="Play"/>
                <a:ea typeface="Play"/>
                <a:cs typeface="Play"/>
                <a:sym typeface="Play"/>
              </a:rPr>
              <a:t>ОТРАСЛИ</a:t>
            </a:r>
            <a:endParaRPr sz="2500" b="1" dirty="0">
              <a:solidFill>
                <a:schemeClr val="dk1"/>
              </a:solidFill>
              <a:latin typeface="Play"/>
              <a:ea typeface="Play"/>
              <a:cs typeface="Play"/>
              <a:sym typeface="Play"/>
            </a:endParaRPr>
          </a:p>
        </p:txBody>
      </p:sp>
      <p:sp>
        <p:nvSpPr>
          <p:cNvPr id="4" name="Google Shape;283;p18">
            <a:hlinkClick r:id="rId3" action="ppaction://hlinksldjump"/>
            <a:extLst>
              <a:ext uri="{FF2B5EF4-FFF2-40B4-BE49-F238E27FC236}">
                <a16:creationId xmlns:a16="http://schemas.microsoft.com/office/drawing/2014/main" id="{A20E9F0D-8A36-C7FA-E255-DA4CF69C26CE}"/>
              </a:ext>
            </a:extLst>
          </p:cNvPr>
          <p:cNvSpPr/>
          <p:nvPr/>
        </p:nvSpPr>
        <p:spPr>
          <a:xfrm>
            <a:off x="1761503" y="1067237"/>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chemeClr val="dk1"/>
                </a:solidFill>
                <a:latin typeface="Play"/>
                <a:ea typeface="Play"/>
                <a:cs typeface="Play"/>
                <a:sym typeface="Play"/>
              </a:rPr>
              <a:t>Поддержка IT-отрасли</a:t>
            </a:r>
            <a:endParaRPr sz="700" dirty="0">
              <a:solidFill>
                <a:schemeClr val="dk1"/>
              </a:solidFill>
              <a:latin typeface="Play"/>
              <a:ea typeface="Play"/>
              <a:cs typeface="Play"/>
              <a:sym typeface="Play"/>
            </a:endParaRPr>
          </a:p>
        </p:txBody>
      </p:sp>
      <p:sp>
        <p:nvSpPr>
          <p:cNvPr id="5" name="Google Shape;314;p19">
            <a:hlinkClick r:id="rId4" action="ppaction://hlinksldjump"/>
            <a:extLst>
              <a:ext uri="{FF2B5EF4-FFF2-40B4-BE49-F238E27FC236}">
                <a16:creationId xmlns:a16="http://schemas.microsoft.com/office/drawing/2014/main" id="{443D101D-C746-7DED-3FCE-788CCB3CE661}"/>
              </a:ext>
            </a:extLst>
          </p:cNvPr>
          <p:cNvSpPr/>
          <p:nvPr/>
        </p:nvSpPr>
        <p:spPr>
          <a:xfrm>
            <a:off x="3341532" y="1067237"/>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a:solidFill>
                  <a:srgbClr val="FFFFFF"/>
                </a:solidFill>
                <a:latin typeface="Play"/>
                <a:ea typeface="Play"/>
                <a:cs typeface="Play"/>
                <a:sym typeface="Play"/>
              </a:rPr>
              <a:t>Меры поддержки IT-компаний</a:t>
            </a:r>
            <a:endParaRPr sz="700">
              <a:solidFill>
                <a:srgbClr val="FFFFFF"/>
              </a:solidFill>
              <a:latin typeface="Play"/>
              <a:ea typeface="Play"/>
              <a:cs typeface="Play"/>
              <a:sym typeface="Play"/>
            </a:endParaRPr>
          </a:p>
        </p:txBody>
      </p:sp>
      <p:sp>
        <p:nvSpPr>
          <p:cNvPr id="6" name="Google Shape;254;p18">
            <a:hlinkClick r:id="rId5" action="ppaction://hlinksldjump"/>
            <a:extLst>
              <a:ext uri="{FF2B5EF4-FFF2-40B4-BE49-F238E27FC236}">
                <a16:creationId xmlns:a16="http://schemas.microsoft.com/office/drawing/2014/main" id="{878208FE-CAD8-F23E-BBE2-E0828B7BEA76}"/>
              </a:ext>
            </a:extLst>
          </p:cNvPr>
          <p:cNvSpPr/>
          <p:nvPr/>
        </p:nvSpPr>
        <p:spPr>
          <a:xfrm>
            <a:off x="1761503" y="2674629"/>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Play"/>
                <a:ea typeface="Play"/>
                <a:cs typeface="Play"/>
                <a:sym typeface="Play"/>
              </a:rPr>
              <a:t>0% налог на прибыль для IT-компаний</a:t>
            </a:r>
            <a:endParaRPr sz="700">
              <a:solidFill>
                <a:schemeClr val="dk1"/>
              </a:solidFill>
              <a:latin typeface="Play"/>
              <a:ea typeface="Play"/>
              <a:cs typeface="Play"/>
              <a:sym typeface="Play"/>
            </a:endParaRPr>
          </a:p>
        </p:txBody>
      </p:sp>
      <p:sp>
        <p:nvSpPr>
          <p:cNvPr id="7" name="Google Shape;256;p18">
            <a:hlinkClick r:id="rId6" action="ppaction://hlinksldjump"/>
            <a:extLst>
              <a:ext uri="{FF2B5EF4-FFF2-40B4-BE49-F238E27FC236}">
                <a16:creationId xmlns:a16="http://schemas.microsoft.com/office/drawing/2014/main" id="{45022CEE-FBD5-B5C4-9814-196BAE0002F8}"/>
              </a:ext>
            </a:extLst>
          </p:cNvPr>
          <p:cNvSpPr/>
          <p:nvPr/>
        </p:nvSpPr>
        <p:spPr>
          <a:xfrm>
            <a:off x="1761503" y="1870933"/>
            <a:ext cx="1326000" cy="565500"/>
          </a:xfrm>
          <a:prstGeom prst="foldedCorner">
            <a:avLst>
              <a:gd name="adj" fmla="val 16667"/>
            </a:avLst>
          </a:prstGeom>
          <a:solidFill>
            <a:srgbClr val="525666"/>
          </a:solidFill>
          <a:ln w="9525" cap="flat" cmpd="sng">
            <a:solidFill>
              <a:srgbClr val="9E9E9E"/>
            </a:solidFill>
            <a:prstDash val="solid"/>
            <a:round/>
            <a:headEnd type="none" w="sm" len="sm"/>
            <a:tailEnd type="none" w="sm" len="sm"/>
          </a:ln>
          <a:effectLst>
            <a:outerShdw blurRad="57150" dist="66675"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700" dirty="0">
                <a:solidFill>
                  <a:schemeClr val="dk1"/>
                </a:solidFill>
                <a:latin typeface="Play"/>
                <a:ea typeface="Play"/>
                <a:cs typeface="Play"/>
                <a:sym typeface="Play"/>
              </a:rPr>
              <a:t>Приостановлены выездные налоговые проверки IT-компаний</a:t>
            </a:r>
            <a:endParaRPr sz="700" dirty="0">
              <a:solidFill>
                <a:schemeClr val="dk1"/>
              </a:solidFill>
              <a:latin typeface="Play"/>
              <a:ea typeface="Play"/>
              <a:cs typeface="Play"/>
              <a:sym typeface="Play"/>
            </a:endParaRPr>
          </a:p>
        </p:txBody>
      </p:sp>
    </p:spTree>
    <p:extLst>
      <p:ext uri="{BB962C8B-B14F-4D97-AF65-F5344CB8AC3E}">
        <p14:creationId xmlns:p14="http://schemas.microsoft.com/office/powerpoint/2010/main" val="8634768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99"/>
          <p:cNvSpPr txBox="1"/>
          <p:nvPr/>
        </p:nvSpPr>
        <p:spPr>
          <a:xfrm>
            <a:off x="0" y="0"/>
            <a:ext cx="8478900" cy="45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Правительство продлило на полгода программу компенсации малому и среднему бизнесу (МСП) расходов на использование отечественной системы быстрых платежей. На неё выделяется 500 млн рублей. Соответствующее </a:t>
            </a:r>
            <a:r>
              <a:rPr lang="en" sz="1100" b="1" u="sng" dirty="0">
                <a:solidFill>
                  <a:srgbClr val="FF9900"/>
                </a:solidFill>
                <a:highlight>
                  <a:schemeClr val="lt1"/>
                </a:highlight>
                <a:hlinkClick r:id="rId3">
                  <a:extLst>
                    <a:ext uri="{A12FA001-AC4F-418D-AE19-62706E023703}">
                      <ahyp:hlinkClr xmlns:ahyp="http://schemas.microsoft.com/office/drawing/2018/hyperlinkcolor" val="tx"/>
                    </a:ext>
                  </a:extLst>
                </a:hlinkClick>
              </a:rPr>
              <a:t>распоряжение</a:t>
            </a:r>
            <a:r>
              <a:rPr lang="en" sz="1100" dirty="0">
                <a:solidFill>
                  <a:schemeClr val="dk1"/>
                </a:solidFill>
              </a:rPr>
              <a:t> подписал председатель Правительства РФ Михаил Мишустин.</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МСП продолжат компенсировать комиссии за расчёты по системе быстрых платежей</a:t>
            </a:r>
            <a:endParaRPr sz="1100" dirty="0">
              <a:solidFill>
                <a:schemeClr val="dk1"/>
              </a:solidFill>
            </a:endParaRPr>
          </a:p>
          <a:p>
            <a:pPr marL="0" lvl="0" indent="0" algn="l" rtl="0">
              <a:spcBef>
                <a:spcPts val="0"/>
              </a:spcBef>
              <a:spcAft>
                <a:spcPts val="0"/>
              </a:spcAft>
              <a:buNone/>
            </a:pPr>
            <a:r>
              <a:rPr lang="en" sz="1100" dirty="0">
                <a:solidFill>
                  <a:schemeClr val="dk1"/>
                </a:solidFill>
              </a:rPr>
              <a:t>Средства пойдут на возмещение предприятиям банковской комиссии за пользование системой быстрых платежей с 1 января по 1 июля 2022 года. Источник финансирования – резервный фонд Правительства.</a:t>
            </a:r>
            <a:endParaRPr sz="1100" dirty="0">
              <a:solidFill>
                <a:schemeClr val="dk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r>
              <a:rPr lang="en" sz="1100" b="1" dirty="0">
                <a:solidFill>
                  <a:schemeClr val="accent6"/>
                </a:solidFill>
              </a:rPr>
              <a:t>Система быстрых платежей</a:t>
            </a:r>
            <a:r>
              <a:rPr lang="en" sz="1100" b="1" dirty="0">
                <a:solidFill>
                  <a:schemeClr val="lt1"/>
                </a:solidFill>
              </a:rPr>
              <a:t> </a:t>
            </a:r>
            <a:r>
              <a:rPr lang="en" sz="1100" dirty="0">
                <a:solidFill>
                  <a:schemeClr val="dk1"/>
                </a:solidFill>
              </a:rPr>
              <a:t>– сервис Банка России, который в том числе позволяет гражданам оплачивать товары и услуги с помощью мобильных приложений банков – участников системы. Комиссия не превышает 0,7% от стоимости товара. Это в 2–2,5 раза ниже, чем у других платёжных операторов.</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Компенсация позволяет предприятиям сэкономить. За последний месяц количество компаний, которые присоединились к этой системе, и платежей, которые проведены по ней, увеличилось на 30%.</a:t>
            </a:r>
            <a:endParaRPr sz="1100" dirty="0">
              <a:solidFill>
                <a:schemeClr val="dk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r>
              <a:rPr lang="en" sz="1100" b="1" dirty="0">
                <a:solidFill>
                  <a:srgbClr val="F1C232"/>
                </a:solidFill>
              </a:rPr>
              <a:t>❓Как получить компенсацию?</a:t>
            </a:r>
            <a:endParaRPr sz="1100" b="1" dirty="0">
              <a:solidFill>
                <a:srgbClr val="F1C232"/>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r>
              <a:rPr lang="en" sz="1100" dirty="0">
                <a:solidFill>
                  <a:schemeClr val="dk1"/>
                </a:solidFill>
              </a:rPr>
              <a:t>Возврат перечисляют автоматически. Необходимые данные в Минэкономразвития передают ежемесячно сами банки. Затем в течение 20 рабочих дней Министерство предоставляет им субсидию для возврата комиссии. А банки должны перечислить предприятиям возврат не позднее чем через 5 рабочих дней.</a:t>
            </a:r>
            <a:endParaRPr sz="1100" dirty="0">
              <a:solidFill>
                <a:schemeClr val="dk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r>
              <a:rPr lang="en" sz="1100" b="1" dirty="0">
                <a:solidFill>
                  <a:srgbClr val="F1C232"/>
                </a:solidFill>
              </a:rPr>
              <a:t>❓Не повлияют ли на систему санкции Запада?</a:t>
            </a:r>
            <a:endParaRPr sz="1100" dirty="0">
              <a:solidFill>
                <a:schemeClr val="lt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None/>
            </a:pPr>
            <a:r>
              <a:rPr lang="en" sz="1100" dirty="0">
                <a:solidFill>
                  <a:schemeClr val="dk1"/>
                </a:solidFill>
              </a:rPr>
              <a:t>Нет, ограничения со стороны иностранных платёжных систем и сервисов никак не влияют на работоспособность, скорость и надёжность СБП.</a:t>
            </a:r>
            <a:endParaRPr sz="1100" dirty="0">
              <a:solidFill>
                <a:schemeClr val="dk1"/>
              </a:solidFill>
            </a:endParaRPr>
          </a:p>
        </p:txBody>
      </p:sp>
      <p:pic>
        <p:nvPicPr>
          <p:cNvPr id="1203" name="Google Shape;1203;p99"/>
          <p:cNvPicPr preferRelativeResize="0"/>
          <p:nvPr/>
        </p:nvPicPr>
        <p:blipFill>
          <a:blip r:embed="rId4">
            <a:alphaModFix/>
          </a:blip>
          <a:stretch>
            <a:fillRect/>
          </a:stretch>
        </p:blipFill>
        <p:spPr>
          <a:xfrm>
            <a:off x="6977107" y="435493"/>
            <a:ext cx="217324" cy="192050"/>
          </a:xfrm>
          <a:prstGeom prst="rect">
            <a:avLst/>
          </a:prstGeom>
          <a:noFill/>
          <a:ln>
            <a:noFill/>
          </a:ln>
        </p:spPr>
      </p:pic>
      <p:sp>
        <p:nvSpPr>
          <p:cNvPr id="1204" name="Google Shape;1204;p99">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9">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06" name="Google Shape;1206;p99">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90</a:t>
            </a:fld>
            <a:endParaRPr>
              <a:solidFill>
                <a:schemeClr val="accent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00"/>
          <p:cNvSpPr txBox="1"/>
          <p:nvPr/>
        </p:nvSpPr>
        <p:spPr>
          <a:xfrm>
            <a:off x="0" y="0"/>
            <a:ext cx="84789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Компании, занимающиеся жилищным строительством, смогут рассчитывать на субсидирование процентной ставки по кредитам. Постановление об этом подписал Председатель Правительства Михаил Мишустин.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Ранее такой порядок субсидирования процентной ставки касался компаний, реализующих низкомаржинальные проекты, например строительство детсадов, школ, поликлиник и муниципального жилья.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Подписанное постановление стало частью плана первоочередных действий по обеспечению развития российской экономики в условиях внешнего санкционного давления.  </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Описание меры</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Компании, занимающиеся жилищным строительством, смогут рассчитывать на субсидирование процентной ставки по кредитам.</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Механизм господдержки подразумевает готовность банков предоставлять застройщикам кредиты по ставке не выше 15% годовых. В этом случае на возмещение недополученных доходов банку будет выделяться субсидия, покрывающая 7,5% ставки.</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Срок получения</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Правила будут распространяться на кредиты, оформленные до 31 декабря 2023 года.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Подписанным документом внесены изменения в</a:t>
            </a:r>
            <a:r>
              <a:rPr lang="en" sz="1100">
                <a:solidFill>
                  <a:schemeClr val="lt1"/>
                </a:solidFill>
              </a:rPr>
              <a:t>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 Правительства от 30 апреля 2020 года №629.</a:t>
            </a:r>
            <a:endParaRPr sz="1100" b="1">
              <a:solidFill>
                <a:srgbClr val="FF9900"/>
              </a:solidFill>
              <a:highlight>
                <a:schemeClr val="lt1"/>
              </a:highlight>
            </a:endParaRPr>
          </a:p>
        </p:txBody>
      </p:sp>
      <p:pic>
        <p:nvPicPr>
          <p:cNvPr id="1212" name="Google Shape;1212;p100"/>
          <p:cNvPicPr preferRelativeResize="0"/>
          <p:nvPr/>
        </p:nvPicPr>
        <p:blipFill>
          <a:blip r:embed="rId4">
            <a:alphaModFix/>
          </a:blip>
          <a:stretch>
            <a:fillRect/>
          </a:stretch>
        </p:blipFill>
        <p:spPr>
          <a:xfrm>
            <a:off x="7579960" y="4451450"/>
            <a:ext cx="217324" cy="192050"/>
          </a:xfrm>
          <a:prstGeom prst="rect">
            <a:avLst/>
          </a:prstGeom>
          <a:noFill/>
          <a:ln>
            <a:noFill/>
          </a:ln>
        </p:spPr>
      </p:pic>
      <p:sp>
        <p:nvSpPr>
          <p:cNvPr id="1213" name="Google Shape;1213;p100">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0">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15" name="Google Shape;1215;p100">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91</a:t>
            </a:fld>
            <a:endParaRPr>
              <a:solidFill>
                <a:schemeClr val="accent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01"/>
          <p:cNvSpPr txBox="1"/>
          <p:nvPr/>
        </p:nvSpPr>
        <p:spPr>
          <a:xfrm>
            <a:off x="0" y="0"/>
            <a:ext cx="8478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Мера поддержки распространяется на тех заемщиков, которые заключили кредитный договор до 1 марта 2022 года. В период с 1 марта по 30 сентября 2022 г. они могут обратиться к кредитору с требованием о предоставлении кредитных каникул, а правительство может продлить этот льготный период.  Госдума приняла в I чтении законопроект о новых кредитных каникулах для МСП.</a:t>
            </a:r>
            <a:endParaRPr sz="1100">
              <a:solidFill>
                <a:schemeClr val="dk1"/>
              </a:solidFill>
            </a:endParaRPr>
          </a:p>
          <a:p>
            <a:pPr marL="0" lvl="0" indent="0" algn="ctr" rtl="0">
              <a:spcBef>
                <a:spcPts val="0"/>
              </a:spcBef>
              <a:spcAft>
                <a:spcPts val="0"/>
              </a:spcAft>
              <a:buNone/>
            </a:pPr>
            <a:r>
              <a:rPr lang="en" sz="1100" b="1">
                <a:solidFill>
                  <a:schemeClr val="dk1"/>
                </a:solidFill>
              </a:rPr>
              <a:t>Срок получения</a:t>
            </a:r>
            <a:endParaRPr sz="1100" b="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Обратиться за получением отсрочки или уменьшением размера платежей можно с 9 марта до 30 сентября 2022 года. Максимальный срок кредитных каникул – 6 месяцев.</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ctr" rtl="0">
              <a:spcBef>
                <a:spcPts val="0"/>
              </a:spcBef>
              <a:spcAft>
                <a:spcPts val="0"/>
              </a:spcAft>
              <a:buNone/>
            </a:pPr>
            <a:r>
              <a:rPr lang="en" sz="1100" b="1">
                <a:solidFill>
                  <a:schemeClr val="accent6"/>
                </a:solidFill>
              </a:rPr>
              <a:t>Условия получения</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Бизнес имеет право получить полные либо частичные каникулы по договорам, заключенным до 1 марта 2022 года, причем даже если компания уже использовала аналогичную возможность во время пандемии.</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Среднемесячный доход предпринимателя за предыдущий месяц сократился более чем на 30% по сравнению со средними доходами за 2021 год (среди документов, подтверждающих снижение дохода, банк может запросить: справку 2-НДФЛ с места работы; справку о регистрации в качестве безработного; больничный лист).</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Размер кредита должен быть не больше установленного кабмином предельного уровня:</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по потребительским кредитам для ИП установлен лимит в 350 тыс. рублей;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для физлиц (в том числе самозанятых) – 300 тыс. рублей;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100 тыс. рублей по кредитным картам;</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700 тыс. рублей по автокредитам.</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Предприниматель должен работать в одной из отраслей, перечень которых утверждён</a:t>
            </a:r>
            <a:r>
              <a:rPr lang="en" sz="1100">
                <a:solidFill>
                  <a:schemeClr val="lt1"/>
                </a:solidFill>
              </a:rPr>
              <a:t> </a:t>
            </a:r>
            <a:r>
              <a:rPr lang="en" sz="1100" b="1" u="sng">
                <a:solidFill>
                  <a:srgbClr val="FF9900"/>
                </a:solidFill>
                <a:highlight>
                  <a:schemeClr val="lt1"/>
                </a:highlight>
                <a:hlinkClick r:id="rId3">
                  <a:extLst>
                    <a:ext uri="{A12FA001-AC4F-418D-AE19-62706E023703}">
                      <ahyp:hlinkClr xmlns:ahyp="http://schemas.microsoft.com/office/drawing/2018/hyperlinkcolor" val="tx"/>
                    </a:ext>
                  </a:extLst>
                </a:hlinkClick>
              </a:rPr>
              <a:t>Постановлением Правительства от 10 марта 2022 года №337.</a:t>
            </a:r>
            <a:endParaRPr sz="1100" b="1">
              <a:solidFill>
                <a:srgbClr val="FF9900"/>
              </a:solidFill>
              <a:highlight>
                <a:schemeClr val="lt1"/>
              </a:highlight>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В число отраслей, которые смогут воспользоваться кредитными каникулами, вошли: сельское хозяйство, наука, культура, туризм, общепит, медицина, IT (в том числе производство компьютеров и разработка ПО), розничная торговля. В перечень также был включен отдельный блок – обрабатывающие производства. Всего более 70 кодов ОКВЭД.</a:t>
            </a:r>
            <a:endParaRPr sz="1100">
              <a:solidFill>
                <a:schemeClr val="dk1"/>
              </a:solidFill>
            </a:endParaRPr>
          </a:p>
          <a:p>
            <a:pPr marL="0" lvl="0" indent="0" algn="l" rtl="0">
              <a:spcBef>
                <a:spcPts val="0"/>
              </a:spcBef>
              <a:spcAft>
                <a:spcPts val="0"/>
              </a:spcAft>
              <a:buNone/>
            </a:pPr>
            <a:endParaRPr sz="1100">
              <a:solidFill>
                <a:schemeClr val="lt1"/>
              </a:solidFill>
            </a:endParaRPr>
          </a:p>
        </p:txBody>
      </p:sp>
      <p:sp>
        <p:nvSpPr>
          <p:cNvPr id="1221" name="Google Shape;1221;p101">
            <a:hlinkClick r:id="" action="ppaction://hlinkshowjump?jump=nextslide"/>
          </p:cNvPr>
          <p:cNvSpPr/>
          <p:nvPr/>
        </p:nvSpPr>
        <p:spPr>
          <a:xfrm>
            <a:off x="4102050" y="4699450"/>
            <a:ext cx="9399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Важно!</a:t>
            </a:r>
            <a:endParaRPr b="1">
              <a:solidFill>
                <a:schemeClr val="accent1"/>
              </a:solidFill>
              <a:latin typeface="Play"/>
              <a:ea typeface="Play"/>
              <a:cs typeface="Play"/>
              <a:sym typeface="Play"/>
            </a:endParaRPr>
          </a:p>
        </p:txBody>
      </p:sp>
      <p:pic>
        <p:nvPicPr>
          <p:cNvPr id="1222" name="Google Shape;1222;p101"/>
          <p:cNvPicPr preferRelativeResize="0"/>
          <p:nvPr/>
        </p:nvPicPr>
        <p:blipFill>
          <a:blip r:embed="rId4">
            <a:alphaModFix/>
          </a:blip>
          <a:stretch>
            <a:fillRect/>
          </a:stretch>
        </p:blipFill>
        <p:spPr>
          <a:xfrm>
            <a:off x="5078760" y="4841443"/>
            <a:ext cx="217324" cy="192050"/>
          </a:xfrm>
          <a:prstGeom prst="rect">
            <a:avLst/>
          </a:prstGeom>
          <a:noFill/>
          <a:ln>
            <a:noFill/>
          </a:ln>
        </p:spPr>
      </p:pic>
      <p:pic>
        <p:nvPicPr>
          <p:cNvPr id="1223" name="Google Shape;1223;p101"/>
          <p:cNvPicPr preferRelativeResize="0"/>
          <p:nvPr/>
        </p:nvPicPr>
        <p:blipFill>
          <a:blip r:embed="rId4">
            <a:alphaModFix/>
          </a:blip>
          <a:stretch>
            <a:fillRect/>
          </a:stretch>
        </p:blipFill>
        <p:spPr>
          <a:xfrm>
            <a:off x="7463007" y="3614968"/>
            <a:ext cx="217324" cy="192050"/>
          </a:xfrm>
          <a:prstGeom prst="rect">
            <a:avLst/>
          </a:prstGeom>
          <a:noFill/>
          <a:ln>
            <a:noFill/>
          </a:ln>
        </p:spPr>
      </p:pic>
      <p:pic>
        <p:nvPicPr>
          <p:cNvPr id="1224" name="Google Shape;1224;p101"/>
          <p:cNvPicPr preferRelativeResize="0"/>
          <p:nvPr/>
        </p:nvPicPr>
        <p:blipFill>
          <a:blip r:embed="rId4">
            <a:alphaModFix/>
          </a:blip>
          <a:stretch>
            <a:fillRect/>
          </a:stretch>
        </p:blipFill>
        <p:spPr>
          <a:xfrm>
            <a:off x="3621410" y="3775293"/>
            <a:ext cx="217324" cy="192050"/>
          </a:xfrm>
          <a:prstGeom prst="rect">
            <a:avLst/>
          </a:prstGeom>
          <a:noFill/>
          <a:ln>
            <a:noFill/>
          </a:ln>
        </p:spPr>
      </p:pic>
      <p:sp>
        <p:nvSpPr>
          <p:cNvPr id="1225" name="Google Shape;1225;p101">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1">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27" name="Google Shape;1227;p101">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92</a:t>
            </a:fld>
            <a:endParaRPr>
              <a:solidFill>
                <a:schemeClr val="accent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02"/>
          <p:cNvSpPr txBox="1"/>
          <p:nvPr/>
        </p:nvSpPr>
        <p:spPr>
          <a:xfrm>
            <a:off x="0" y="0"/>
            <a:ext cx="84789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Важно!</a:t>
            </a:r>
            <a:r>
              <a:rPr lang="en" sz="1100">
                <a:solidFill>
                  <a:schemeClr val="lt1"/>
                </a:solidFill>
              </a:rPr>
              <a:t> </a:t>
            </a:r>
            <a:r>
              <a:rPr lang="en" sz="1100">
                <a:solidFill>
                  <a:schemeClr val="dk1"/>
                </a:solidFill>
              </a:rPr>
              <a:t>Реализация данного механизма исключает возможность начислять проценты, а допущенная просрочка по процентам замораживается. Это не является показателем к признанию кредитной истории компании отрицательной. При предоставлении кредитных каникул банк не может начислять неустойки за невозврат кредита и требовать досрочного погашения. При этом сам заемщик в любой момент может уведомить банк и прекратить действие каникул или во время этих каникул погасить часть или всю сумму кредита.</a:t>
            </a:r>
            <a:endParaRPr sz="1100">
              <a:solidFill>
                <a:schemeClr val="dk1"/>
              </a:solidFill>
            </a:endParaRPr>
          </a:p>
          <a:p>
            <a:pPr marL="0" lvl="0" indent="0" algn="l" rtl="0">
              <a:spcBef>
                <a:spcPts val="0"/>
              </a:spcBef>
              <a:spcAft>
                <a:spcPts val="0"/>
              </a:spcAft>
              <a:buNone/>
            </a:pPr>
            <a:endParaRPr sz="1100">
              <a:solidFill>
                <a:schemeClr val="lt1"/>
              </a:solidFill>
            </a:endParaRPr>
          </a:p>
        </p:txBody>
      </p:sp>
      <p:sp>
        <p:nvSpPr>
          <p:cNvPr id="1233" name="Google Shape;1233;p102">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2">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35" name="Google Shape;1235;p102">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93</a:t>
            </a:fld>
            <a:endParaRPr>
              <a:solidFill>
                <a:schemeClr val="accent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3"/>
          <p:cNvSpPr txBox="1"/>
          <p:nvPr/>
        </p:nvSpPr>
        <p:spPr>
          <a:xfrm>
            <a:off x="0" y="0"/>
            <a:ext cx="84789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Президент одобрил изменения в КоАП для снижения административной нагрузки на малый бизнес.</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Административная нагрузка на малый бизнес будет снижена</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Изменения, предложенные Минэкономразвития совместно с «Корпорацией МСП» и предпринимателями, предусматривают простые, но эффективные шаги, которые помогут реально поддержать малые и средние предприятия, облегчат им ведение бизнеса. Сейчас, в новых непростых экономических условиях, для них это крайне важно.</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В частности, поправки предлагают:</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Дать предпринимателю «право на ошибку». Предупреждать его при первом нарушении и разъяснять, а не сразу штрафовать, если не был никому причинен вред.</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Уменьшить размер штрафа для микро- и малых предприятий, приравняв их по размеру штрафа к ИП.</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Не штрафовать одновременно юрлицо и должностное лицо в том случае, если виноват только работник, а предприниматель все требования выполнил.</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Не суммировать штрафы в рамках одной проверки. Одна проверка – одна санкция.</a:t>
            </a:r>
            <a:endParaRPr sz="1100">
              <a:solidFill>
                <a:schemeClr val="dk1"/>
              </a:solidFill>
            </a:endParaRPr>
          </a:p>
        </p:txBody>
      </p:sp>
      <p:sp>
        <p:nvSpPr>
          <p:cNvPr id="1241" name="Google Shape;1241;p103">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3">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43" name="Google Shape;1243;p103">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94</a:t>
            </a:fld>
            <a:endParaRPr>
              <a:solidFill>
                <a:schemeClr val="accent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4"/>
          <p:cNvSpPr txBox="1"/>
          <p:nvPr/>
        </p:nvSpPr>
        <p:spPr>
          <a:xfrm>
            <a:off x="0" y="3657600"/>
            <a:ext cx="8478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dk1"/>
                </a:solidFill>
                <a:latin typeface="Play"/>
                <a:ea typeface="Play"/>
                <a:cs typeface="Play"/>
                <a:sym typeface="Play"/>
              </a:rPr>
              <a:t>Архангельская область	</a:t>
            </a:r>
            <a:endParaRPr sz="1100" b="1">
              <a:solidFill>
                <a:schemeClr val="dk1"/>
              </a:solidFill>
              <a:latin typeface="Play"/>
              <a:ea typeface="Play"/>
              <a:cs typeface="Play"/>
              <a:sym typeface="Play"/>
            </a:endParaRPr>
          </a:p>
          <a:p>
            <a:pPr marL="0" lvl="0" indent="0" algn="l" rtl="0">
              <a:spcBef>
                <a:spcPts val="0"/>
              </a:spcBef>
              <a:spcAft>
                <a:spcPts val="0"/>
              </a:spcAft>
              <a:buNone/>
            </a:pPr>
            <a:r>
              <a:rPr lang="en" sz="1100" b="1">
                <a:solidFill>
                  <a:schemeClr val="dk1"/>
                </a:solidFill>
                <a:latin typeface="Play"/>
                <a:ea typeface="Play"/>
                <a:cs typeface="Play"/>
                <a:sym typeface="Play"/>
              </a:rPr>
              <a:t>Тел. 8 800 100 70 00	будние дни, с 8:30 до 17:30</a:t>
            </a:r>
            <a:endParaRPr sz="1100" b="1">
              <a:solidFill>
                <a:schemeClr val="dk1"/>
              </a:solidFill>
              <a:latin typeface="Play"/>
              <a:ea typeface="Play"/>
              <a:cs typeface="Play"/>
              <a:sym typeface="Play"/>
            </a:endParaRPr>
          </a:p>
          <a:p>
            <a:pPr marL="0" lvl="0" indent="0" algn="l" rtl="0">
              <a:spcBef>
                <a:spcPts val="0"/>
              </a:spcBef>
              <a:spcAft>
                <a:spcPts val="0"/>
              </a:spcAft>
              <a:buNone/>
            </a:pPr>
            <a:r>
              <a:rPr lang="en" sz="1100" b="1">
                <a:solidFill>
                  <a:schemeClr val="dk1"/>
                </a:solidFill>
                <a:latin typeface="Play"/>
                <a:ea typeface="Play"/>
                <a:cs typeface="Play"/>
                <a:sym typeface="Play"/>
              </a:rPr>
              <a:t>Набережная Северной Двины, 71</a:t>
            </a:r>
            <a:endParaRPr sz="1100" b="1">
              <a:solidFill>
                <a:schemeClr val="dk1"/>
              </a:solidFill>
              <a:latin typeface="Play"/>
              <a:ea typeface="Play"/>
              <a:cs typeface="Play"/>
              <a:sym typeface="Play"/>
            </a:endParaRPr>
          </a:p>
          <a:p>
            <a:pPr marL="0" lvl="0" indent="0" algn="l" rtl="0">
              <a:spcBef>
                <a:spcPts val="0"/>
              </a:spcBef>
              <a:spcAft>
                <a:spcPts val="0"/>
              </a:spcAft>
              <a:buNone/>
            </a:pPr>
            <a:endParaRPr sz="1100" b="1">
              <a:solidFill>
                <a:schemeClr val="lt1"/>
              </a:solidFill>
              <a:latin typeface="Play"/>
              <a:ea typeface="Play"/>
              <a:cs typeface="Play"/>
              <a:sym typeface="Play"/>
            </a:endParaRPr>
          </a:p>
        </p:txBody>
      </p:sp>
      <p:pic>
        <p:nvPicPr>
          <p:cNvPr id="1249" name="Google Shape;1249;p104"/>
          <p:cNvPicPr preferRelativeResize="0"/>
          <p:nvPr/>
        </p:nvPicPr>
        <p:blipFill>
          <a:blip r:embed="rId3">
            <a:alphaModFix/>
          </a:blip>
          <a:stretch>
            <a:fillRect/>
          </a:stretch>
        </p:blipFill>
        <p:spPr>
          <a:xfrm>
            <a:off x="4280450" y="244414"/>
            <a:ext cx="4596424" cy="1321912"/>
          </a:xfrm>
          <a:prstGeom prst="rect">
            <a:avLst/>
          </a:prstGeom>
          <a:noFill/>
          <a:ln>
            <a:noFill/>
          </a:ln>
        </p:spPr>
      </p:pic>
      <p:pic>
        <p:nvPicPr>
          <p:cNvPr id="1250" name="Google Shape;1250;p104"/>
          <p:cNvPicPr preferRelativeResize="0"/>
          <p:nvPr/>
        </p:nvPicPr>
        <p:blipFill>
          <a:blip r:embed="rId4">
            <a:alphaModFix/>
          </a:blip>
          <a:stretch>
            <a:fillRect/>
          </a:stretch>
        </p:blipFill>
        <p:spPr>
          <a:xfrm>
            <a:off x="228600" y="381375"/>
            <a:ext cx="3740426" cy="1136001"/>
          </a:xfrm>
          <a:prstGeom prst="rect">
            <a:avLst/>
          </a:prstGeom>
          <a:noFill/>
          <a:ln>
            <a:noFill/>
          </a:ln>
        </p:spPr>
      </p:pic>
      <p:sp>
        <p:nvSpPr>
          <p:cNvPr id="1251" name="Google Shape;1251;p104">
            <a:hlinkClick r:id="rId5"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4">
            <a:hlinkClick r:id="rId5"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53" name="Google Shape;1253;p104">
            <a:hlinkClick r:id="rId5"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95</a:t>
            </a:fld>
            <a:endParaRPr>
              <a:solidFill>
                <a:schemeClr val="accen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105"/>
          <p:cNvSpPr txBox="1"/>
          <p:nvPr/>
        </p:nvSpPr>
        <p:spPr>
          <a:xfrm>
            <a:off x="0" y="0"/>
            <a:ext cx="84789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Программа льготного кредитования малого и среднего бизнеса в рамках национального проекта «МСП и поддержка индивидуальной предпринимательской инициативы» стартовала в феврале 2019 года и рассчитана до 2024 года. 100 банков, участвующих в программе, выдают предпринимателям кредиты по льготной ставке, а государство компенсирует кредитным организациям недополученную прибыль.</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КАК ПОЛУЧИТЬ ДЕНЬГИ?</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AutoNum type="arabicPeriod"/>
            </a:pPr>
            <a:r>
              <a:rPr lang="en" sz="1100">
                <a:solidFill>
                  <a:schemeClr val="dk1"/>
                </a:solidFill>
              </a:rPr>
              <a:t>Убедитесь, что ваш бизнес соответствует условиям программы, а сфера бизнеса попадает в число приоритетных. Их подробное описание вы найдёте ниже.</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 sz="1100">
                <a:solidFill>
                  <a:schemeClr val="dk1"/>
                </a:solidFill>
              </a:rPr>
              <a:t>Убедитесь, что ваш бизнес внесён в Единый реестр субъектов малого и среднего предпринимательства. Сделать это можно на сайте ФНС России. Информация в реестр попадает автоматически на основании сведений ЕГРЮЛ, ЕГРИП и данных налогового учёта, но лучше проверить её перед походом в банк.</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 sz="1100">
                <a:solidFill>
                  <a:schemeClr val="dk1"/>
                </a:solidFill>
              </a:rPr>
              <a:t>Подготовьте пакет документов и обратитесь в одно из отделений банка – участника программы. Найти банк, выдающий льготный кредит, вы можете, нажав на баннер ниже и выбрав в сортировке ваш регион.</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 sz="1100">
                <a:solidFill>
                  <a:schemeClr val="dk1"/>
                </a:solidFill>
              </a:rPr>
              <a:t>Дождаться одобрения и получить кредит.</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КАК РАБОТАЕТ ПРОГРАММА?</a:t>
            </a:r>
            <a:endParaRPr sz="1100" b="1">
              <a:solidFill>
                <a:schemeClr val="accent6"/>
              </a:solidFill>
            </a:endParaRPr>
          </a:p>
          <a:p>
            <a:pPr marL="0" lvl="0" indent="0" algn="l" rtl="0">
              <a:spcBef>
                <a:spcPts val="0"/>
              </a:spcBef>
              <a:spcAft>
                <a:spcPts val="0"/>
              </a:spcAft>
              <a:buNone/>
            </a:pPr>
            <a:endParaRPr sz="1100" b="1">
              <a:solidFill>
                <a:schemeClr val="accent6"/>
              </a:solidFill>
            </a:endParaRPr>
          </a:p>
          <a:p>
            <a:pPr marL="0" lvl="0" indent="0" algn="l" rtl="0">
              <a:spcBef>
                <a:spcPts val="0"/>
              </a:spcBef>
              <a:spcAft>
                <a:spcPts val="0"/>
              </a:spcAft>
              <a:buNone/>
            </a:pPr>
            <a:r>
              <a:rPr lang="en" sz="1100" b="1">
                <a:solidFill>
                  <a:schemeClr val="accent6"/>
                </a:solidFill>
              </a:rPr>
              <a:t>Какие СФЕРЫ БИЗНЕСА считаются приоритетными?</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1259" name="Google Shape;1259;p105">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sp>
        <p:nvSpPr>
          <p:cNvPr id="1260" name="Google Shape;1260;p105">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05">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62" name="Google Shape;1262;p105">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96</a:t>
            </a:fld>
            <a:endParaRPr>
              <a:solidFill>
                <a:schemeClr val="accent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106"/>
          <p:cNvSpPr txBox="1"/>
          <p:nvPr/>
        </p:nvSpPr>
        <p:spPr>
          <a:xfrm>
            <a:off x="0" y="0"/>
            <a:ext cx="8478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На льготные кредиты могут рассчитывать предприниматели, которые работают в следующих отраслях:</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розничная и оптовая торговля;</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сельское хозяйство;</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внутренний туризм;</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наука и техника;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здравоохранение;</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образование;</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обрабатывающая промышленность;</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ресторанный бизнес;</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бытовые услуги.</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УСЛОВИЯ для получения кредита</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Юридический статус компании: бизнес должен быть зарегистрирован на территории России. Компания включена в Единый реестр МСП;</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Выручка за последний календарный год не превышает 2 млрд рублей, а число работников – 250 человек, т. е. предприятие подходит под определение малого и среднего бизнеса. Займы доступны не только представителям малого и среднего бизнеса, но и тем, кто платит налог на профессиональный доход (самозанятым);</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Задолженность по налогам, сборам и другим обязательным платежам не превышает 50 тыс. рублей;</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Компания не имеет долгов по зарплате перед своими работниками;</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Предприятие не проходит процедуру банкротства;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Получить кредит можно как по основному, так и по дополнительным ОКВЭД.</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На какие ЦЕЛИ можно взять кредит?</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1268" name="Google Shape;1268;p106">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sp>
        <p:nvSpPr>
          <p:cNvPr id="1269" name="Google Shape;1269;p106">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6">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71" name="Google Shape;1271;p106">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97</a:t>
            </a:fld>
            <a:endParaRPr>
              <a:solidFill>
                <a:schemeClr val="accent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107"/>
          <p:cNvSpPr txBox="1"/>
          <p:nvPr/>
        </p:nvSpPr>
        <p:spPr>
          <a:xfrm>
            <a:off x="0" y="0"/>
            <a:ext cx="8478900" cy="407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a:solidFill>
                  <a:schemeClr val="dk1"/>
                </a:solidFill>
              </a:rPr>
              <a:t>Льготные кредиты можно взять на конкретные цели:</a:t>
            </a:r>
            <a:endParaRPr sz="1100">
              <a:solidFill>
                <a:schemeClr val="dk1"/>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b="1">
                <a:solidFill>
                  <a:schemeClr val="accent6"/>
                </a:solidFill>
              </a:rPr>
              <a:t>Инвестиционные </a:t>
            </a:r>
            <a:r>
              <a:rPr lang="en" sz="1100">
                <a:solidFill>
                  <a:schemeClr val="dk1"/>
                </a:solidFill>
              </a:rPr>
              <a:t>– от 500 тыс. до 1 млрд рублей (по ставке не более 13,5% для средних предприятий и 15% для малых и микропредприятий), срок погашения – до 10 лет. Например, получить деньги на развитие бизнеса – покупку нового оборудования или помещения, реконструкцию производства.</a:t>
            </a: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accent6"/>
                </a:solidFill>
              </a:rPr>
              <a:t>На пополнение оборотных средств</a:t>
            </a:r>
            <a:r>
              <a:rPr lang="en" sz="1100">
                <a:solidFill>
                  <a:schemeClr val="lt1"/>
                </a:solidFill>
              </a:rPr>
              <a:t> </a:t>
            </a:r>
            <a:r>
              <a:rPr lang="en" sz="1100">
                <a:solidFill>
                  <a:schemeClr val="dk1"/>
                </a:solidFill>
              </a:rPr>
              <a:t>– от 500 тыс. до 500 млн рублей (по ставке не более 13,5% для средних предприятий и 15% для малых и микропредприятий), срок погашения – до 1 года. Эти деньги можно потратить, например, на закупку новой партии сырья или зарплату сотрудников.</a:t>
            </a: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accent6"/>
                </a:solidFill>
              </a:rPr>
              <a:t>На рефинансирование.</a:t>
            </a:r>
            <a:r>
              <a:rPr lang="en" sz="1100">
                <a:solidFill>
                  <a:schemeClr val="lt1"/>
                </a:solidFill>
              </a:rPr>
              <a:t> </a:t>
            </a:r>
            <a:r>
              <a:rPr lang="en" sz="1100">
                <a:solidFill>
                  <a:schemeClr val="dk1"/>
                </a:solidFill>
              </a:rPr>
              <a:t>В рамках программы предприниматель может рефинансировать старый кредит, заключенный не по программе 1764, по ставке не более 13,5% для средних предприятий и 15% для малых и микропредприятий.</a:t>
            </a: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accent6"/>
                </a:solidFill>
              </a:rPr>
              <a:t>На развитие предпринимательской деятельности</a:t>
            </a:r>
            <a:r>
              <a:rPr lang="en" sz="1100">
                <a:solidFill>
                  <a:schemeClr val="lt1"/>
                </a:solidFill>
              </a:rPr>
              <a:t> </a:t>
            </a:r>
            <a:r>
              <a:rPr lang="en" sz="1100">
                <a:solidFill>
                  <a:schemeClr val="dk1"/>
                </a:solidFill>
              </a:rPr>
              <a:t>– до 10 млн рублей на срок до 3 лет по ставке не более 16% для микропредприятий и самозанятых.</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r>
              <a:rPr lang="en" sz="1100" b="1">
                <a:solidFill>
                  <a:schemeClr val="accent6"/>
                </a:solidFill>
              </a:rPr>
              <a:t>На какой СРОК можно взять кредит?</a:t>
            </a: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На оборотные средства – до 1 года;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На инвестиционные цели – до 10 лет;</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Рефинансирование – на срок, не превышающий первоначальный срок кредита и верхнего предела по инвестцелям.</a:t>
            </a:r>
            <a:endParaRPr sz="1100">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1277" name="Google Shape;1277;p107">
            <a:hlinkClick r:id="" action="ppaction://hlinkshowjump?jump=nextslide"/>
          </p:cNvPr>
          <p:cNvSpPr/>
          <p:nvPr/>
        </p:nvSpPr>
        <p:spPr>
          <a:xfrm>
            <a:off x="4155000" y="4728750"/>
            <a:ext cx="834000" cy="342000"/>
          </a:xfrm>
          <a:prstGeom prst="bevel">
            <a:avLst>
              <a:gd name="adj" fmla="val 12500"/>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Play"/>
                <a:ea typeface="Play"/>
                <a:cs typeface="Play"/>
                <a:sym typeface="Play"/>
              </a:rPr>
              <a:t>Далее</a:t>
            </a:r>
            <a:endParaRPr b="1">
              <a:solidFill>
                <a:schemeClr val="accent1"/>
              </a:solidFill>
              <a:latin typeface="Play"/>
              <a:ea typeface="Play"/>
              <a:cs typeface="Play"/>
              <a:sym typeface="Play"/>
            </a:endParaRPr>
          </a:p>
        </p:txBody>
      </p:sp>
      <p:sp>
        <p:nvSpPr>
          <p:cNvPr id="1278" name="Google Shape;1278;p107">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7">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80" name="Google Shape;1280;p107">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98</a:t>
            </a:fld>
            <a:endParaRPr>
              <a:solidFill>
                <a:schemeClr val="accent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108"/>
          <p:cNvSpPr txBox="1"/>
          <p:nvPr/>
        </p:nvSpPr>
        <p:spPr>
          <a:xfrm>
            <a:off x="0" y="0"/>
            <a:ext cx="84789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accent6"/>
                </a:solidFill>
              </a:rPr>
              <a:t>Пакет ДОКУМЕНТОВ для банка</a:t>
            </a:r>
            <a:endParaRPr sz="1100" b="1">
              <a:solidFill>
                <a:schemeClr val="accent6"/>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457200" lvl="0" indent="-298450" algn="l" rtl="0">
              <a:spcBef>
                <a:spcPts val="0"/>
              </a:spcBef>
              <a:spcAft>
                <a:spcPts val="0"/>
              </a:spcAft>
              <a:buClr>
                <a:schemeClr val="dk1"/>
              </a:buClr>
              <a:buSzPts val="1100"/>
              <a:buChar char="●"/>
            </a:pPr>
            <a:r>
              <a:rPr lang="en" sz="1100">
                <a:solidFill>
                  <a:schemeClr val="dk1"/>
                </a:solidFill>
              </a:rPr>
              <a:t>Кредитная заявка;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Анкета заёмщика;</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Копия паспорта заёмщика и копии паспортов соучредителей предприятия;</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Оригинал правоустанавливающих документов на бизнес;</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Свидетельство о регистрации права собственности на помещение или договор его аренды (субаренды);</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Финансовая или налоговая отчётность за несколько последних периодов;</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Справка из Федеральной налоговой службы об отсутствии долгов перед бюджетом;</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Перечень объектов, которые будут предоставляться в залог, и копии документов на это имущество.</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b="1">
                <a:solidFill>
                  <a:schemeClr val="dk1"/>
                </a:solidFill>
              </a:rPr>
              <a:t>Каждый банк может запросить дополнительные документы, подтверждающие соответствие бизнеса программе.</a:t>
            </a:r>
            <a:endParaRPr sz="1100" b="1">
              <a:solidFill>
                <a:schemeClr val="dk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a:p>
            <a:pPr marL="0" lvl="0" indent="0" algn="l" rtl="0">
              <a:spcBef>
                <a:spcPts val="0"/>
              </a:spcBef>
              <a:spcAft>
                <a:spcPts val="0"/>
              </a:spcAft>
              <a:buNone/>
            </a:pPr>
            <a:endParaRPr sz="1100">
              <a:solidFill>
                <a:schemeClr val="lt1"/>
              </a:solidFill>
            </a:endParaRPr>
          </a:p>
        </p:txBody>
      </p:sp>
      <p:sp>
        <p:nvSpPr>
          <p:cNvPr id="1286" name="Google Shape;1286;p108">
            <a:hlinkClick r:id="rId3" action="ppaction://hlinksldjump"/>
          </p:cNvPr>
          <p:cNvSpPr/>
          <p:nvPr/>
        </p:nvSpPr>
        <p:spPr>
          <a:xfrm rot="-5400000">
            <a:off x="8637925" y="4161950"/>
            <a:ext cx="354600" cy="274200"/>
          </a:xfrm>
          <a:prstGeom prst="stripedRightArrow">
            <a:avLst>
              <a:gd name="adj1" fmla="val 50000"/>
              <a:gd name="adj2" fmla="val 50000"/>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8">
            <a:hlinkClick r:id="rId3" action="ppaction://hlinksldjump"/>
          </p:cNvPr>
          <p:cNvSpPr txBox="1"/>
          <p:nvPr/>
        </p:nvSpPr>
        <p:spPr>
          <a:xfrm rot="-5400000">
            <a:off x="8128213" y="3256863"/>
            <a:ext cx="137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accent1"/>
                </a:solidFill>
                <a:highlight>
                  <a:schemeClr val="dk1"/>
                </a:highlight>
                <a:latin typeface="Montserrat"/>
                <a:ea typeface="Montserrat"/>
                <a:cs typeface="Montserrat"/>
                <a:sym typeface="Montserrat"/>
              </a:rPr>
              <a:t>НА ГЛАВНУЮ</a:t>
            </a:r>
            <a:endParaRPr sz="1200" b="1">
              <a:solidFill>
                <a:schemeClr val="accent1"/>
              </a:solidFill>
              <a:highlight>
                <a:schemeClr val="dk1"/>
              </a:highlight>
              <a:latin typeface="Montserrat"/>
              <a:ea typeface="Montserrat"/>
              <a:cs typeface="Montserrat"/>
              <a:sym typeface="Montserrat"/>
            </a:endParaRPr>
          </a:p>
        </p:txBody>
      </p:sp>
      <p:sp>
        <p:nvSpPr>
          <p:cNvPr id="1288" name="Google Shape;1288;p108">
            <a:hlinkClick r:id="rId3" action="ppaction://hlinksldjump"/>
          </p:cNvPr>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marR="0" lvl="0" indent="0" algn="ctr" rtl="0">
              <a:lnSpc>
                <a:spcPct val="100000"/>
              </a:lnSpc>
              <a:spcBef>
                <a:spcPts val="0"/>
              </a:spcBef>
              <a:spcAft>
                <a:spcPts val="0"/>
              </a:spcAft>
              <a:buNone/>
            </a:pPr>
            <a:fld id="{00000000-1234-1234-1234-123412341234}" type="slidenum">
              <a:rPr lang="en">
                <a:solidFill>
                  <a:schemeClr val="lt1"/>
                </a:solidFill>
              </a:rPr>
              <a:t>99</a:t>
            </a:fld>
            <a:endParaRPr>
              <a:solidFill>
                <a:schemeClr val="accent1"/>
              </a:solidFill>
            </a:endParaRPr>
          </a:p>
        </p:txBody>
      </p:sp>
    </p:spTree>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20119</Words>
  <Application>Microsoft Office PowerPoint</Application>
  <PresentationFormat>Экран (16:9)</PresentationFormat>
  <Paragraphs>2211</Paragraphs>
  <Slides>119</Slides>
  <Notes>119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119</vt:i4>
      </vt:variant>
    </vt:vector>
  </HeadingPairs>
  <TitlesOfParts>
    <vt:vector size="129" baseType="lpstr">
      <vt:lpstr>Arial</vt:lpstr>
      <vt:lpstr>Montserrat Light</vt:lpstr>
      <vt:lpstr>Inria Sans Light</vt:lpstr>
      <vt:lpstr>Titillium Web</vt:lpstr>
      <vt:lpstr>Calibri</vt:lpstr>
      <vt:lpstr>Play</vt:lpstr>
      <vt:lpstr>Saira SemiCondensed Medium</vt:lpstr>
      <vt:lpstr>PT Sans</vt:lpstr>
      <vt:lpstr>Montserrat</vt:lpstr>
      <vt:lpstr>Gurney template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АРР АНО</cp:lastModifiedBy>
  <cp:revision>3</cp:revision>
  <cp:lastPrinted>2022-06-02T14:07:30Z</cp:lastPrinted>
  <dcterms:modified xsi:type="dcterms:W3CDTF">2022-06-17T10:03:41Z</dcterms:modified>
</cp:coreProperties>
</file>