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2" r:id="rId4"/>
    <p:sldId id="264" r:id="rId5"/>
    <p:sldId id="269" r:id="rId6"/>
    <p:sldId id="268" r:id="rId7"/>
    <p:sldId id="267" r:id="rId8"/>
    <p:sldId id="323" r:id="rId9"/>
    <p:sldId id="272" r:id="rId10"/>
    <p:sldId id="278" r:id="rId11"/>
    <p:sldId id="284" r:id="rId12"/>
    <p:sldId id="291" r:id="rId13"/>
    <p:sldId id="295" r:id="rId14"/>
    <p:sldId id="296" r:id="rId15"/>
    <p:sldId id="297" r:id="rId16"/>
    <p:sldId id="299" r:id="rId17"/>
    <p:sldId id="287" r:id="rId18"/>
    <p:sldId id="300" r:id="rId19"/>
    <p:sldId id="301" r:id="rId20"/>
    <p:sldId id="302" r:id="rId21"/>
    <p:sldId id="271" r:id="rId22"/>
    <p:sldId id="304" r:id="rId23"/>
    <p:sldId id="305" r:id="rId24"/>
    <p:sldId id="279" r:id="rId25"/>
    <p:sldId id="306" r:id="rId26"/>
    <p:sldId id="270" r:id="rId27"/>
    <p:sldId id="307" r:id="rId28"/>
    <p:sldId id="308" r:id="rId29"/>
    <p:sldId id="309" r:id="rId30"/>
    <p:sldId id="276" r:id="rId31"/>
    <p:sldId id="310" r:id="rId32"/>
    <p:sldId id="311" r:id="rId33"/>
    <p:sldId id="312" r:id="rId34"/>
    <p:sldId id="313" r:id="rId35"/>
    <p:sldId id="314" r:id="rId36"/>
    <p:sldId id="315" r:id="rId37"/>
    <p:sldId id="316" r:id="rId38"/>
    <p:sldId id="317" r:id="rId39"/>
    <p:sldId id="286" r:id="rId40"/>
    <p:sldId id="319" r:id="rId41"/>
    <p:sldId id="282" r:id="rId42"/>
    <p:sldId id="283" r:id="rId43"/>
    <p:sldId id="277" r:id="rId44"/>
    <p:sldId id="320" r:id="rId45"/>
    <p:sldId id="321" r:id="rId46"/>
    <p:sldId id="303" r:id="rId47"/>
    <p:sldId id="324" r:id="rId48"/>
    <p:sldId id="275" r:id="rId49"/>
    <p:sldId id="322" r:id="rId50"/>
    <p:sldId id="280" r:id="rId51"/>
    <p:sldId id="273" r:id="rId52"/>
    <p:sldId id="281" r:id="rId53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>
        <p:scale>
          <a:sx n="80" d="100"/>
          <a:sy n="80" d="100"/>
        </p:scale>
        <p:origin x="-1086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4000">
                <a:solidFill>
                  <a:schemeClr val="accent1">
                    <a:lumMod val="75000"/>
                  </a:schemeClr>
                </a:solidFill>
              </a:defRPr>
            </a:pPr>
            <a:r>
              <a:rPr lang="ru-RU" dirty="0" smtClean="0"/>
              <a:t>2023 </a:t>
            </a:r>
            <a:r>
              <a:rPr lang="ru-RU" dirty="0"/>
              <a:t>год</a:t>
            </a:r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6.2287061071871534E-2"/>
          <c:w val="0.71411053739527774"/>
          <c:h val="0.9225868736379735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explosion val="25"/>
          <c:cat>
            <c:strRef>
              <c:f>Лист1!$A$2:$A$14</c:f>
              <c:strCache>
                <c:ptCount val="13"/>
                <c:pt idx="1">
                  <c:v> </c:v>
                </c:pt>
                <c:pt idx="2">
                  <c:v> </c:v>
                </c:pt>
                <c:pt idx="3">
                  <c:v> </c:v>
                </c:pt>
                <c:pt idx="4">
                  <c:v> </c:v>
                </c:pt>
                <c:pt idx="5">
                  <c:v> </c:v>
                </c:pt>
                <c:pt idx="6">
                  <c:v> </c:v>
                </c:pt>
                <c:pt idx="7">
                  <c:v> </c:v>
                </c:pt>
                <c:pt idx="8">
                  <c:v> </c:v>
                </c:pt>
                <c:pt idx="9">
                  <c:v> </c:v>
                </c:pt>
                <c:pt idx="10">
                  <c:v> </c:v>
                </c:pt>
                <c:pt idx="11">
                  <c:v> </c:v>
                </c:pt>
                <c:pt idx="12">
                  <c:v> </c:v>
                </c:pt>
              </c:strCache>
            </c:strRef>
          </c:cat>
          <c:val>
            <c:numRef>
              <c:f>Лист1!$B$2:$B$14</c:f>
              <c:numCache>
                <c:formatCode>General</c:formatCode>
                <c:ptCount val="13"/>
              </c:numCache>
            </c:numRef>
          </c:val>
        </c:ser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0"/>
          <c:w val="0.71017499433029063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spPr>
              <a:solidFill>
                <a:schemeClr val="bg1">
                  <a:lumMod val="85000"/>
                </a:schemeClr>
              </a:solidFill>
            </c:spPr>
          </c:dPt>
          <c:dPt>
            <c:idx val="1"/>
            <c:explosion val="22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Pt>
            <c:idx val="5"/>
            <c:spPr>
              <a:solidFill>
                <a:srgbClr val="00B050"/>
              </a:solidFill>
            </c:spPr>
          </c:dPt>
          <c:dPt>
            <c:idx val="10"/>
            <c:spPr>
              <a:solidFill>
                <a:schemeClr val="tx2">
                  <a:lumMod val="50000"/>
                </a:schemeClr>
              </a:solidFill>
            </c:spPr>
          </c:dPt>
          <c:cat>
            <c:strRef>
              <c:f>Лист1!$A$2:$A$16</c:f>
              <c:strCache>
                <c:ptCount val="15"/>
                <c:pt idx="0">
                  <c:v>НДФЛ</c:v>
                </c:pt>
                <c:pt idx="1">
                  <c:v>АКЦИЗЫ</c:v>
                </c:pt>
                <c:pt idx="2">
                  <c:v>УСН</c:v>
                </c:pt>
                <c:pt idx="3">
                  <c:v>ЕСХН</c:v>
                </c:pt>
                <c:pt idx="4">
                  <c:v>ПСН</c:v>
                </c:pt>
                <c:pt idx="5">
                  <c:v>Налог на имущ. физ.лиц</c:v>
                </c:pt>
                <c:pt idx="6">
                  <c:v>Транспорт. налог с физ. лиц</c:v>
                </c:pt>
                <c:pt idx="7">
                  <c:v>Земельный налог</c:v>
                </c:pt>
                <c:pt idx="8">
                  <c:v>Гос.пошлина</c:v>
                </c:pt>
                <c:pt idx="9">
                  <c:v>Плата за нег.возд.на ОС</c:v>
                </c:pt>
                <c:pt idx="10">
                  <c:v>Штрафы</c:v>
                </c:pt>
                <c:pt idx="11">
                  <c:v>Доходы от использ. имущ.</c:v>
                </c:pt>
                <c:pt idx="12">
                  <c:v>Платные услуги </c:v>
                </c:pt>
                <c:pt idx="13">
                  <c:v>Продажа активов </c:v>
                </c:pt>
                <c:pt idx="14">
                  <c:v>Инициативные платежи</c:v>
                </c:pt>
              </c:strCache>
            </c:strRef>
          </c:cat>
          <c:val>
            <c:numRef>
              <c:f>Лист1!$B$2:$B$16</c:f>
              <c:numCache>
                <c:formatCode>General</c:formatCode>
                <c:ptCount val="15"/>
                <c:pt idx="0">
                  <c:v>86077.2</c:v>
                </c:pt>
                <c:pt idx="1">
                  <c:v>24863.8</c:v>
                </c:pt>
                <c:pt idx="2">
                  <c:v>15808</c:v>
                </c:pt>
                <c:pt idx="3">
                  <c:v>200</c:v>
                </c:pt>
                <c:pt idx="4">
                  <c:v>3600</c:v>
                </c:pt>
                <c:pt idx="5">
                  <c:v>4860</c:v>
                </c:pt>
                <c:pt idx="6">
                  <c:v>16057.6</c:v>
                </c:pt>
                <c:pt idx="7">
                  <c:v>5611</c:v>
                </c:pt>
                <c:pt idx="8">
                  <c:v>2973</c:v>
                </c:pt>
                <c:pt idx="9">
                  <c:v>93.8</c:v>
                </c:pt>
                <c:pt idx="10">
                  <c:v>1335</c:v>
                </c:pt>
                <c:pt idx="11">
                  <c:v>17068</c:v>
                </c:pt>
                <c:pt idx="12">
                  <c:v>670</c:v>
                </c:pt>
                <c:pt idx="13">
                  <c:v>760</c:v>
                </c:pt>
                <c:pt idx="14">
                  <c:v>250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57687248101766819"/>
          <c:y val="4.9627819131207673E-2"/>
          <c:w val="0.42089776980100074"/>
          <c:h val="0.89760842545272745"/>
        </c:manualLayout>
      </c:layout>
      <c:txPr>
        <a:bodyPr/>
        <a:lstStyle/>
        <a:p>
          <a:pPr>
            <a:defRPr sz="2000" b="1">
              <a:solidFill>
                <a:schemeClr val="accent1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5.8271422907033334E-2"/>
          <c:y val="2.9275133683258455E-2"/>
          <c:w val="0.64134205394803023"/>
          <c:h val="0.81820519072555087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собственные доходы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150.9</c:v>
                </c:pt>
                <c:pt idx="1">
                  <c:v>179.6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2022 год</c:v>
                </c:pt>
                <c:pt idx="1">
                  <c:v>2023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849.7</c:v>
                </c:pt>
                <c:pt idx="1">
                  <c:v>851.4</c:v>
                </c:pt>
              </c:numCache>
            </c:numRef>
          </c:val>
        </c:ser>
        <c:shape val="cylinder"/>
        <c:axId val="146716928"/>
        <c:axId val="146726912"/>
        <c:axId val="0"/>
      </c:bar3DChart>
      <c:catAx>
        <c:axId val="146716928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2800" b="1">
                <a:solidFill>
                  <a:schemeClr val="accent1">
                    <a:lumMod val="50000"/>
                  </a:schemeClr>
                </a:solidFill>
              </a:defRPr>
            </a:pPr>
            <a:endParaRPr lang="ru-RU"/>
          </a:p>
        </c:txPr>
        <c:crossAx val="146726912"/>
        <c:crosses val="autoZero"/>
        <c:auto val="1"/>
        <c:lblAlgn val="ctr"/>
        <c:lblOffset val="100"/>
      </c:catAx>
      <c:valAx>
        <c:axId val="146726912"/>
        <c:scaling>
          <c:orientation val="minMax"/>
        </c:scaling>
        <c:axPos val="l"/>
        <c:majorGridlines/>
        <c:numFmt formatCode="General" sourceLinked="1"/>
        <c:tickLblPos val="nextTo"/>
        <c:crossAx val="146716928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3.4722222222222224E-2"/>
          <c:y val="0.16098376993166286"/>
          <c:w val="0.54305555555555562"/>
          <c:h val="0.796128203944263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год,тыс.руб</c:v>
                </c:pt>
              </c:strCache>
            </c:strRef>
          </c:tx>
          <c:dPt>
            <c:idx val="0"/>
            <c:spPr>
              <a:solidFill>
                <a:srgbClr val="FF0000"/>
              </a:solidFill>
            </c:spPr>
          </c:dPt>
          <c:dPt>
            <c:idx val="3"/>
            <c:spPr>
              <a:solidFill>
                <a:srgbClr val="00B050"/>
              </a:solidFill>
            </c:spPr>
          </c:dPt>
          <c:dPt>
            <c:idx val="4"/>
            <c:spPr>
              <a:solidFill>
                <a:srgbClr val="FFFF00"/>
              </a:solidFill>
            </c:spPr>
          </c:dPt>
          <c:dPt>
            <c:idx val="7"/>
            <c:spPr>
              <a:solidFill>
                <a:srgbClr val="7030A0"/>
              </a:solidFill>
            </c:spPr>
          </c:dPt>
          <c:cat>
            <c:strRef>
              <c:f>Лист1!$A$2:$A$12</c:f>
              <c:strCache>
                <c:ptCount val="11"/>
                <c:pt idx="0">
                  <c:v>общегосударственные вопросы-11,6%</c:v>
                </c:pt>
                <c:pt idx="1">
                  <c:v>национальная оборона-1%</c:v>
                </c:pt>
                <c:pt idx="2">
                  <c:v>национальная безопасность -1%</c:v>
                </c:pt>
                <c:pt idx="3">
                  <c:v>национальная экономика-5%</c:v>
                </c:pt>
                <c:pt idx="4">
                  <c:v>ЖКХ-3%</c:v>
                </c:pt>
                <c:pt idx="5">
                  <c:v>охрана окружающей среды</c:v>
                </c:pt>
                <c:pt idx="6">
                  <c:v>образование-58%</c:v>
                </c:pt>
                <c:pt idx="7">
                  <c:v>культура-17 %</c:v>
                </c:pt>
                <c:pt idx="8">
                  <c:v>социальная политика-3%</c:v>
                </c:pt>
                <c:pt idx="9">
                  <c:v>физическая культура и спорт-2%</c:v>
                </c:pt>
                <c:pt idx="10">
                  <c:v>обслуживание муниц.долга-1%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121174</c:v>
                </c:pt>
                <c:pt idx="1">
                  <c:v>1493</c:v>
                </c:pt>
                <c:pt idx="2">
                  <c:v>915</c:v>
                </c:pt>
                <c:pt idx="3">
                  <c:v>53890</c:v>
                </c:pt>
                <c:pt idx="4">
                  <c:v>30104</c:v>
                </c:pt>
                <c:pt idx="5">
                  <c:v>3273</c:v>
                </c:pt>
                <c:pt idx="6">
                  <c:v>607798</c:v>
                </c:pt>
                <c:pt idx="7">
                  <c:v>173321</c:v>
                </c:pt>
                <c:pt idx="8">
                  <c:v>32991</c:v>
                </c:pt>
                <c:pt idx="9">
                  <c:v>19913</c:v>
                </c:pt>
                <c:pt idx="10">
                  <c:v>740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58549409448819045"/>
          <c:y val="2.404084751503965E-2"/>
          <c:w val="0.40561329833770782"/>
          <c:h val="0.92558378913481065"/>
        </c:manualLayout>
      </c:layout>
      <c:txPr>
        <a:bodyPr/>
        <a:lstStyle/>
        <a:p>
          <a:pPr>
            <a:defRPr b="1">
              <a:solidFill>
                <a:schemeClr val="tx2">
                  <a:lumMod val="75000"/>
                </a:schemeClr>
              </a:solidFill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82CCD7-C6D2-46B4-B0C4-EB31CACF15E2}" type="doc">
      <dgm:prSet loTypeId="urn:microsoft.com/office/officeart/2005/8/layout/chevron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D6C2E29-16D0-4C33-8314-A8F3C4D83D42}">
      <dgm:prSet phldrT="[Текст]" phldr="1"/>
      <dgm:spPr/>
      <dgm:t>
        <a:bodyPr/>
        <a:lstStyle/>
        <a:p>
          <a:endParaRPr lang="ru-RU" dirty="0"/>
        </a:p>
      </dgm:t>
    </dgm:pt>
    <dgm:pt modelId="{1E3DD444-A91F-4C63-B55E-CF2CA196A1C9}" type="parTrans" cxnId="{665064A6-8931-44FE-82E4-BD8E24C190F5}">
      <dgm:prSet/>
      <dgm:spPr/>
      <dgm:t>
        <a:bodyPr/>
        <a:lstStyle/>
        <a:p>
          <a:endParaRPr lang="ru-RU"/>
        </a:p>
      </dgm:t>
    </dgm:pt>
    <dgm:pt modelId="{C6E5F853-FD41-4B1A-9989-5FB177D5BFE9}" type="sibTrans" cxnId="{665064A6-8931-44FE-82E4-BD8E24C190F5}">
      <dgm:prSet/>
      <dgm:spPr/>
      <dgm:t>
        <a:bodyPr/>
        <a:lstStyle/>
        <a:p>
          <a:endParaRPr lang="ru-RU"/>
        </a:p>
      </dgm:t>
    </dgm:pt>
    <dgm:pt modelId="{ACD8753F-F264-428E-A4FF-B5A9335BBDE0}">
      <dgm:prSet phldrT="[Текст]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r>
            <a:rPr lang="ru-RU" b="1" dirty="0" smtClean="0"/>
            <a:t>Расходы на заработную плату работникам бюджетных учреждений в соответствии с «</a:t>
          </a:r>
          <a:r>
            <a:rPr lang="ru-RU" b="1" dirty="0" smtClean="0"/>
            <a:t>майскими» указами </a:t>
          </a:r>
          <a:r>
            <a:rPr lang="ru-RU" b="1" dirty="0" smtClean="0"/>
            <a:t>Президента РФ</a:t>
          </a:r>
          <a:endParaRPr lang="ru-RU" b="1" dirty="0"/>
        </a:p>
      </dgm:t>
    </dgm:pt>
    <dgm:pt modelId="{614078C6-F109-471D-AC04-F429DAA1A4D0}" type="parTrans" cxnId="{E2E52383-CE34-429C-940F-1DA64E3762E2}">
      <dgm:prSet/>
      <dgm:spPr/>
      <dgm:t>
        <a:bodyPr/>
        <a:lstStyle/>
        <a:p>
          <a:endParaRPr lang="ru-RU"/>
        </a:p>
      </dgm:t>
    </dgm:pt>
    <dgm:pt modelId="{5E8C5ACE-A1F6-4F29-9EFC-3CABD0460D9A}" type="sibTrans" cxnId="{E2E52383-CE34-429C-940F-1DA64E3762E2}">
      <dgm:prSet/>
      <dgm:spPr/>
      <dgm:t>
        <a:bodyPr/>
        <a:lstStyle/>
        <a:p>
          <a:endParaRPr lang="ru-RU"/>
        </a:p>
      </dgm:t>
    </dgm:pt>
    <dgm:pt modelId="{56389C17-2C63-458C-850F-AE8F2DC080CF}">
      <dgm:prSet phldrT="[Текст]" phldr="1"/>
      <dgm:spPr/>
      <dgm:t>
        <a:bodyPr/>
        <a:lstStyle/>
        <a:p>
          <a:endParaRPr lang="ru-RU" dirty="0"/>
        </a:p>
      </dgm:t>
    </dgm:pt>
    <dgm:pt modelId="{2F1FB8F4-300C-4FF8-928B-61C70B18A016}" type="parTrans" cxnId="{C6FC97B3-61C9-4E3F-A6C9-4F67B94002C8}">
      <dgm:prSet/>
      <dgm:spPr/>
      <dgm:t>
        <a:bodyPr/>
        <a:lstStyle/>
        <a:p>
          <a:endParaRPr lang="ru-RU"/>
        </a:p>
      </dgm:t>
    </dgm:pt>
    <dgm:pt modelId="{48A6DE44-11B6-4006-A9BC-93B0733D131F}" type="sibTrans" cxnId="{C6FC97B3-61C9-4E3F-A6C9-4F67B94002C8}">
      <dgm:prSet/>
      <dgm:spPr/>
      <dgm:t>
        <a:bodyPr/>
        <a:lstStyle/>
        <a:p>
          <a:endParaRPr lang="ru-RU"/>
        </a:p>
      </dgm:t>
    </dgm:pt>
    <dgm:pt modelId="{DB86199D-86EE-4700-8124-8796A6394293}">
      <dgm:prSet phldrT="[Текст]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r>
            <a:rPr lang="ru-RU" b="1" dirty="0" smtClean="0"/>
            <a:t>Заработная плата с учетом роста МРОТ с </a:t>
          </a:r>
          <a:r>
            <a:rPr lang="ru-RU" b="1" dirty="0" smtClean="0"/>
            <a:t>01.01.2023 </a:t>
          </a:r>
          <a:r>
            <a:rPr lang="ru-RU" b="1" dirty="0" smtClean="0"/>
            <a:t>г. до </a:t>
          </a:r>
          <a:r>
            <a:rPr lang="ru-RU" b="1" dirty="0" smtClean="0"/>
            <a:t>15 279 руб</a:t>
          </a:r>
          <a:r>
            <a:rPr lang="ru-RU" dirty="0" smtClean="0"/>
            <a:t>.(сумма будет скорректирована с учетом изменений)</a:t>
          </a:r>
          <a:endParaRPr lang="ru-RU" dirty="0"/>
        </a:p>
      </dgm:t>
    </dgm:pt>
    <dgm:pt modelId="{9DA1DB97-A052-4120-A9E2-BAB514E31F2A}" type="parTrans" cxnId="{31A2E5BB-D782-4031-9525-129ED6C76DD7}">
      <dgm:prSet/>
      <dgm:spPr/>
      <dgm:t>
        <a:bodyPr/>
        <a:lstStyle/>
        <a:p>
          <a:endParaRPr lang="ru-RU"/>
        </a:p>
      </dgm:t>
    </dgm:pt>
    <dgm:pt modelId="{2A668769-9302-4F0D-9138-5244F4408581}" type="sibTrans" cxnId="{31A2E5BB-D782-4031-9525-129ED6C76DD7}">
      <dgm:prSet/>
      <dgm:spPr/>
      <dgm:t>
        <a:bodyPr/>
        <a:lstStyle/>
        <a:p>
          <a:endParaRPr lang="ru-RU"/>
        </a:p>
      </dgm:t>
    </dgm:pt>
    <dgm:pt modelId="{4B4525A4-185D-4654-9F63-5B59EC2E5FDD}">
      <dgm:prSet phldrT="[Текст]" phldr="1"/>
      <dgm:spPr/>
      <dgm:t>
        <a:bodyPr/>
        <a:lstStyle/>
        <a:p>
          <a:endParaRPr lang="ru-RU" dirty="0"/>
        </a:p>
      </dgm:t>
    </dgm:pt>
    <dgm:pt modelId="{DFCF49D8-1563-4B72-9EB2-539F0B68069B}" type="parTrans" cxnId="{E47B1638-F3E6-4FD7-B468-1E179D99BADA}">
      <dgm:prSet/>
      <dgm:spPr/>
      <dgm:t>
        <a:bodyPr/>
        <a:lstStyle/>
        <a:p>
          <a:endParaRPr lang="ru-RU"/>
        </a:p>
      </dgm:t>
    </dgm:pt>
    <dgm:pt modelId="{7F7E8BEE-1709-44DA-B4E6-27DAEE1F2BDD}" type="sibTrans" cxnId="{E47B1638-F3E6-4FD7-B468-1E179D99BADA}">
      <dgm:prSet/>
      <dgm:spPr/>
      <dgm:t>
        <a:bodyPr/>
        <a:lstStyle/>
        <a:p>
          <a:endParaRPr lang="ru-RU"/>
        </a:p>
      </dgm:t>
    </dgm:pt>
    <dgm:pt modelId="{FB19F9BC-FA01-4A7C-B205-4FC201EE6681}">
      <dgm:prSet phldrT="[Текст]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r>
            <a:rPr lang="ru-RU" b="1" dirty="0" smtClean="0"/>
            <a:t>Заработная плата ОМС с индексацией окладов </a:t>
          </a:r>
          <a:r>
            <a:rPr lang="ru-RU" b="1" dirty="0" smtClean="0"/>
            <a:t>5,5 </a:t>
          </a:r>
          <a:r>
            <a:rPr lang="ru-RU" b="1" dirty="0" smtClean="0"/>
            <a:t>% с </a:t>
          </a:r>
          <a:r>
            <a:rPr lang="ru-RU" b="1" dirty="0" smtClean="0"/>
            <a:t>01.10.2023 </a:t>
          </a:r>
          <a:r>
            <a:rPr lang="ru-RU" b="1" dirty="0" smtClean="0"/>
            <a:t>г.</a:t>
          </a:r>
          <a:endParaRPr lang="ru-RU" b="1" dirty="0"/>
        </a:p>
      </dgm:t>
    </dgm:pt>
    <dgm:pt modelId="{2F685741-F965-4F55-86B2-44CFD272F43A}" type="parTrans" cxnId="{0E1940DD-BF7D-4CDA-93C8-6D87694B48A4}">
      <dgm:prSet/>
      <dgm:spPr/>
      <dgm:t>
        <a:bodyPr/>
        <a:lstStyle/>
        <a:p>
          <a:endParaRPr lang="ru-RU"/>
        </a:p>
      </dgm:t>
    </dgm:pt>
    <dgm:pt modelId="{197861EE-89E4-4407-AB63-6F65CA102C1D}" type="sibTrans" cxnId="{0E1940DD-BF7D-4CDA-93C8-6D87694B48A4}">
      <dgm:prSet/>
      <dgm:spPr/>
      <dgm:t>
        <a:bodyPr/>
        <a:lstStyle/>
        <a:p>
          <a:endParaRPr lang="ru-RU"/>
        </a:p>
      </dgm:t>
    </dgm:pt>
    <dgm:pt modelId="{66C64207-8B70-48A8-9A23-05F2D171E000}">
      <dgm:prSet/>
      <dgm:spPr>
        <a:solidFill>
          <a:schemeClr val="accent1">
            <a:lumMod val="75000"/>
            <a:alpha val="90000"/>
          </a:schemeClr>
        </a:solidFill>
      </dgm:spPr>
      <dgm:t>
        <a:bodyPr/>
        <a:lstStyle/>
        <a:p>
          <a:r>
            <a:rPr lang="ru-RU" dirty="0" smtClean="0"/>
            <a:t> </a:t>
          </a:r>
          <a:endParaRPr lang="ru-RU" dirty="0"/>
        </a:p>
      </dgm:t>
    </dgm:pt>
    <dgm:pt modelId="{1CB6B7E7-99E2-4366-B7C1-64BC0615C772}" type="parTrans" cxnId="{7DA085EA-D53C-42BB-8CA0-464D04227D51}">
      <dgm:prSet/>
      <dgm:spPr/>
      <dgm:t>
        <a:bodyPr/>
        <a:lstStyle/>
        <a:p>
          <a:endParaRPr lang="ru-RU"/>
        </a:p>
      </dgm:t>
    </dgm:pt>
    <dgm:pt modelId="{AA215787-B102-4FDC-B467-C70D2377B887}" type="sibTrans" cxnId="{7DA085EA-D53C-42BB-8CA0-464D04227D51}">
      <dgm:prSet/>
      <dgm:spPr/>
      <dgm:t>
        <a:bodyPr/>
        <a:lstStyle/>
        <a:p>
          <a:endParaRPr lang="ru-RU"/>
        </a:p>
      </dgm:t>
    </dgm:pt>
    <dgm:pt modelId="{251FCB70-76F2-4546-A05F-C3591CD3DC30}">
      <dgm:prSet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r>
            <a:rPr lang="ru-RU" b="1" dirty="0" smtClean="0"/>
            <a:t>Расходы на оплату коммунальных  расходов услуг с </a:t>
          </a:r>
          <a:r>
            <a:rPr lang="ru-RU" b="1" dirty="0" smtClean="0"/>
            <a:t>учетом индексации 17,1%</a:t>
          </a:r>
          <a:endParaRPr lang="ru-RU" b="1" dirty="0"/>
        </a:p>
      </dgm:t>
    </dgm:pt>
    <dgm:pt modelId="{4817745D-8811-4DF6-A8F6-619E2DDBB908}" type="parTrans" cxnId="{C7528746-73A0-4EBF-8927-F39F16535A93}">
      <dgm:prSet/>
      <dgm:spPr/>
      <dgm:t>
        <a:bodyPr/>
        <a:lstStyle/>
        <a:p>
          <a:endParaRPr lang="ru-RU"/>
        </a:p>
      </dgm:t>
    </dgm:pt>
    <dgm:pt modelId="{83B9795F-53D4-4FBE-897B-3375E3828F16}" type="sibTrans" cxnId="{C7528746-73A0-4EBF-8927-F39F16535A93}">
      <dgm:prSet/>
      <dgm:spPr/>
      <dgm:t>
        <a:bodyPr/>
        <a:lstStyle/>
        <a:p>
          <a:endParaRPr lang="ru-RU"/>
        </a:p>
      </dgm:t>
    </dgm:pt>
    <dgm:pt modelId="{562753C0-4ABD-4C63-8B16-F152868AC529}">
      <dgm:prSet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r>
            <a:rPr lang="ru-RU" b="1" dirty="0" smtClean="0"/>
            <a:t>Выполнение плана мероприятий социально-экономического развития </a:t>
          </a:r>
          <a:r>
            <a:rPr lang="ru-RU" b="1" dirty="0" err="1" smtClean="0"/>
            <a:t>Каргопольского</a:t>
          </a:r>
          <a:r>
            <a:rPr lang="ru-RU" b="1" dirty="0" smtClean="0"/>
            <a:t> </a:t>
          </a:r>
          <a:r>
            <a:rPr lang="ru-RU" b="1" dirty="0" smtClean="0"/>
            <a:t>муниципального округа</a:t>
          </a:r>
          <a:endParaRPr lang="ru-RU" b="1" dirty="0"/>
        </a:p>
      </dgm:t>
    </dgm:pt>
    <dgm:pt modelId="{FD4F05B0-04EA-4E8B-8A53-980E99A36DF3}" type="sibTrans" cxnId="{E93FAF15-1E1E-47F0-8EB8-747C4DC29039}">
      <dgm:prSet/>
      <dgm:spPr/>
      <dgm:t>
        <a:bodyPr/>
        <a:lstStyle/>
        <a:p>
          <a:endParaRPr lang="ru-RU"/>
        </a:p>
      </dgm:t>
    </dgm:pt>
    <dgm:pt modelId="{9E70955A-5F01-417B-908C-C5B41E29F00F}" type="parTrans" cxnId="{E93FAF15-1E1E-47F0-8EB8-747C4DC29039}">
      <dgm:prSet/>
      <dgm:spPr/>
      <dgm:t>
        <a:bodyPr/>
        <a:lstStyle/>
        <a:p>
          <a:endParaRPr lang="ru-RU"/>
        </a:p>
      </dgm:t>
    </dgm:pt>
    <dgm:pt modelId="{575B7A0C-4DE7-4C36-BE08-43B548C104DE}">
      <dgm:prSet/>
      <dgm:spPr>
        <a:solidFill>
          <a:schemeClr val="accent1">
            <a:lumMod val="75000"/>
            <a:alpha val="90000"/>
          </a:schemeClr>
        </a:solidFill>
      </dgm:spPr>
      <dgm:t>
        <a:bodyPr/>
        <a:lstStyle/>
        <a:p>
          <a:endParaRPr lang="ru-RU" dirty="0"/>
        </a:p>
      </dgm:t>
    </dgm:pt>
    <dgm:pt modelId="{3C4040FB-A069-40B2-BC15-8A91D9DDE9FE}" type="sibTrans" cxnId="{069E56B8-E810-4592-BCFB-4BD684105E5D}">
      <dgm:prSet/>
      <dgm:spPr/>
      <dgm:t>
        <a:bodyPr/>
        <a:lstStyle/>
        <a:p>
          <a:endParaRPr lang="ru-RU"/>
        </a:p>
      </dgm:t>
    </dgm:pt>
    <dgm:pt modelId="{EA099DD3-0A10-42C2-AC25-8593FD44F125}" type="parTrans" cxnId="{069E56B8-E810-4592-BCFB-4BD684105E5D}">
      <dgm:prSet/>
      <dgm:spPr/>
      <dgm:t>
        <a:bodyPr/>
        <a:lstStyle/>
        <a:p>
          <a:endParaRPr lang="ru-RU"/>
        </a:p>
      </dgm:t>
    </dgm:pt>
    <dgm:pt modelId="{813E54E4-3887-4150-B233-AA20C2680BFB}" type="pres">
      <dgm:prSet presAssocID="{2F82CCD7-C6D2-46B4-B0C4-EB31CACF15E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370709-C164-46E2-A47E-96F29DEED070}" type="pres">
      <dgm:prSet presAssocID="{8D6C2E29-16D0-4C33-8314-A8F3C4D83D42}" presName="composite" presStyleCnt="0"/>
      <dgm:spPr/>
    </dgm:pt>
    <dgm:pt modelId="{D2F96CAC-6432-4793-981B-964A9EAAC196}" type="pres">
      <dgm:prSet presAssocID="{8D6C2E29-16D0-4C33-8314-A8F3C4D83D42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25EFA9-88B4-476C-A210-FF5D493623F2}" type="pres">
      <dgm:prSet presAssocID="{8D6C2E29-16D0-4C33-8314-A8F3C4D83D42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C27955-3DF9-45D6-AD7B-9E6783837E7F}" type="pres">
      <dgm:prSet presAssocID="{C6E5F853-FD41-4B1A-9989-5FB177D5BFE9}" presName="sp" presStyleCnt="0"/>
      <dgm:spPr/>
    </dgm:pt>
    <dgm:pt modelId="{19FCB0E8-3F70-40EB-9A80-78020C214FB7}" type="pres">
      <dgm:prSet presAssocID="{56389C17-2C63-458C-850F-AE8F2DC080CF}" presName="composite" presStyleCnt="0"/>
      <dgm:spPr/>
    </dgm:pt>
    <dgm:pt modelId="{8E4F8722-C796-4C85-AC66-9879CB662974}" type="pres">
      <dgm:prSet presAssocID="{56389C17-2C63-458C-850F-AE8F2DC080CF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08204-E306-4454-B28E-6E17D0D321CC}" type="pres">
      <dgm:prSet presAssocID="{56389C17-2C63-458C-850F-AE8F2DC080CF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CEE2EB-E774-4ABA-98DC-D8D5137CA126}" type="pres">
      <dgm:prSet presAssocID="{48A6DE44-11B6-4006-A9BC-93B0733D131F}" presName="sp" presStyleCnt="0"/>
      <dgm:spPr/>
    </dgm:pt>
    <dgm:pt modelId="{582FF33E-22DB-42AD-9B16-C92CD0FE563A}" type="pres">
      <dgm:prSet presAssocID="{4B4525A4-185D-4654-9F63-5B59EC2E5FDD}" presName="composite" presStyleCnt="0"/>
      <dgm:spPr/>
    </dgm:pt>
    <dgm:pt modelId="{577808C1-5140-4BAE-AE62-C4D254C56ED1}" type="pres">
      <dgm:prSet presAssocID="{4B4525A4-185D-4654-9F63-5B59EC2E5FDD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F20340-5D50-40C2-854F-2BF2FEA49772}" type="pres">
      <dgm:prSet presAssocID="{4B4525A4-185D-4654-9F63-5B59EC2E5FDD}" presName="descendantText" presStyleLbl="alignAcc1" presStyleIdx="2" presStyleCnt="5" custLinFactNeighborX="703" custLinFactNeighborY="-86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B55579-BE55-451F-B33A-AF27870C930D}" type="pres">
      <dgm:prSet presAssocID="{7F7E8BEE-1709-44DA-B4E6-27DAEE1F2BDD}" presName="sp" presStyleCnt="0"/>
      <dgm:spPr/>
    </dgm:pt>
    <dgm:pt modelId="{66BADFDC-DF6C-4099-9107-BA6B7382122D}" type="pres">
      <dgm:prSet presAssocID="{575B7A0C-4DE7-4C36-BE08-43B548C104DE}" presName="composite" presStyleCnt="0"/>
      <dgm:spPr/>
    </dgm:pt>
    <dgm:pt modelId="{7EFB6A66-361A-47F3-8800-2CF225DDCAE1}" type="pres">
      <dgm:prSet presAssocID="{575B7A0C-4DE7-4C36-BE08-43B548C104DE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4F37A8-C3BC-4FBA-BECF-E963FDDAA7CA}" type="pres">
      <dgm:prSet presAssocID="{575B7A0C-4DE7-4C36-BE08-43B548C104DE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6CA691-CC6D-4268-9327-662A45A6C743}" type="pres">
      <dgm:prSet presAssocID="{3C4040FB-A069-40B2-BC15-8A91D9DDE9FE}" presName="sp" presStyleCnt="0"/>
      <dgm:spPr/>
    </dgm:pt>
    <dgm:pt modelId="{D7189EE5-B1F3-4B66-BECF-3AE13C2CEDE2}" type="pres">
      <dgm:prSet presAssocID="{66C64207-8B70-48A8-9A23-05F2D171E000}" presName="composite" presStyleCnt="0"/>
      <dgm:spPr/>
    </dgm:pt>
    <dgm:pt modelId="{591AC865-2CE0-4815-99DD-8DF07D1C2F6D}" type="pres">
      <dgm:prSet presAssocID="{66C64207-8B70-48A8-9A23-05F2D171E000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F5C61A-9EB7-44EF-8A87-3FBB5E81469B}" type="pres">
      <dgm:prSet presAssocID="{66C64207-8B70-48A8-9A23-05F2D171E000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93E8D1-5F52-4839-B1EF-44E0322DBF69}" type="presOf" srcId="{ACD8753F-F264-428E-A4FF-B5A9335BBDE0}" destId="{DB25EFA9-88B4-476C-A210-FF5D493623F2}" srcOrd="0" destOrd="0" presId="urn:microsoft.com/office/officeart/2005/8/layout/chevron2"/>
    <dgm:cxn modelId="{C6FC97B3-61C9-4E3F-A6C9-4F67B94002C8}" srcId="{2F82CCD7-C6D2-46B4-B0C4-EB31CACF15E2}" destId="{56389C17-2C63-458C-850F-AE8F2DC080CF}" srcOrd="1" destOrd="0" parTransId="{2F1FB8F4-300C-4FF8-928B-61C70B18A016}" sibTransId="{48A6DE44-11B6-4006-A9BC-93B0733D131F}"/>
    <dgm:cxn modelId="{E0E5D226-DE04-4B93-A371-0C979A2437A8}" type="presOf" srcId="{8D6C2E29-16D0-4C33-8314-A8F3C4D83D42}" destId="{D2F96CAC-6432-4793-981B-964A9EAAC196}" srcOrd="0" destOrd="0" presId="urn:microsoft.com/office/officeart/2005/8/layout/chevron2"/>
    <dgm:cxn modelId="{069E56B8-E810-4592-BCFB-4BD684105E5D}" srcId="{2F82CCD7-C6D2-46B4-B0C4-EB31CACF15E2}" destId="{575B7A0C-4DE7-4C36-BE08-43B548C104DE}" srcOrd="3" destOrd="0" parTransId="{EA099DD3-0A10-42C2-AC25-8593FD44F125}" sibTransId="{3C4040FB-A069-40B2-BC15-8A91D9DDE9FE}"/>
    <dgm:cxn modelId="{7DA085EA-D53C-42BB-8CA0-464D04227D51}" srcId="{2F82CCD7-C6D2-46B4-B0C4-EB31CACF15E2}" destId="{66C64207-8B70-48A8-9A23-05F2D171E000}" srcOrd="4" destOrd="0" parTransId="{1CB6B7E7-99E2-4366-B7C1-64BC0615C772}" sibTransId="{AA215787-B102-4FDC-B467-C70D2377B887}"/>
    <dgm:cxn modelId="{C7528746-73A0-4EBF-8927-F39F16535A93}" srcId="{66C64207-8B70-48A8-9A23-05F2D171E000}" destId="{251FCB70-76F2-4546-A05F-C3591CD3DC30}" srcOrd="0" destOrd="0" parTransId="{4817745D-8811-4DF6-A8F6-619E2DDBB908}" sibTransId="{83B9795F-53D4-4FBE-897B-3375E3828F16}"/>
    <dgm:cxn modelId="{665064A6-8931-44FE-82E4-BD8E24C190F5}" srcId="{2F82CCD7-C6D2-46B4-B0C4-EB31CACF15E2}" destId="{8D6C2E29-16D0-4C33-8314-A8F3C4D83D42}" srcOrd="0" destOrd="0" parTransId="{1E3DD444-A91F-4C63-B55E-CF2CA196A1C9}" sibTransId="{C6E5F853-FD41-4B1A-9989-5FB177D5BFE9}"/>
    <dgm:cxn modelId="{0E1940DD-BF7D-4CDA-93C8-6D87694B48A4}" srcId="{4B4525A4-185D-4654-9F63-5B59EC2E5FDD}" destId="{FB19F9BC-FA01-4A7C-B205-4FC201EE6681}" srcOrd="0" destOrd="0" parTransId="{2F685741-F965-4F55-86B2-44CFD272F43A}" sibTransId="{197861EE-89E4-4407-AB63-6F65CA102C1D}"/>
    <dgm:cxn modelId="{E2E52383-CE34-429C-940F-1DA64E3762E2}" srcId="{8D6C2E29-16D0-4C33-8314-A8F3C4D83D42}" destId="{ACD8753F-F264-428E-A4FF-B5A9335BBDE0}" srcOrd="0" destOrd="0" parTransId="{614078C6-F109-471D-AC04-F429DAA1A4D0}" sibTransId="{5E8C5ACE-A1F6-4F29-9EFC-3CABD0460D9A}"/>
    <dgm:cxn modelId="{E904AF57-B507-4185-8564-5CB5DAC7CD55}" type="presOf" srcId="{56389C17-2C63-458C-850F-AE8F2DC080CF}" destId="{8E4F8722-C796-4C85-AC66-9879CB662974}" srcOrd="0" destOrd="0" presId="urn:microsoft.com/office/officeart/2005/8/layout/chevron2"/>
    <dgm:cxn modelId="{57FB06C8-2AC0-47F0-95DE-769C5A24575D}" type="presOf" srcId="{2F82CCD7-C6D2-46B4-B0C4-EB31CACF15E2}" destId="{813E54E4-3887-4150-B233-AA20C2680BFB}" srcOrd="0" destOrd="0" presId="urn:microsoft.com/office/officeart/2005/8/layout/chevron2"/>
    <dgm:cxn modelId="{A2EDD417-7694-4947-81DA-625DFA8EE1AD}" type="presOf" srcId="{575B7A0C-4DE7-4C36-BE08-43B548C104DE}" destId="{7EFB6A66-361A-47F3-8800-2CF225DDCAE1}" srcOrd="0" destOrd="0" presId="urn:microsoft.com/office/officeart/2005/8/layout/chevron2"/>
    <dgm:cxn modelId="{A809A618-55D6-4F24-8969-4F771223B43A}" type="presOf" srcId="{4B4525A4-185D-4654-9F63-5B59EC2E5FDD}" destId="{577808C1-5140-4BAE-AE62-C4D254C56ED1}" srcOrd="0" destOrd="0" presId="urn:microsoft.com/office/officeart/2005/8/layout/chevron2"/>
    <dgm:cxn modelId="{31A2E5BB-D782-4031-9525-129ED6C76DD7}" srcId="{56389C17-2C63-458C-850F-AE8F2DC080CF}" destId="{DB86199D-86EE-4700-8124-8796A6394293}" srcOrd="0" destOrd="0" parTransId="{9DA1DB97-A052-4120-A9E2-BAB514E31F2A}" sibTransId="{2A668769-9302-4F0D-9138-5244F4408581}"/>
    <dgm:cxn modelId="{E47B1638-F3E6-4FD7-B468-1E179D99BADA}" srcId="{2F82CCD7-C6D2-46B4-B0C4-EB31CACF15E2}" destId="{4B4525A4-185D-4654-9F63-5B59EC2E5FDD}" srcOrd="2" destOrd="0" parTransId="{DFCF49D8-1563-4B72-9EB2-539F0B68069B}" sibTransId="{7F7E8BEE-1709-44DA-B4E6-27DAEE1F2BDD}"/>
    <dgm:cxn modelId="{28C187B8-C99D-4471-BBEB-A68D13F0ED9F}" type="presOf" srcId="{FB19F9BC-FA01-4A7C-B205-4FC201EE6681}" destId="{8FF20340-5D50-40C2-854F-2BF2FEA49772}" srcOrd="0" destOrd="0" presId="urn:microsoft.com/office/officeart/2005/8/layout/chevron2"/>
    <dgm:cxn modelId="{0BF18C67-63FA-46A1-B3AF-5DF449743C02}" type="presOf" srcId="{251FCB70-76F2-4546-A05F-C3591CD3DC30}" destId="{41F5C61A-9EB7-44EF-8A87-3FBB5E81469B}" srcOrd="0" destOrd="0" presId="urn:microsoft.com/office/officeart/2005/8/layout/chevron2"/>
    <dgm:cxn modelId="{E93FAF15-1E1E-47F0-8EB8-747C4DC29039}" srcId="{575B7A0C-4DE7-4C36-BE08-43B548C104DE}" destId="{562753C0-4ABD-4C63-8B16-F152868AC529}" srcOrd="0" destOrd="0" parTransId="{9E70955A-5F01-417B-908C-C5B41E29F00F}" sibTransId="{FD4F05B0-04EA-4E8B-8A53-980E99A36DF3}"/>
    <dgm:cxn modelId="{E0F8F94A-C344-4827-B141-2D72C51FDD88}" type="presOf" srcId="{DB86199D-86EE-4700-8124-8796A6394293}" destId="{37F08204-E306-4454-B28E-6E17D0D321CC}" srcOrd="0" destOrd="0" presId="urn:microsoft.com/office/officeart/2005/8/layout/chevron2"/>
    <dgm:cxn modelId="{740C3E33-C7E4-42B9-892B-B0D8C6B2D8FD}" type="presOf" srcId="{66C64207-8B70-48A8-9A23-05F2D171E000}" destId="{591AC865-2CE0-4815-99DD-8DF07D1C2F6D}" srcOrd="0" destOrd="0" presId="urn:microsoft.com/office/officeart/2005/8/layout/chevron2"/>
    <dgm:cxn modelId="{9AE71842-1321-40BC-A186-4B5A85FE7C4D}" type="presOf" srcId="{562753C0-4ABD-4C63-8B16-F152868AC529}" destId="{D74F37A8-C3BC-4FBA-BECF-E963FDDAA7CA}" srcOrd="0" destOrd="0" presId="urn:microsoft.com/office/officeart/2005/8/layout/chevron2"/>
    <dgm:cxn modelId="{EFE55390-91AF-43DD-AB83-C34C352A77E7}" type="presParOf" srcId="{813E54E4-3887-4150-B233-AA20C2680BFB}" destId="{3F370709-C164-46E2-A47E-96F29DEED070}" srcOrd="0" destOrd="0" presId="urn:microsoft.com/office/officeart/2005/8/layout/chevron2"/>
    <dgm:cxn modelId="{784D25EA-E220-460F-A4FA-AC61EA3D796A}" type="presParOf" srcId="{3F370709-C164-46E2-A47E-96F29DEED070}" destId="{D2F96CAC-6432-4793-981B-964A9EAAC196}" srcOrd="0" destOrd="0" presId="urn:microsoft.com/office/officeart/2005/8/layout/chevron2"/>
    <dgm:cxn modelId="{072904E9-3BFE-4C6E-9733-7453AADE6DD5}" type="presParOf" srcId="{3F370709-C164-46E2-A47E-96F29DEED070}" destId="{DB25EFA9-88B4-476C-A210-FF5D493623F2}" srcOrd="1" destOrd="0" presId="urn:microsoft.com/office/officeart/2005/8/layout/chevron2"/>
    <dgm:cxn modelId="{9DAAA2FD-653A-4E70-9D31-5533D5396B98}" type="presParOf" srcId="{813E54E4-3887-4150-B233-AA20C2680BFB}" destId="{3AC27955-3DF9-45D6-AD7B-9E6783837E7F}" srcOrd="1" destOrd="0" presId="urn:microsoft.com/office/officeart/2005/8/layout/chevron2"/>
    <dgm:cxn modelId="{08B50523-5A92-43DD-A811-3E1384D715E4}" type="presParOf" srcId="{813E54E4-3887-4150-B233-AA20C2680BFB}" destId="{19FCB0E8-3F70-40EB-9A80-78020C214FB7}" srcOrd="2" destOrd="0" presId="urn:microsoft.com/office/officeart/2005/8/layout/chevron2"/>
    <dgm:cxn modelId="{42044AA7-F896-4C0B-A1EB-E3C070BC06D5}" type="presParOf" srcId="{19FCB0E8-3F70-40EB-9A80-78020C214FB7}" destId="{8E4F8722-C796-4C85-AC66-9879CB662974}" srcOrd="0" destOrd="0" presId="urn:microsoft.com/office/officeart/2005/8/layout/chevron2"/>
    <dgm:cxn modelId="{C1CC88B3-BF95-49F0-8332-3193E35557CA}" type="presParOf" srcId="{19FCB0E8-3F70-40EB-9A80-78020C214FB7}" destId="{37F08204-E306-4454-B28E-6E17D0D321CC}" srcOrd="1" destOrd="0" presId="urn:microsoft.com/office/officeart/2005/8/layout/chevron2"/>
    <dgm:cxn modelId="{861887C9-6561-45F3-8C72-335FD114F010}" type="presParOf" srcId="{813E54E4-3887-4150-B233-AA20C2680BFB}" destId="{21CEE2EB-E774-4ABA-98DC-D8D5137CA126}" srcOrd="3" destOrd="0" presId="urn:microsoft.com/office/officeart/2005/8/layout/chevron2"/>
    <dgm:cxn modelId="{E774C950-96C9-4A8E-B0C1-97A2862CBDEC}" type="presParOf" srcId="{813E54E4-3887-4150-B233-AA20C2680BFB}" destId="{582FF33E-22DB-42AD-9B16-C92CD0FE563A}" srcOrd="4" destOrd="0" presId="urn:microsoft.com/office/officeart/2005/8/layout/chevron2"/>
    <dgm:cxn modelId="{261C08EC-D0A6-4C2E-A35D-53DA8193921D}" type="presParOf" srcId="{582FF33E-22DB-42AD-9B16-C92CD0FE563A}" destId="{577808C1-5140-4BAE-AE62-C4D254C56ED1}" srcOrd="0" destOrd="0" presId="urn:microsoft.com/office/officeart/2005/8/layout/chevron2"/>
    <dgm:cxn modelId="{1480F896-580C-4396-A0EB-C65789F38D2F}" type="presParOf" srcId="{582FF33E-22DB-42AD-9B16-C92CD0FE563A}" destId="{8FF20340-5D50-40C2-854F-2BF2FEA49772}" srcOrd="1" destOrd="0" presId="urn:microsoft.com/office/officeart/2005/8/layout/chevron2"/>
    <dgm:cxn modelId="{917BA47A-6DFC-4399-8AB0-6EDF9DE73DC5}" type="presParOf" srcId="{813E54E4-3887-4150-B233-AA20C2680BFB}" destId="{E8B55579-BE55-451F-B33A-AF27870C930D}" srcOrd="5" destOrd="0" presId="urn:microsoft.com/office/officeart/2005/8/layout/chevron2"/>
    <dgm:cxn modelId="{AA17C2E0-1147-4914-AC29-F531DF76A9E8}" type="presParOf" srcId="{813E54E4-3887-4150-B233-AA20C2680BFB}" destId="{66BADFDC-DF6C-4099-9107-BA6B7382122D}" srcOrd="6" destOrd="0" presId="urn:microsoft.com/office/officeart/2005/8/layout/chevron2"/>
    <dgm:cxn modelId="{81F0E0D6-3BEF-4B8A-B008-D5340E2E0BC7}" type="presParOf" srcId="{66BADFDC-DF6C-4099-9107-BA6B7382122D}" destId="{7EFB6A66-361A-47F3-8800-2CF225DDCAE1}" srcOrd="0" destOrd="0" presId="urn:microsoft.com/office/officeart/2005/8/layout/chevron2"/>
    <dgm:cxn modelId="{DA2032B2-81CC-448F-B86E-A46080F02C20}" type="presParOf" srcId="{66BADFDC-DF6C-4099-9107-BA6B7382122D}" destId="{D74F37A8-C3BC-4FBA-BECF-E963FDDAA7CA}" srcOrd="1" destOrd="0" presId="urn:microsoft.com/office/officeart/2005/8/layout/chevron2"/>
    <dgm:cxn modelId="{9DA69173-E693-4703-AB68-13E9B851732D}" type="presParOf" srcId="{813E54E4-3887-4150-B233-AA20C2680BFB}" destId="{F86CA691-CC6D-4268-9327-662A45A6C743}" srcOrd="7" destOrd="0" presId="urn:microsoft.com/office/officeart/2005/8/layout/chevron2"/>
    <dgm:cxn modelId="{086FEA7D-4B65-4914-B494-E3EAEF6A70F8}" type="presParOf" srcId="{813E54E4-3887-4150-B233-AA20C2680BFB}" destId="{D7189EE5-B1F3-4B66-BECF-3AE13C2CEDE2}" srcOrd="8" destOrd="0" presId="urn:microsoft.com/office/officeart/2005/8/layout/chevron2"/>
    <dgm:cxn modelId="{E9152861-CAB3-4F80-A61E-A4AB4197CDB5}" type="presParOf" srcId="{D7189EE5-B1F3-4B66-BECF-3AE13C2CEDE2}" destId="{591AC865-2CE0-4815-99DD-8DF07D1C2F6D}" srcOrd="0" destOrd="0" presId="urn:microsoft.com/office/officeart/2005/8/layout/chevron2"/>
    <dgm:cxn modelId="{3C128938-03F6-4BD1-B249-DC910BA8DD76}" type="presParOf" srcId="{D7189EE5-B1F3-4B66-BECF-3AE13C2CEDE2}" destId="{41F5C61A-9EB7-44EF-8A87-3FBB5E81469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3490EB-0005-420A-A7A8-B462C40F49B3}" type="doc">
      <dgm:prSet loTypeId="urn:microsoft.com/office/officeart/2005/8/layout/cycle7" loCatId="cycle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35B5634-520D-467C-9AC0-35F507EBBF3D}">
      <dgm:prSet phldrT="[Текст]" custT="1"/>
      <dgm:spPr/>
      <dgm:t>
        <a:bodyPr/>
        <a:lstStyle/>
        <a:p>
          <a:r>
            <a:rPr lang="ru-RU" sz="2800" b="1" dirty="0" smtClean="0"/>
            <a:t>Федеральный   бюджет </a:t>
          </a:r>
        </a:p>
        <a:p>
          <a:r>
            <a:rPr lang="ru-RU" sz="2800" b="1" dirty="0" smtClean="0"/>
            <a:t>31,5 </a:t>
          </a:r>
          <a:r>
            <a:rPr lang="ru-RU" sz="2800" b="1" dirty="0" err="1" smtClean="0"/>
            <a:t>млн.рб</a:t>
          </a:r>
          <a:endParaRPr lang="ru-RU" sz="2800" b="1" dirty="0"/>
        </a:p>
      </dgm:t>
    </dgm:pt>
    <dgm:pt modelId="{1DDE4EA5-5D75-4B75-8013-2195A2C9FDC9}" type="parTrans" cxnId="{944689E2-7D1C-47D5-AE16-F4AA46AA2F03}">
      <dgm:prSet/>
      <dgm:spPr/>
      <dgm:t>
        <a:bodyPr/>
        <a:lstStyle/>
        <a:p>
          <a:endParaRPr lang="ru-RU"/>
        </a:p>
      </dgm:t>
    </dgm:pt>
    <dgm:pt modelId="{83698D82-8140-4B70-A490-C289AF0C7F4D}" type="sibTrans" cxnId="{944689E2-7D1C-47D5-AE16-F4AA46AA2F03}">
      <dgm:prSet/>
      <dgm:spPr/>
      <dgm:t>
        <a:bodyPr/>
        <a:lstStyle/>
        <a:p>
          <a:endParaRPr lang="ru-RU"/>
        </a:p>
      </dgm:t>
    </dgm:pt>
    <dgm:pt modelId="{0F641E1D-75AE-478D-8B32-8EA9261587D3}">
      <dgm:prSet phldrT="[Текст]" custT="1"/>
      <dgm:spPr/>
      <dgm:t>
        <a:bodyPr/>
        <a:lstStyle/>
        <a:p>
          <a:r>
            <a:rPr lang="ru-RU" sz="3200" b="1" dirty="0" smtClean="0"/>
            <a:t>Местный бюджет </a:t>
          </a:r>
        </a:p>
        <a:p>
          <a:r>
            <a:rPr lang="ru-RU" sz="3200" b="1" dirty="0" smtClean="0"/>
            <a:t> 217,1 </a:t>
          </a:r>
          <a:r>
            <a:rPr lang="ru-RU" sz="3200" b="1" dirty="0" err="1" smtClean="0"/>
            <a:t>млн.рб</a:t>
          </a:r>
          <a:endParaRPr lang="ru-RU" sz="3200" b="1" dirty="0"/>
        </a:p>
      </dgm:t>
    </dgm:pt>
    <dgm:pt modelId="{9209600D-E531-4C35-B06D-548A1EA5A95B}" type="parTrans" cxnId="{0BA6F3A1-5D86-4074-898E-3436A353BF62}">
      <dgm:prSet/>
      <dgm:spPr/>
      <dgm:t>
        <a:bodyPr/>
        <a:lstStyle/>
        <a:p>
          <a:endParaRPr lang="ru-RU"/>
        </a:p>
      </dgm:t>
    </dgm:pt>
    <dgm:pt modelId="{70ADAC96-983E-4F95-88DC-E26DCAFDE327}" type="sibTrans" cxnId="{0BA6F3A1-5D86-4074-898E-3436A353BF62}">
      <dgm:prSet/>
      <dgm:spPr/>
      <dgm:t>
        <a:bodyPr/>
        <a:lstStyle/>
        <a:p>
          <a:endParaRPr lang="ru-RU"/>
        </a:p>
      </dgm:t>
    </dgm:pt>
    <dgm:pt modelId="{FA7C8A0F-6655-44A2-989E-21A8E30BD83B}">
      <dgm:prSet phldrT="[Текст]" custT="1"/>
      <dgm:spPr/>
      <dgm:t>
        <a:bodyPr/>
        <a:lstStyle/>
        <a:p>
          <a:r>
            <a:rPr lang="ru-RU" sz="2800" b="1" dirty="0" smtClean="0"/>
            <a:t>Областной бюджет  </a:t>
          </a:r>
        </a:p>
        <a:p>
          <a:r>
            <a:rPr lang="ru-RU" sz="2800" b="1" dirty="0" smtClean="0"/>
            <a:t>365,9 </a:t>
          </a:r>
          <a:r>
            <a:rPr lang="ru-RU" sz="2800" b="1" dirty="0" err="1" smtClean="0"/>
            <a:t>млн.рб</a:t>
          </a:r>
          <a:endParaRPr lang="ru-RU" sz="2800" b="1" dirty="0"/>
        </a:p>
      </dgm:t>
    </dgm:pt>
    <dgm:pt modelId="{53FD21DB-D1E2-4BA0-9B52-D9EE1D00C882}" type="parTrans" cxnId="{48BBCAA7-C818-447A-BA0C-9DF82546BFA7}">
      <dgm:prSet/>
      <dgm:spPr/>
      <dgm:t>
        <a:bodyPr/>
        <a:lstStyle/>
        <a:p>
          <a:endParaRPr lang="ru-RU"/>
        </a:p>
      </dgm:t>
    </dgm:pt>
    <dgm:pt modelId="{C69272C0-040F-4095-BA20-8F4EF2963365}" type="sibTrans" cxnId="{48BBCAA7-C818-447A-BA0C-9DF82546BFA7}">
      <dgm:prSet/>
      <dgm:spPr/>
      <dgm:t>
        <a:bodyPr/>
        <a:lstStyle/>
        <a:p>
          <a:endParaRPr lang="ru-RU"/>
        </a:p>
      </dgm:t>
    </dgm:pt>
    <dgm:pt modelId="{35B462E5-0AE8-491A-A41F-08CA93E3A329}" type="pres">
      <dgm:prSet presAssocID="{733490EB-0005-420A-A7A8-B462C40F49B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E57C1F8-3DF9-43B1-98E2-0E8ED8D7FAB1}" type="pres">
      <dgm:prSet presAssocID="{335B5634-520D-467C-9AC0-35F507EBBF3D}" presName="node" presStyleLbl="node1" presStyleIdx="0" presStyleCnt="3" custScaleX="231138" custRadScaleRad="87226" custRadScaleInc="34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6F7EF7-CDB5-4D65-81CC-5467DC61508D}" type="pres">
      <dgm:prSet presAssocID="{83698D82-8140-4B70-A490-C289AF0C7F4D}" presName="sibTrans" presStyleLbl="sibTrans2D1" presStyleIdx="0" presStyleCnt="3" custLinFactNeighborX="-25878" custLinFactNeighborY="-15936"/>
      <dgm:spPr/>
      <dgm:t>
        <a:bodyPr/>
        <a:lstStyle/>
        <a:p>
          <a:endParaRPr lang="ru-RU"/>
        </a:p>
      </dgm:t>
    </dgm:pt>
    <dgm:pt modelId="{7B2A1481-90CD-4F41-9BC8-B1970B92EA9B}" type="pres">
      <dgm:prSet presAssocID="{83698D82-8140-4B70-A490-C289AF0C7F4D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03FA888A-23DE-4DA2-BCFF-FCCF80C577F0}" type="pres">
      <dgm:prSet presAssocID="{0F641E1D-75AE-478D-8B32-8EA9261587D3}" presName="node" presStyleLbl="node1" presStyleIdx="1" presStyleCnt="3" custScaleX="132312" custScaleY="103696" custRadScaleRad="97107" custRadScaleInc="22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74E369-CD2B-493D-BAFD-34F6B8650F7D}" type="pres">
      <dgm:prSet presAssocID="{70ADAC96-983E-4F95-88DC-E26DCAFDE327}" presName="sibTrans" presStyleLbl="sibTrans2D1" presStyleIdx="1" presStyleCnt="3" custLinFactY="-100000" custLinFactNeighborX="18197" custLinFactNeighborY="-171836"/>
      <dgm:spPr/>
      <dgm:t>
        <a:bodyPr/>
        <a:lstStyle/>
        <a:p>
          <a:endParaRPr lang="ru-RU"/>
        </a:p>
      </dgm:t>
    </dgm:pt>
    <dgm:pt modelId="{6F361E35-EB5A-488C-82E5-AE405A5AF44E}" type="pres">
      <dgm:prSet presAssocID="{70ADAC96-983E-4F95-88DC-E26DCAFDE327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471AF9E2-C4D2-44CC-811A-50E574D2D13E}" type="pres">
      <dgm:prSet presAssocID="{FA7C8A0F-6655-44A2-989E-21A8E30BD83B}" presName="node" presStyleLbl="node1" presStyleIdx="2" presStyleCnt="3" custScaleX="118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5EAA37-DECC-4FD0-B42A-2D649E27746B}" type="pres">
      <dgm:prSet presAssocID="{C69272C0-040F-4095-BA20-8F4EF2963365}" presName="sibTrans" presStyleLbl="sibTrans2D1" presStyleIdx="2" presStyleCnt="3" custAng="4529759" custFlipHor="1" custScaleX="51836" custScaleY="75795" custLinFactY="5084" custLinFactNeighborX="83373" custLinFactNeighborY="100000"/>
      <dgm:spPr/>
      <dgm:t>
        <a:bodyPr/>
        <a:lstStyle/>
        <a:p>
          <a:endParaRPr lang="ru-RU"/>
        </a:p>
      </dgm:t>
    </dgm:pt>
    <dgm:pt modelId="{4ACAF17C-0EAF-4670-968B-305F03634218}" type="pres">
      <dgm:prSet presAssocID="{C69272C0-040F-4095-BA20-8F4EF2963365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92EB0306-CDCB-47A7-BD2B-C62DAEB14475}" type="presOf" srcId="{FA7C8A0F-6655-44A2-989E-21A8E30BD83B}" destId="{471AF9E2-C4D2-44CC-811A-50E574D2D13E}" srcOrd="0" destOrd="0" presId="urn:microsoft.com/office/officeart/2005/8/layout/cycle7"/>
    <dgm:cxn modelId="{ED4ABDEF-829A-40F6-8EB1-45961BD3AD6E}" type="presOf" srcId="{70ADAC96-983E-4F95-88DC-E26DCAFDE327}" destId="{5474E369-CD2B-493D-BAFD-34F6B8650F7D}" srcOrd="0" destOrd="0" presId="urn:microsoft.com/office/officeart/2005/8/layout/cycle7"/>
    <dgm:cxn modelId="{A4E79628-497A-4372-9F65-96914A378251}" type="presOf" srcId="{733490EB-0005-420A-A7A8-B462C40F49B3}" destId="{35B462E5-0AE8-491A-A41F-08CA93E3A329}" srcOrd="0" destOrd="0" presId="urn:microsoft.com/office/officeart/2005/8/layout/cycle7"/>
    <dgm:cxn modelId="{830D37A6-A563-45E2-AC99-18E23F1EFBC9}" type="presOf" srcId="{C69272C0-040F-4095-BA20-8F4EF2963365}" destId="{375EAA37-DECC-4FD0-B42A-2D649E27746B}" srcOrd="0" destOrd="0" presId="urn:microsoft.com/office/officeart/2005/8/layout/cycle7"/>
    <dgm:cxn modelId="{48BBCAA7-C818-447A-BA0C-9DF82546BFA7}" srcId="{733490EB-0005-420A-A7A8-B462C40F49B3}" destId="{FA7C8A0F-6655-44A2-989E-21A8E30BD83B}" srcOrd="2" destOrd="0" parTransId="{53FD21DB-D1E2-4BA0-9B52-D9EE1D00C882}" sibTransId="{C69272C0-040F-4095-BA20-8F4EF2963365}"/>
    <dgm:cxn modelId="{EBC5FE91-0EF2-4581-9E97-4D9D31CCBF76}" type="presOf" srcId="{70ADAC96-983E-4F95-88DC-E26DCAFDE327}" destId="{6F361E35-EB5A-488C-82E5-AE405A5AF44E}" srcOrd="1" destOrd="0" presId="urn:microsoft.com/office/officeart/2005/8/layout/cycle7"/>
    <dgm:cxn modelId="{C160F229-65CF-450F-BD79-776CFB0D65A1}" type="presOf" srcId="{83698D82-8140-4B70-A490-C289AF0C7F4D}" destId="{7B2A1481-90CD-4F41-9BC8-B1970B92EA9B}" srcOrd="1" destOrd="0" presId="urn:microsoft.com/office/officeart/2005/8/layout/cycle7"/>
    <dgm:cxn modelId="{0BA6F3A1-5D86-4074-898E-3436A353BF62}" srcId="{733490EB-0005-420A-A7A8-B462C40F49B3}" destId="{0F641E1D-75AE-478D-8B32-8EA9261587D3}" srcOrd="1" destOrd="0" parTransId="{9209600D-E531-4C35-B06D-548A1EA5A95B}" sibTransId="{70ADAC96-983E-4F95-88DC-E26DCAFDE327}"/>
    <dgm:cxn modelId="{DDFD619A-7A04-4195-8C44-038455E5948B}" type="presOf" srcId="{335B5634-520D-467C-9AC0-35F507EBBF3D}" destId="{9E57C1F8-3DF9-43B1-98E2-0E8ED8D7FAB1}" srcOrd="0" destOrd="0" presId="urn:microsoft.com/office/officeart/2005/8/layout/cycle7"/>
    <dgm:cxn modelId="{E5799AC5-DBE1-4850-BA73-B9EE068E85FB}" type="presOf" srcId="{C69272C0-040F-4095-BA20-8F4EF2963365}" destId="{4ACAF17C-0EAF-4670-968B-305F03634218}" srcOrd="1" destOrd="0" presId="urn:microsoft.com/office/officeart/2005/8/layout/cycle7"/>
    <dgm:cxn modelId="{D61BF011-0985-4B16-812F-C611C295FD72}" type="presOf" srcId="{83698D82-8140-4B70-A490-C289AF0C7F4D}" destId="{306F7EF7-CDB5-4D65-81CC-5467DC61508D}" srcOrd="0" destOrd="0" presId="urn:microsoft.com/office/officeart/2005/8/layout/cycle7"/>
    <dgm:cxn modelId="{944689E2-7D1C-47D5-AE16-F4AA46AA2F03}" srcId="{733490EB-0005-420A-A7A8-B462C40F49B3}" destId="{335B5634-520D-467C-9AC0-35F507EBBF3D}" srcOrd="0" destOrd="0" parTransId="{1DDE4EA5-5D75-4B75-8013-2195A2C9FDC9}" sibTransId="{83698D82-8140-4B70-A490-C289AF0C7F4D}"/>
    <dgm:cxn modelId="{8FA03C6B-C464-42FA-BAC3-7911C7EEB0DD}" type="presOf" srcId="{0F641E1D-75AE-478D-8B32-8EA9261587D3}" destId="{03FA888A-23DE-4DA2-BCFF-FCCF80C577F0}" srcOrd="0" destOrd="0" presId="urn:microsoft.com/office/officeart/2005/8/layout/cycle7"/>
    <dgm:cxn modelId="{C66AD40B-0467-4288-BEA1-7ECB20020298}" type="presParOf" srcId="{35B462E5-0AE8-491A-A41F-08CA93E3A329}" destId="{9E57C1F8-3DF9-43B1-98E2-0E8ED8D7FAB1}" srcOrd="0" destOrd="0" presId="urn:microsoft.com/office/officeart/2005/8/layout/cycle7"/>
    <dgm:cxn modelId="{BCD8C6EC-3FC2-464C-A4E4-2A6855C37D51}" type="presParOf" srcId="{35B462E5-0AE8-491A-A41F-08CA93E3A329}" destId="{306F7EF7-CDB5-4D65-81CC-5467DC61508D}" srcOrd="1" destOrd="0" presId="urn:microsoft.com/office/officeart/2005/8/layout/cycle7"/>
    <dgm:cxn modelId="{A5C64741-56CA-4734-9D7F-0DE3204EF8BB}" type="presParOf" srcId="{306F7EF7-CDB5-4D65-81CC-5467DC61508D}" destId="{7B2A1481-90CD-4F41-9BC8-B1970B92EA9B}" srcOrd="0" destOrd="0" presId="urn:microsoft.com/office/officeart/2005/8/layout/cycle7"/>
    <dgm:cxn modelId="{90111FB9-26D8-472F-9A6A-89A50792AC2E}" type="presParOf" srcId="{35B462E5-0AE8-491A-A41F-08CA93E3A329}" destId="{03FA888A-23DE-4DA2-BCFF-FCCF80C577F0}" srcOrd="2" destOrd="0" presId="urn:microsoft.com/office/officeart/2005/8/layout/cycle7"/>
    <dgm:cxn modelId="{21C2988F-C470-40B9-95BB-0420734E9805}" type="presParOf" srcId="{35B462E5-0AE8-491A-A41F-08CA93E3A329}" destId="{5474E369-CD2B-493D-BAFD-34F6B8650F7D}" srcOrd="3" destOrd="0" presId="urn:microsoft.com/office/officeart/2005/8/layout/cycle7"/>
    <dgm:cxn modelId="{CD5BCA7A-0477-4779-B728-166F865834BB}" type="presParOf" srcId="{5474E369-CD2B-493D-BAFD-34F6B8650F7D}" destId="{6F361E35-EB5A-488C-82E5-AE405A5AF44E}" srcOrd="0" destOrd="0" presId="urn:microsoft.com/office/officeart/2005/8/layout/cycle7"/>
    <dgm:cxn modelId="{76787B97-CF44-46F3-99E9-AC0B35D043C9}" type="presParOf" srcId="{35B462E5-0AE8-491A-A41F-08CA93E3A329}" destId="{471AF9E2-C4D2-44CC-811A-50E574D2D13E}" srcOrd="4" destOrd="0" presId="urn:microsoft.com/office/officeart/2005/8/layout/cycle7"/>
    <dgm:cxn modelId="{21C599AE-DFDF-4F93-BC54-60AEB2D4EE09}" type="presParOf" srcId="{35B462E5-0AE8-491A-A41F-08CA93E3A329}" destId="{375EAA37-DECC-4FD0-B42A-2D649E27746B}" srcOrd="5" destOrd="0" presId="urn:microsoft.com/office/officeart/2005/8/layout/cycle7"/>
    <dgm:cxn modelId="{6DF91657-CC40-48A8-9380-E79E30F2374C}" type="presParOf" srcId="{375EAA37-DECC-4FD0-B42A-2D649E27746B}" destId="{4ACAF17C-0EAF-4670-968B-305F03634218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C58923-39ED-4218-A65B-66BE78B5BDF7}" type="doc">
      <dgm:prSet loTypeId="urn:microsoft.com/office/officeart/2005/8/layout/vList4#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90943FB-B1F7-4B37-B45B-CEB794930438}">
      <dgm:prSet phldrT="[Текст]" custT="1"/>
      <dgm:spPr/>
      <dgm:t>
        <a:bodyPr/>
        <a:lstStyle/>
        <a:p>
          <a:pPr algn="ctr"/>
          <a:r>
            <a:rPr lang="ru-RU" sz="2400" b="1" dirty="0" smtClean="0">
              <a:solidFill>
                <a:srgbClr val="002060"/>
              </a:solidFill>
            </a:rPr>
            <a:t>СУБСИДИЯ НА ВЫПОЛНЕНИЕ МЗ (ОБ+МБ</a:t>
          </a:r>
          <a:r>
            <a:rPr lang="ru-RU" sz="2400" b="1" smtClean="0">
              <a:solidFill>
                <a:srgbClr val="002060"/>
              </a:solidFill>
            </a:rPr>
            <a:t>)    </a:t>
          </a:r>
          <a:endParaRPr lang="ru-RU" sz="2400" b="1" dirty="0">
            <a:solidFill>
              <a:srgbClr val="002060"/>
            </a:solidFill>
          </a:endParaRPr>
        </a:p>
      </dgm:t>
    </dgm:pt>
    <dgm:pt modelId="{92A030A8-3119-4759-A550-D6CFDBC3B642}" type="parTrans" cxnId="{02B5FD15-04E3-45DB-8681-5B52DC990180}">
      <dgm:prSet/>
      <dgm:spPr/>
      <dgm:t>
        <a:bodyPr/>
        <a:lstStyle/>
        <a:p>
          <a:endParaRPr lang="ru-RU"/>
        </a:p>
      </dgm:t>
    </dgm:pt>
    <dgm:pt modelId="{3AC5BBF8-A1F6-4F7E-BBAF-AB1D7B152932}" type="sibTrans" cxnId="{02B5FD15-04E3-45DB-8681-5B52DC990180}">
      <dgm:prSet/>
      <dgm:spPr/>
      <dgm:t>
        <a:bodyPr/>
        <a:lstStyle/>
        <a:p>
          <a:endParaRPr lang="ru-RU"/>
        </a:p>
      </dgm:t>
    </dgm:pt>
    <dgm:pt modelId="{000143EA-701F-4477-B57D-7AB82E810510}">
      <dgm:prSet phldrT="[Текст]" custT="1"/>
      <dgm:spPr/>
      <dgm:t>
        <a:bodyPr/>
        <a:lstStyle/>
        <a:p>
          <a:pPr algn="ctr"/>
          <a:r>
            <a:rPr lang="ru-RU" sz="2200" b="1" dirty="0" smtClean="0">
              <a:solidFill>
                <a:srgbClr val="002060"/>
              </a:solidFill>
            </a:rPr>
            <a:t>Субвенция на компенсацию родительской платы за присмотр и уход в ДОУ</a:t>
          </a:r>
          <a:r>
            <a:rPr lang="en-US" sz="2200" b="1" dirty="0" smtClean="0">
              <a:solidFill>
                <a:srgbClr val="002060"/>
              </a:solidFill>
            </a:rPr>
            <a:t>(</a:t>
          </a:r>
          <a:r>
            <a:rPr lang="ru-RU" sz="2200" b="1" dirty="0" smtClean="0">
              <a:solidFill>
                <a:srgbClr val="002060"/>
              </a:solidFill>
            </a:rPr>
            <a:t>ОБ)</a:t>
          </a:r>
          <a:endParaRPr lang="ru-RU" sz="2200" b="1" dirty="0">
            <a:solidFill>
              <a:srgbClr val="002060"/>
            </a:solidFill>
          </a:endParaRPr>
        </a:p>
      </dgm:t>
    </dgm:pt>
    <dgm:pt modelId="{52B71936-02D0-4A8B-8BBD-C3FB86A485CF}" type="parTrans" cxnId="{016090CE-10E9-449C-B521-38E7B9A63D45}">
      <dgm:prSet/>
      <dgm:spPr/>
      <dgm:t>
        <a:bodyPr/>
        <a:lstStyle/>
        <a:p>
          <a:endParaRPr lang="ru-RU"/>
        </a:p>
      </dgm:t>
    </dgm:pt>
    <dgm:pt modelId="{84153615-D94C-45F1-9206-437F254791D7}" type="sibTrans" cxnId="{016090CE-10E9-449C-B521-38E7B9A63D45}">
      <dgm:prSet/>
      <dgm:spPr/>
      <dgm:t>
        <a:bodyPr/>
        <a:lstStyle/>
        <a:p>
          <a:endParaRPr lang="ru-RU"/>
        </a:p>
      </dgm:t>
    </dgm:pt>
    <dgm:pt modelId="{FA019F19-B3AC-4E59-A3F4-9F7313A98EA4}">
      <dgm:prSet phldrT="[Текст]" custT="1"/>
      <dgm:spPr/>
      <dgm:t>
        <a:bodyPr/>
        <a:lstStyle/>
        <a:p>
          <a:pPr algn="ctr"/>
          <a:r>
            <a:rPr lang="ru-RU" sz="2200" b="1" dirty="0" smtClean="0">
              <a:solidFill>
                <a:srgbClr val="002060"/>
              </a:solidFill>
            </a:rPr>
            <a:t>МЕРЫ СОЦ.ПОДДЕРЖКИ ПЕДАГОГАМ НА СЕЛЕ (ОБ)</a:t>
          </a:r>
          <a:endParaRPr lang="ru-RU" sz="2200" b="1" dirty="0">
            <a:solidFill>
              <a:srgbClr val="002060"/>
            </a:solidFill>
          </a:endParaRPr>
        </a:p>
      </dgm:t>
    </dgm:pt>
    <dgm:pt modelId="{4EC8B545-AAA0-4E39-B1C8-3CBCDE27D653}" type="parTrans" cxnId="{DE8E413C-734C-49BA-AF14-1453D12BE1F1}">
      <dgm:prSet/>
      <dgm:spPr/>
      <dgm:t>
        <a:bodyPr/>
        <a:lstStyle/>
        <a:p>
          <a:endParaRPr lang="ru-RU"/>
        </a:p>
      </dgm:t>
    </dgm:pt>
    <dgm:pt modelId="{D4916547-1A66-462D-A19A-E979ABC1CFDA}" type="sibTrans" cxnId="{DE8E413C-734C-49BA-AF14-1453D12BE1F1}">
      <dgm:prSet/>
      <dgm:spPr/>
      <dgm:t>
        <a:bodyPr/>
        <a:lstStyle/>
        <a:p>
          <a:endParaRPr lang="ru-RU"/>
        </a:p>
      </dgm:t>
    </dgm:pt>
    <dgm:pt modelId="{67787F81-604D-4DC8-937B-AD717E56B853}" type="pres">
      <dgm:prSet presAssocID="{A9C58923-39ED-4218-A65B-66BE78B5BDF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041B31-A0A8-4ED1-8CA6-8DBB448EA252}" type="pres">
      <dgm:prSet presAssocID="{790943FB-B1F7-4B37-B45B-CEB794930438}" presName="comp" presStyleCnt="0"/>
      <dgm:spPr/>
    </dgm:pt>
    <dgm:pt modelId="{D5708AD2-1EB0-4553-B25F-757376DE8450}" type="pres">
      <dgm:prSet presAssocID="{790943FB-B1F7-4B37-B45B-CEB794930438}" presName="box" presStyleLbl="node1" presStyleIdx="0" presStyleCnt="3"/>
      <dgm:spPr/>
      <dgm:t>
        <a:bodyPr/>
        <a:lstStyle/>
        <a:p>
          <a:endParaRPr lang="ru-RU"/>
        </a:p>
      </dgm:t>
    </dgm:pt>
    <dgm:pt modelId="{0A4D0601-E471-45BA-A438-AC49BB5C8F3A}" type="pres">
      <dgm:prSet presAssocID="{790943FB-B1F7-4B37-B45B-CEB794930438}" presName="img" presStyleLbl="fgImgPlace1" presStyleIdx="0" presStyleCnt="3"/>
      <dgm:spPr/>
    </dgm:pt>
    <dgm:pt modelId="{833F216D-249D-4464-BD80-5EC62C073CCE}" type="pres">
      <dgm:prSet presAssocID="{790943FB-B1F7-4B37-B45B-CEB794930438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D10EFD-0B40-4AD9-A891-B60111683484}" type="pres">
      <dgm:prSet presAssocID="{3AC5BBF8-A1F6-4F7E-BBAF-AB1D7B152932}" presName="spacer" presStyleCnt="0"/>
      <dgm:spPr/>
    </dgm:pt>
    <dgm:pt modelId="{527AC9C7-D5E8-4270-8AB4-F023D14E2AD4}" type="pres">
      <dgm:prSet presAssocID="{000143EA-701F-4477-B57D-7AB82E810510}" presName="comp" presStyleCnt="0"/>
      <dgm:spPr/>
    </dgm:pt>
    <dgm:pt modelId="{CE22468C-B795-4C2A-A816-16DA102217C7}" type="pres">
      <dgm:prSet presAssocID="{000143EA-701F-4477-B57D-7AB82E810510}" presName="box" presStyleLbl="node1" presStyleIdx="1" presStyleCnt="3"/>
      <dgm:spPr/>
      <dgm:t>
        <a:bodyPr/>
        <a:lstStyle/>
        <a:p>
          <a:endParaRPr lang="ru-RU"/>
        </a:p>
      </dgm:t>
    </dgm:pt>
    <dgm:pt modelId="{3CB09AA0-6441-47B5-A1C1-253A0B7C6654}" type="pres">
      <dgm:prSet presAssocID="{000143EA-701F-4477-B57D-7AB82E810510}" presName="img" presStyleLbl="fgImgPlace1" presStyleIdx="1" presStyleCnt="3"/>
      <dgm:spPr/>
    </dgm:pt>
    <dgm:pt modelId="{0DF52BA8-3478-4AFF-803C-9FA77E5BA226}" type="pres">
      <dgm:prSet presAssocID="{000143EA-701F-4477-B57D-7AB82E81051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FE621C-CD57-4E04-9B4A-748903FF1BAD}" type="pres">
      <dgm:prSet presAssocID="{84153615-D94C-45F1-9206-437F254791D7}" presName="spacer" presStyleCnt="0"/>
      <dgm:spPr/>
    </dgm:pt>
    <dgm:pt modelId="{AE2A0545-FB1C-4187-91FF-F4ECB3501A61}" type="pres">
      <dgm:prSet presAssocID="{FA019F19-B3AC-4E59-A3F4-9F7313A98EA4}" presName="comp" presStyleCnt="0"/>
      <dgm:spPr/>
    </dgm:pt>
    <dgm:pt modelId="{89C582F6-ACD0-4406-B0C3-A5F138E82ACB}" type="pres">
      <dgm:prSet presAssocID="{FA019F19-B3AC-4E59-A3F4-9F7313A98EA4}" presName="box" presStyleLbl="node1" presStyleIdx="2" presStyleCnt="3"/>
      <dgm:spPr/>
      <dgm:t>
        <a:bodyPr/>
        <a:lstStyle/>
        <a:p>
          <a:endParaRPr lang="ru-RU"/>
        </a:p>
      </dgm:t>
    </dgm:pt>
    <dgm:pt modelId="{FD925475-F5CA-4BFC-BCDF-D08BB917956E}" type="pres">
      <dgm:prSet presAssocID="{FA019F19-B3AC-4E59-A3F4-9F7313A98EA4}" presName="img" presStyleLbl="fgImgPlace1" presStyleIdx="2" presStyleCnt="3"/>
      <dgm:spPr/>
    </dgm:pt>
    <dgm:pt modelId="{000CA9BC-E7D2-4623-9EAA-5E898B4F9AB7}" type="pres">
      <dgm:prSet presAssocID="{FA019F19-B3AC-4E59-A3F4-9F7313A98EA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F95885-0DD1-4CD3-9522-20849E42EF42}" type="presOf" srcId="{A9C58923-39ED-4218-A65B-66BE78B5BDF7}" destId="{67787F81-604D-4DC8-937B-AD717E56B853}" srcOrd="0" destOrd="0" presId="urn:microsoft.com/office/officeart/2005/8/layout/vList4#1"/>
    <dgm:cxn modelId="{DE8E413C-734C-49BA-AF14-1453D12BE1F1}" srcId="{A9C58923-39ED-4218-A65B-66BE78B5BDF7}" destId="{FA019F19-B3AC-4E59-A3F4-9F7313A98EA4}" srcOrd="2" destOrd="0" parTransId="{4EC8B545-AAA0-4E39-B1C8-3CBCDE27D653}" sibTransId="{D4916547-1A66-462D-A19A-E979ABC1CFDA}"/>
    <dgm:cxn modelId="{02B5FD15-04E3-45DB-8681-5B52DC990180}" srcId="{A9C58923-39ED-4218-A65B-66BE78B5BDF7}" destId="{790943FB-B1F7-4B37-B45B-CEB794930438}" srcOrd="0" destOrd="0" parTransId="{92A030A8-3119-4759-A550-D6CFDBC3B642}" sibTransId="{3AC5BBF8-A1F6-4F7E-BBAF-AB1D7B152932}"/>
    <dgm:cxn modelId="{EF0C1A98-C327-4C6E-B58C-F2A1F4C80748}" type="presOf" srcId="{000143EA-701F-4477-B57D-7AB82E810510}" destId="{0DF52BA8-3478-4AFF-803C-9FA77E5BA226}" srcOrd="1" destOrd="0" presId="urn:microsoft.com/office/officeart/2005/8/layout/vList4#1"/>
    <dgm:cxn modelId="{016090CE-10E9-449C-B521-38E7B9A63D45}" srcId="{A9C58923-39ED-4218-A65B-66BE78B5BDF7}" destId="{000143EA-701F-4477-B57D-7AB82E810510}" srcOrd="1" destOrd="0" parTransId="{52B71936-02D0-4A8B-8BBD-C3FB86A485CF}" sibTransId="{84153615-D94C-45F1-9206-437F254791D7}"/>
    <dgm:cxn modelId="{9AC3FD35-0417-4D94-80EC-4FD56EF15CB9}" type="presOf" srcId="{000143EA-701F-4477-B57D-7AB82E810510}" destId="{CE22468C-B795-4C2A-A816-16DA102217C7}" srcOrd="0" destOrd="0" presId="urn:microsoft.com/office/officeart/2005/8/layout/vList4#1"/>
    <dgm:cxn modelId="{3B537213-E6F5-41A4-BCF9-F03EDD6BFADB}" type="presOf" srcId="{790943FB-B1F7-4B37-B45B-CEB794930438}" destId="{D5708AD2-1EB0-4553-B25F-757376DE8450}" srcOrd="0" destOrd="0" presId="urn:microsoft.com/office/officeart/2005/8/layout/vList4#1"/>
    <dgm:cxn modelId="{DE2C4713-9A97-44C9-B5BC-12161A2E054C}" type="presOf" srcId="{FA019F19-B3AC-4E59-A3F4-9F7313A98EA4}" destId="{000CA9BC-E7D2-4623-9EAA-5E898B4F9AB7}" srcOrd="1" destOrd="0" presId="urn:microsoft.com/office/officeart/2005/8/layout/vList4#1"/>
    <dgm:cxn modelId="{ACB754EE-325E-4965-8044-577E76F9B52F}" type="presOf" srcId="{FA019F19-B3AC-4E59-A3F4-9F7313A98EA4}" destId="{89C582F6-ACD0-4406-B0C3-A5F138E82ACB}" srcOrd="0" destOrd="0" presId="urn:microsoft.com/office/officeart/2005/8/layout/vList4#1"/>
    <dgm:cxn modelId="{2E0340D1-31F5-4E1A-B1A7-D6CFA2FDBBF4}" type="presOf" srcId="{790943FB-B1F7-4B37-B45B-CEB794930438}" destId="{833F216D-249D-4464-BD80-5EC62C073CCE}" srcOrd="1" destOrd="0" presId="urn:microsoft.com/office/officeart/2005/8/layout/vList4#1"/>
    <dgm:cxn modelId="{4F9E8619-E6CB-4C8B-8843-757C255320F7}" type="presParOf" srcId="{67787F81-604D-4DC8-937B-AD717E56B853}" destId="{5A041B31-A0A8-4ED1-8CA6-8DBB448EA252}" srcOrd="0" destOrd="0" presId="urn:microsoft.com/office/officeart/2005/8/layout/vList4#1"/>
    <dgm:cxn modelId="{601CED9F-9305-44E3-82E8-9DF77A8F1549}" type="presParOf" srcId="{5A041B31-A0A8-4ED1-8CA6-8DBB448EA252}" destId="{D5708AD2-1EB0-4553-B25F-757376DE8450}" srcOrd="0" destOrd="0" presId="urn:microsoft.com/office/officeart/2005/8/layout/vList4#1"/>
    <dgm:cxn modelId="{5F650988-BFDE-4765-BB6D-A08AB7CFE3C3}" type="presParOf" srcId="{5A041B31-A0A8-4ED1-8CA6-8DBB448EA252}" destId="{0A4D0601-E471-45BA-A438-AC49BB5C8F3A}" srcOrd="1" destOrd="0" presId="urn:microsoft.com/office/officeart/2005/8/layout/vList4#1"/>
    <dgm:cxn modelId="{FB225F8A-B785-42C8-8A6B-4540D03148C0}" type="presParOf" srcId="{5A041B31-A0A8-4ED1-8CA6-8DBB448EA252}" destId="{833F216D-249D-4464-BD80-5EC62C073CCE}" srcOrd="2" destOrd="0" presId="urn:microsoft.com/office/officeart/2005/8/layout/vList4#1"/>
    <dgm:cxn modelId="{49BECB06-4504-464A-B714-E0EE9D039DF8}" type="presParOf" srcId="{67787F81-604D-4DC8-937B-AD717E56B853}" destId="{1AD10EFD-0B40-4AD9-A891-B60111683484}" srcOrd="1" destOrd="0" presId="urn:microsoft.com/office/officeart/2005/8/layout/vList4#1"/>
    <dgm:cxn modelId="{37F9417A-2AEC-4465-986D-5E93FBB02628}" type="presParOf" srcId="{67787F81-604D-4DC8-937B-AD717E56B853}" destId="{527AC9C7-D5E8-4270-8AB4-F023D14E2AD4}" srcOrd="2" destOrd="0" presId="urn:microsoft.com/office/officeart/2005/8/layout/vList4#1"/>
    <dgm:cxn modelId="{CA2FCAE3-B28B-4D0B-AD37-4CDD5110B70B}" type="presParOf" srcId="{527AC9C7-D5E8-4270-8AB4-F023D14E2AD4}" destId="{CE22468C-B795-4C2A-A816-16DA102217C7}" srcOrd="0" destOrd="0" presId="urn:microsoft.com/office/officeart/2005/8/layout/vList4#1"/>
    <dgm:cxn modelId="{72FC1916-A305-49BA-9C7D-61C785C9A1C7}" type="presParOf" srcId="{527AC9C7-D5E8-4270-8AB4-F023D14E2AD4}" destId="{3CB09AA0-6441-47B5-A1C1-253A0B7C6654}" srcOrd="1" destOrd="0" presId="urn:microsoft.com/office/officeart/2005/8/layout/vList4#1"/>
    <dgm:cxn modelId="{24317BA4-AE92-47C0-9FCC-1BC04E3825B9}" type="presParOf" srcId="{527AC9C7-D5E8-4270-8AB4-F023D14E2AD4}" destId="{0DF52BA8-3478-4AFF-803C-9FA77E5BA226}" srcOrd="2" destOrd="0" presId="urn:microsoft.com/office/officeart/2005/8/layout/vList4#1"/>
    <dgm:cxn modelId="{580A14F8-ACEF-4E43-96A7-1BE2B90B63A0}" type="presParOf" srcId="{67787F81-604D-4DC8-937B-AD717E56B853}" destId="{90FE621C-CD57-4E04-9B4A-748903FF1BAD}" srcOrd="3" destOrd="0" presId="urn:microsoft.com/office/officeart/2005/8/layout/vList4#1"/>
    <dgm:cxn modelId="{2D0B7FA3-2DDB-430C-BD65-EBD26977B115}" type="presParOf" srcId="{67787F81-604D-4DC8-937B-AD717E56B853}" destId="{AE2A0545-FB1C-4187-91FF-F4ECB3501A61}" srcOrd="4" destOrd="0" presId="urn:microsoft.com/office/officeart/2005/8/layout/vList4#1"/>
    <dgm:cxn modelId="{21D2E467-8694-4EA3-B970-05066512955B}" type="presParOf" srcId="{AE2A0545-FB1C-4187-91FF-F4ECB3501A61}" destId="{89C582F6-ACD0-4406-B0C3-A5F138E82ACB}" srcOrd="0" destOrd="0" presId="urn:microsoft.com/office/officeart/2005/8/layout/vList4#1"/>
    <dgm:cxn modelId="{56CAEB73-D02B-478C-A4CB-F0C2CB8DE190}" type="presParOf" srcId="{AE2A0545-FB1C-4187-91FF-F4ECB3501A61}" destId="{FD925475-F5CA-4BFC-BCDF-D08BB917956E}" srcOrd="1" destOrd="0" presId="urn:microsoft.com/office/officeart/2005/8/layout/vList4#1"/>
    <dgm:cxn modelId="{7957E772-3CD5-4819-AD38-8F8922CEEB6D}" type="presParOf" srcId="{AE2A0545-FB1C-4187-91FF-F4ECB3501A61}" destId="{000CA9BC-E7D2-4623-9EAA-5E898B4F9AB7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D4663F-DC46-4F7B-9EFC-23F75203D21D}" type="doc">
      <dgm:prSet loTypeId="urn:microsoft.com/office/officeart/2005/8/layout/chevron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9B31841-7592-4070-BC7F-C529E20F79A1}">
      <dgm:prSet phldrT="[Текст]"/>
      <dgm:spPr/>
      <dgm:t>
        <a:bodyPr/>
        <a:lstStyle/>
        <a:p>
          <a:endParaRPr lang="ru-RU" dirty="0"/>
        </a:p>
      </dgm:t>
    </dgm:pt>
    <dgm:pt modelId="{7BB29D39-F27E-41E0-A2B1-F356499F08BB}" type="parTrans" cxnId="{D0A273D3-3DA6-418C-920C-C98DC341DE1D}">
      <dgm:prSet/>
      <dgm:spPr/>
      <dgm:t>
        <a:bodyPr/>
        <a:lstStyle/>
        <a:p>
          <a:endParaRPr lang="ru-RU"/>
        </a:p>
      </dgm:t>
    </dgm:pt>
    <dgm:pt modelId="{396BFC71-4577-44DC-9538-3DB3C9FAC346}" type="sibTrans" cxnId="{D0A273D3-3DA6-418C-920C-C98DC341DE1D}">
      <dgm:prSet/>
      <dgm:spPr/>
      <dgm:t>
        <a:bodyPr/>
        <a:lstStyle/>
        <a:p>
          <a:endParaRPr lang="ru-RU"/>
        </a:p>
      </dgm:t>
    </dgm:pt>
    <dgm:pt modelId="{8BA24A48-9ACF-4082-B149-851E850FDADF}">
      <dgm:prSet phldrT="[Текст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pPr algn="l"/>
          <a:r>
            <a:rPr lang="ru-RU" sz="2400" dirty="0" smtClean="0"/>
            <a:t>первичный воинский учет 1491,2 </a:t>
          </a:r>
          <a:r>
            <a:rPr lang="ru-RU" sz="2400" dirty="0" err="1" smtClean="0"/>
            <a:t>т.р</a:t>
          </a:r>
          <a:endParaRPr lang="ru-RU" sz="2400" dirty="0"/>
        </a:p>
      </dgm:t>
    </dgm:pt>
    <dgm:pt modelId="{23E3B615-86CA-4C7B-9231-D3F0EC4BF96D}" type="parTrans" cxnId="{BCFC35B6-F164-445D-A402-8230366F7DFE}">
      <dgm:prSet/>
      <dgm:spPr/>
      <dgm:t>
        <a:bodyPr/>
        <a:lstStyle/>
        <a:p>
          <a:endParaRPr lang="ru-RU"/>
        </a:p>
      </dgm:t>
    </dgm:pt>
    <dgm:pt modelId="{751ABBB7-12D0-4D52-8692-CEBDFA278664}" type="sibTrans" cxnId="{BCFC35B6-F164-445D-A402-8230366F7DFE}">
      <dgm:prSet/>
      <dgm:spPr/>
      <dgm:t>
        <a:bodyPr/>
        <a:lstStyle/>
        <a:p>
          <a:endParaRPr lang="ru-RU"/>
        </a:p>
      </dgm:t>
    </dgm:pt>
    <dgm:pt modelId="{2A2BF30F-F4BF-4780-A6DA-DDB302994585}">
      <dgm:prSet phldrT="[Текст]" phldr="1"/>
      <dgm:spPr/>
      <dgm:t>
        <a:bodyPr/>
        <a:lstStyle/>
        <a:p>
          <a:endParaRPr lang="ru-RU" dirty="0"/>
        </a:p>
      </dgm:t>
    </dgm:pt>
    <dgm:pt modelId="{167495C2-80B1-4469-9DC8-48C2A2A9E7F6}" type="parTrans" cxnId="{A2BA2488-0A8F-492C-9355-BC61CCD73D5C}">
      <dgm:prSet/>
      <dgm:spPr/>
      <dgm:t>
        <a:bodyPr/>
        <a:lstStyle/>
        <a:p>
          <a:endParaRPr lang="ru-RU"/>
        </a:p>
      </dgm:t>
    </dgm:pt>
    <dgm:pt modelId="{93D499D1-748A-4619-90FC-52C3F29A1775}" type="sibTrans" cxnId="{A2BA2488-0A8F-492C-9355-BC61CCD73D5C}">
      <dgm:prSet/>
      <dgm:spPr/>
      <dgm:t>
        <a:bodyPr/>
        <a:lstStyle/>
        <a:p>
          <a:endParaRPr lang="ru-RU"/>
        </a:p>
      </dgm:t>
    </dgm:pt>
    <dgm:pt modelId="{C5B29F71-66F9-4460-838D-BB95B25F6357}">
      <dgm:prSet phldrT="[Текст]" custT="1"/>
      <dgm:spPr>
        <a:solidFill>
          <a:schemeClr val="bg1">
            <a:lumMod val="65000"/>
            <a:alpha val="90000"/>
          </a:schemeClr>
        </a:solidFill>
      </dgm:spPr>
      <dgm:t>
        <a:bodyPr/>
        <a:lstStyle/>
        <a:p>
          <a:pPr algn="l"/>
          <a:r>
            <a:rPr lang="ru-RU" sz="2300" dirty="0" smtClean="0"/>
            <a:t>составление списков кандидатов в присяжные заседатели         4,1 </a:t>
          </a:r>
          <a:r>
            <a:rPr lang="ru-RU" sz="2300" dirty="0" err="1" smtClean="0"/>
            <a:t>т.р</a:t>
          </a:r>
          <a:endParaRPr lang="ru-RU" sz="2300" dirty="0"/>
        </a:p>
      </dgm:t>
    </dgm:pt>
    <dgm:pt modelId="{00A60297-8A9E-47E6-8A2C-EF263A863C74}" type="parTrans" cxnId="{6166CD80-5579-4E6E-A904-FC2DC64AF489}">
      <dgm:prSet/>
      <dgm:spPr/>
      <dgm:t>
        <a:bodyPr/>
        <a:lstStyle/>
        <a:p>
          <a:endParaRPr lang="ru-RU"/>
        </a:p>
      </dgm:t>
    </dgm:pt>
    <dgm:pt modelId="{84E1E80B-C00C-4F57-8F27-AF6A212F9331}" type="sibTrans" cxnId="{6166CD80-5579-4E6E-A904-FC2DC64AF489}">
      <dgm:prSet/>
      <dgm:spPr/>
      <dgm:t>
        <a:bodyPr/>
        <a:lstStyle/>
        <a:p>
          <a:endParaRPr lang="ru-RU"/>
        </a:p>
      </dgm:t>
    </dgm:pt>
    <dgm:pt modelId="{9B1FCEFB-430D-4131-8E60-5F2DC94CC1F8}">
      <dgm:prSet phldrT="[Текст]" phldr="1"/>
      <dgm:spPr/>
      <dgm:t>
        <a:bodyPr/>
        <a:lstStyle/>
        <a:p>
          <a:endParaRPr lang="ru-RU" dirty="0"/>
        </a:p>
      </dgm:t>
    </dgm:pt>
    <dgm:pt modelId="{F3872257-1367-492B-B174-B187ED527591}" type="parTrans" cxnId="{CA759292-F994-4879-BF27-7FA20CAEF175}">
      <dgm:prSet/>
      <dgm:spPr/>
      <dgm:t>
        <a:bodyPr/>
        <a:lstStyle/>
        <a:p>
          <a:endParaRPr lang="ru-RU"/>
        </a:p>
      </dgm:t>
    </dgm:pt>
    <dgm:pt modelId="{BBD320BD-F085-47D3-AC64-A48666D3F4D1}" type="sibTrans" cxnId="{CA759292-F994-4879-BF27-7FA20CAEF175}">
      <dgm:prSet/>
      <dgm:spPr/>
      <dgm:t>
        <a:bodyPr/>
        <a:lstStyle/>
        <a:p>
          <a:endParaRPr lang="ru-RU"/>
        </a:p>
      </dgm:t>
    </dgm:pt>
    <dgm:pt modelId="{9E163533-2E09-40D2-ADE4-6FB69E465691}">
      <dgm:prSet phldrT="[Текст]"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ru-RU" sz="2000" dirty="0" smtClean="0"/>
            <a:t>регистрация и учет граждан ,имеющих право на получение жилищных субсидий в связи с переселением из РКС 7,0 </a:t>
          </a:r>
          <a:r>
            <a:rPr lang="ru-RU" sz="2000" dirty="0" err="1" smtClean="0"/>
            <a:t>т.р</a:t>
          </a:r>
          <a:endParaRPr lang="ru-RU" sz="2000" dirty="0"/>
        </a:p>
      </dgm:t>
    </dgm:pt>
    <dgm:pt modelId="{AA19D1B9-FEF7-4A59-AF85-E3D899243C00}" type="parTrans" cxnId="{155B7CB6-9BEB-4BAC-82ED-195D8C31062E}">
      <dgm:prSet/>
      <dgm:spPr/>
      <dgm:t>
        <a:bodyPr/>
        <a:lstStyle/>
        <a:p>
          <a:endParaRPr lang="ru-RU"/>
        </a:p>
      </dgm:t>
    </dgm:pt>
    <dgm:pt modelId="{7124F6CF-0385-4ED2-A529-D9D73BF71278}" type="sibTrans" cxnId="{155B7CB6-9BEB-4BAC-82ED-195D8C31062E}">
      <dgm:prSet/>
      <dgm:spPr/>
      <dgm:t>
        <a:bodyPr/>
        <a:lstStyle/>
        <a:p>
          <a:endParaRPr lang="ru-RU"/>
        </a:p>
      </dgm:t>
    </dgm:pt>
    <dgm:pt modelId="{E70C4027-E3E9-40C9-AC29-E7D6B1960CBA}">
      <dgm:prSet phldrT="[Текст]"/>
      <dgm:spPr/>
      <dgm:t>
        <a:bodyPr/>
        <a:lstStyle/>
        <a:p>
          <a:endParaRPr lang="ru-RU" dirty="0"/>
        </a:p>
      </dgm:t>
    </dgm:pt>
    <dgm:pt modelId="{595C7AEA-2F5E-41B4-B359-1DEDB07BA62A}" type="parTrans" cxnId="{714F1EF3-7BE8-4F42-81D2-DF8090366B0A}">
      <dgm:prSet/>
      <dgm:spPr/>
      <dgm:t>
        <a:bodyPr/>
        <a:lstStyle/>
        <a:p>
          <a:endParaRPr lang="ru-RU"/>
        </a:p>
      </dgm:t>
    </dgm:pt>
    <dgm:pt modelId="{166FCE0A-718E-4CFF-AA3F-A137D0293176}" type="sibTrans" cxnId="{714F1EF3-7BE8-4F42-81D2-DF8090366B0A}">
      <dgm:prSet/>
      <dgm:spPr/>
      <dgm:t>
        <a:bodyPr/>
        <a:lstStyle/>
        <a:p>
          <a:endParaRPr lang="ru-RU"/>
        </a:p>
      </dgm:t>
    </dgm:pt>
    <dgm:pt modelId="{088213B6-B6E1-463C-8424-88AFA0A7BB00}">
      <dgm:prSet custT="1"/>
      <dgm:spPr>
        <a:solidFill>
          <a:schemeClr val="bg1">
            <a:lumMod val="65000"/>
            <a:alpha val="90000"/>
          </a:schemeClr>
        </a:solidFill>
      </dgm:spPr>
      <dgm:t>
        <a:bodyPr/>
        <a:lstStyle/>
        <a:p>
          <a:r>
            <a:rPr lang="ru-RU" sz="2000" dirty="0" smtClean="0"/>
            <a:t>государственные полномочия по выплате вознаграждений  профессиональным опекунам 55,2т.р</a:t>
          </a:r>
          <a:endParaRPr lang="ru-RU" sz="2000" dirty="0"/>
        </a:p>
      </dgm:t>
    </dgm:pt>
    <dgm:pt modelId="{E493BFE0-BC30-418B-9A39-D0493F2F018A}" type="parTrans" cxnId="{F6F4F94A-630E-4855-8DB7-BAA68AC2C2D9}">
      <dgm:prSet/>
      <dgm:spPr/>
      <dgm:t>
        <a:bodyPr/>
        <a:lstStyle/>
        <a:p>
          <a:endParaRPr lang="ru-RU"/>
        </a:p>
      </dgm:t>
    </dgm:pt>
    <dgm:pt modelId="{67DAB44C-C939-455A-A6A3-3AD49A4DAE6F}" type="sibTrans" cxnId="{F6F4F94A-630E-4855-8DB7-BAA68AC2C2D9}">
      <dgm:prSet/>
      <dgm:spPr/>
      <dgm:t>
        <a:bodyPr/>
        <a:lstStyle/>
        <a:p>
          <a:endParaRPr lang="ru-RU"/>
        </a:p>
      </dgm:t>
    </dgm:pt>
    <dgm:pt modelId="{7A4BF97D-8427-497C-892A-763092C41D58}">
      <dgm:prSet custT="1"/>
      <dgm:spPr>
        <a:solidFill>
          <a:schemeClr val="bg1">
            <a:lumMod val="95000"/>
            <a:alpha val="90000"/>
          </a:schemeClr>
        </a:solidFill>
      </dgm:spPr>
      <dgm:t>
        <a:bodyPr/>
        <a:lstStyle/>
        <a:p>
          <a:r>
            <a:rPr lang="ru-RU" sz="2300" dirty="0" smtClean="0"/>
            <a:t>создание муниципальных КДН 1725,8 </a:t>
          </a:r>
          <a:r>
            <a:rPr lang="ru-RU" sz="2300" dirty="0" err="1" smtClean="0"/>
            <a:t>т.р</a:t>
          </a:r>
          <a:endParaRPr lang="ru-RU" sz="2300" dirty="0"/>
        </a:p>
      </dgm:t>
    </dgm:pt>
    <dgm:pt modelId="{1661AE32-7406-48C9-AEDA-357B48D4A41C}" type="parTrans" cxnId="{97387771-5DB6-4E3D-A2FF-83462650536C}">
      <dgm:prSet/>
      <dgm:spPr/>
      <dgm:t>
        <a:bodyPr/>
        <a:lstStyle/>
        <a:p>
          <a:endParaRPr lang="ru-RU"/>
        </a:p>
      </dgm:t>
    </dgm:pt>
    <dgm:pt modelId="{CC5C5A92-6AAA-4B8A-A815-F8A28FF62A2F}" type="sibTrans" cxnId="{97387771-5DB6-4E3D-A2FF-83462650536C}">
      <dgm:prSet/>
      <dgm:spPr/>
      <dgm:t>
        <a:bodyPr/>
        <a:lstStyle/>
        <a:p>
          <a:endParaRPr lang="ru-RU"/>
        </a:p>
      </dgm:t>
    </dgm:pt>
    <dgm:pt modelId="{8549228A-6B52-4875-B09C-3CD404942F7C}">
      <dgm:prSet/>
      <dgm:spPr/>
      <dgm:t>
        <a:bodyPr/>
        <a:lstStyle/>
        <a:p>
          <a:endParaRPr lang="ru-RU" dirty="0"/>
        </a:p>
      </dgm:t>
    </dgm:pt>
    <dgm:pt modelId="{6B2D9FAF-C4EF-4B6B-AB7B-619D6EE5164D}" type="parTrans" cxnId="{34EA7461-2006-4285-B34B-2A05BC868E03}">
      <dgm:prSet/>
      <dgm:spPr/>
      <dgm:t>
        <a:bodyPr/>
        <a:lstStyle/>
        <a:p>
          <a:endParaRPr lang="ru-RU"/>
        </a:p>
      </dgm:t>
    </dgm:pt>
    <dgm:pt modelId="{77EC529D-9151-44CF-B993-350B0ED88CC0}" type="sibTrans" cxnId="{34EA7461-2006-4285-B34B-2A05BC868E03}">
      <dgm:prSet/>
      <dgm:spPr/>
      <dgm:t>
        <a:bodyPr/>
        <a:lstStyle/>
        <a:p>
          <a:endParaRPr lang="ru-RU"/>
        </a:p>
      </dgm:t>
    </dgm:pt>
    <dgm:pt modelId="{01E5D0D0-2A45-4FEC-AFF4-DF6829A43977}">
      <dgm:prSet custT="1"/>
      <dgm:spPr>
        <a:solidFill>
          <a:schemeClr val="bg1">
            <a:lumMod val="65000"/>
            <a:alpha val="90000"/>
          </a:schemeClr>
        </a:solidFill>
      </dgm:spPr>
      <dgm:t>
        <a:bodyPr/>
        <a:lstStyle/>
        <a:p>
          <a:r>
            <a:rPr lang="ru-RU" sz="2300" dirty="0" smtClean="0"/>
            <a:t>организация и осуществление деятельности по опеке и попечительству  3882,9 </a:t>
          </a:r>
          <a:r>
            <a:rPr lang="ru-RU" sz="2300" dirty="0" err="1" smtClean="0"/>
            <a:t>т.р</a:t>
          </a:r>
          <a:endParaRPr lang="ru-RU" sz="2300" dirty="0"/>
        </a:p>
      </dgm:t>
    </dgm:pt>
    <dgm:pt modelId="{359EAF65-AEE5-4AFF-A40F-1EDF5DE0F5D5}" type="parTrans" cxnId="{2053CDDB-4D61-443B-9436-F5EC897CC9D3}">
      <dgm:prSet/>
      <dgm:spPr/>
      <dgm:t>
        <a:bodyPr/>
        <a:lstStyle/>
        <a:p>
          <a:endParaRPr lang="ru-RU"/>
        </a:p>
      </dgm:t>
    </dgm:pt>
    <dgm:pt modelId="{F6B0F7A0-8533-46E9-98B7-FC3ED0700FB7}" type="sibTrans" cxnId="{2053CDDB-4D61-443B-9436-F5EC897CC9D3}">
      <dgm:prSet/>
      <dgm:spPr/>
      <dgm:t>
        <a:bodyPr/>
        <a:lstStyle/>
        <a:p>
          <a:endParaRPr lang="ru-RU"/>
        </a:p>
      </dgm:t>
    </dgm:pt>
    <dgm:pt modelId="{29EF4972-0AD1-4F6A-88A8-6C307C43F3B2}">
      <dgm:prSet/>
      <dgm:spPr/>
      <dgm:t>
        <a:bodyPr/>
        <a:lstStyle/>
        <a:p>
          <a:endParaRPr lang="ru-RU" dirty="0"/>
        </a:p>
      </dgm:t>
    </dgm:pt>
    <dgm:pt modelId="{44415619-239C-44B9-ABD1-DFA4571BCA7D}" type="parTrans" cxnId="{1D75D6CC-DA06-4492-AA70-C7AA590DBE9F}">
      <dgm:prSet/>
      <dgm:spPr/>
      <dgm:t>
        <a:bodyPr/>
        <a:lstStyle/>
        <a:p>
          <a:endParaRPr lang="ru-RU"/>
        </a:p>
      </dgm:t>
    </dgm:pt>
    <dgm:pt modelId="{E91A41AA-73ED-4888-9EFC-E7F673195FB1}" type="sibTrans" cxnId="{1D75D6CC-DA06-4492-AA70-C7AA590DBE9F}">
      <dgm:prSet/>
      <dgm:spPr/>
      <dgm:t>
        <a:bodyPr/>
        <a:lstStyle/>
        <a:p>
          <a:endParaRPr lang="ru-RU"/>
        </a:p>
      </dgm:t>
    </dgm:pt>
    <dgm:pt modelId="{934F5490-B649-4E4F-87D0-6768E25D730F}">
      <dgm:prSet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ru-RU" dirty="0" smtClean="0"/>
            <a:t>полномочия в сфере  административных правонарушений 967,9 </a:t>
          </a:r>
          <a:r>
            <a:rPr lang="ru-RU" dirty="0" err="1" smtClean="0"/>
            <a:t>т.р</a:t>
          </a:r>
          <a:r>
            <a:rPr lang="ru-RU" dirty="0" smtClean="0"/>
            <a:t>  </a:t>
          </a:r>
          <a:endParaRPr lang="ru-RU" dirty="0"/>
        </a:p>
      </dgm:t>
    </dgm:pt>
    <dgm:pt modelId="{8B428816-F749-4E17-80AE-0865BC54C705}" type="parTrans" cxnId="{A883EE69-9C0D-4425-83A4-BF39F800ACFE}">
      <dgm:prSet/>
      <dgm:spPr/>
      <dgm:t>
        <a:bodyPr/>
        <a:lstStyle/>
        <a:p>
          <a:endParaRPr lang="ru-RU"/>
        </a:p>
      </dgm:t>
    </dgm:pt>
    <dgm:pt modelId="{F1FEE21C-A2B9-4C2C-9BBE-711078808FE0}" type="sibTrans" cxnId="{A883EE69-9C0D-4425-83A4-BF39F800ACFE}">
      <dgm:prSet/>
      <dgm:spPr/>
      <dgm:t>
        <a:bodyPr/>
        <a:lstStyle/>
        <a:p>
          <a:endParaRPr lang="ru-RU"/>
        </a:p>
      </dgm:t>
    </dgm:pt>
    <dgm:pt modelId="{601DE47D-0AB0-4FEA-8D55-74B6A02E476C}">
      <dgm:prSet/>
      <dgm:spPr/>
      <dgm:t>
        <a:bodyPr/>
        <a:lstStyle/>
        <a:p>
          <a:endParaRPr lang="ru-RU" dirty="0"/>
        </a:p>
      </dgm:t>
    </dgm:pt>
    <dgm:pt modelId="{0250C769-626E-4FB0-80A5-3F76EB78B3AC}" type="sibTrans" cxnId="{ABF2C1A5-B749-47E9-A7BB-0997B4B12D36}">
      <dgm:prSet/>
      <dgm:spPr/>
      <dgm:t>
        <a:bodyPr/>
        <a:lstStyle/>
        <a:p>
          <a:endParaRPr lang="ru-RU"/>
        </a:p>
      </dgm:t>
    </dgm:pt>
    <dgm:pt modelId="{2830B779-3688-4C09-B43F-2FDC3F5B9C1F}" type="parTrans" cxnId="{ABF2C1A5-B749-47E9-A7BB-0997B4B12D36}">
      <dgm:prSet/>
      <dgm:spPr/>
      <dgm:t>
        <a:bodyPr/>
        <a:lstStyle/>
        <a:p>
          <a:endParaRPr lang="ru-RU"/>
        </a:p>
      </dgm:t>
    </dgm:pt>
    <dgm:pt modelId="{377689B7-A87B-46FA-AF8C-F1341298DB56}" type="pres">
      <dgm:prSet presAssocID="{1AD4663F-DC46-4F7B-9EFC-23F75203D21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D87AF94-E744-4F8B-8FE0-A8575AC92132}" type="pres">
      <dgm:prSet presAssocID="{F9B31841-7592-4070-BC7F-C529E20F79A1}" presName="composite" presStyleCnt="0"/>
      <dgm:spPr/>
    </dgm:pt>
    <dgm:pt modelId="{7B107AF8-A992-4250-ADC9-6B39A55DDAD5}" type="pres">
      <dgm:prSet presAssocID="{F9B31841-7592-4070-BC7F-C529E20F79A1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92C7BA-47FE-4DB8-B546-49972E785367}" type="pres">
      <dgm:prSet presAssocID="{F9B31841-7592-4070-BC7F-C529E20F79A1}" presName="descendantText" presStyleLbl="alignAcc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C0FD07-3434-46EB-B980-B7793B723E05}" type="pres">
      <dgm:prSet presAssocID="{396BFC71-4577-44DC-9538-3DB3C9FAC346}" presName="sp" presStyleCnt="0"/>
      <dgm:spPr/>
    </dgm:pt>
    <dgm:pt modelId="{EBB93342-76B3-4ACF-BC1E-3A4F449255C7}" type="pres">
      <dgm:prSet presAssocID="{2A2BF30F-F4BF-4780-A6DA-DDB302994585}" presName="composite" presStyleCnt="0"/>
      <dgm:spPr/>
    </dgm:pt>
    <dgm:pt modelId="{839FADF0-A67A-4513-B837-CC730334CEAA}" type="pres">
      <dgm:prSet presAssocID="{2A2BF30F-F4BF-4780-A6DA-DDB302994585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C72053-C38C-4208-9E43-F1F17F8A1F0E}" type="pres">
      <dgm:prSet presAssocID="{2A2BF30F-F4BF-4780-A6DA-DDB302994585}" presName="descendantText" presStyleLbl="alignAcc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AF84BE-34E3-43D8-AAE4-7FC22BAC36D3}" type="pres">
      <dgm:prSet presAssocID="{93D499D1-748A-4619-90FC-52C3F29A1775}" presName="sp" presStyleCnt="0"/>
      <dgm:spPr/>
    </dgm:pt>
    <dgm:pt modelId="{F95E6FB1-5657-49B2-83F9-908B64916E8B}" type="pres">
      <dgm:prSet presAssocID="{9B1FCEFB-430D-4131-8E60-5F2DC94CC1F8}" presName="composite" presStyleCnt="0"/>
      <dgm:spPr/>
    </dgm:pt>
    <dgm:pt modelId="{258208CA-C189-4A37-BBEA-ED211D24B48C}" type="pres">
      <dgm:prSet presAssocID="{9B1FCEFB-430D-4131-8E60-5F2DC94CC1F8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E87EA2-D154-453D-BA38-0C204003E06A}" type="pres">
      <dgm:prSet presAssocID="{9B1FCEFB-430D-4131-8E60-5F2DC94CC1F8}" presName="descendantText" presStyleLbl="alignAcc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679782-006A-48CF-915E-2B5E0A91A55B}" type="pres">
      <dgm:prSet presAssocID="{BBD320BD-F085-47D3-AC64-A48666D3F4D1}" presName="sp" presStyleCnt="0"/>
      <dgm:spPr/>
    </dgm:pt>
    <dgm:pt modelId="{13BC5C26-402B-43FD-A867-2A6ED2AD09FC}" type="pres">
      <dgm:prSet presAssocID="{E70C4027-E3E9-40C9-AC29-E7D6B1960CBA}" presName="composite" presStyleCnt="0"/>
      <dgm:spPr/>
    </dgm:pt>
    <dgm:pt modelId="{0E160656-495B-4C68-B5EC-169E9C286E2A}" type="pres">
      <dgm:prSet presAssocID="{E70C4027-E3E9-40C9-AC29-E7D6B1960CBA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543016-C365-4504-AD43-6E42504E84B7}" type="pres">
      <dgm:prSet presAssocID="{E70C4027-E3E9-40C9-AC29-E7D6B1960CBA}" presName="descendantText" presStyleLbl="alignAcc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71AD20-E636-4020-AD3C-42A488E6C6B9}" type="pres">
      <dgm:prSet presAssocID="{166FCE0A-718E-4CFF-AA3F-A137D0293176}" presName="sp" presStyleCnt="0"/>
      <dgm:spPr/>
    </dgm:pt>
    <dgm:pt modelId="{BF42D1F9-7ECC-4B4C-99AD-487D2FD6B72B}" type="pres">
      <dgm:prSet presAssocID="{601DE47D-0AB0-4FEA-8D55-74B6A02E476C}" presName="composite" presStyleCnt="0"/>
      <dgm:spPr/>
    </dgm:pt>
    <dgm:pt modelId="{A05290F6-B2B8-4302-83B9-07D462073FDA}" type="pres">
      <dgm:prSet presAssocID="{601DE47D-0AB0-4FEA-8D55-74B6A02E476C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3A3645-011D-4F88-A97F-D47AB1093030}" type="pres">
      <dgm:prSet presAssocID="{601DE47D-0AB0-4FEA-8D55-74B6A02E476C}" presName="descendantText" presStyleLbl="align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FD479E-7C1E-4676-B1CD-058AA0583AF3}" type="pres">
      <dgm:prSet presAssocID="{0250C769-626E-4FB0-80A5-3F76EB78B3AC}" presName="sp" presStyleCnt="0"/>
      <dgm:spPr/>
    </dgm:pt>
    <dgm:pt modelId="{6DA19609-2933-41B8-87F5-220D5FB4DE2A}" type="pres">
      <dgm:prSet presAssocID="{8549228A-6B52-4875-B09C-3CD404942F7C}" presName="composite" presStyleCnt="0"/>
      <dgm:spPr/>
    </dgm:pt>
    <dgm:pt modelId="{37016A94-0A4B-400F-8324-B98B2BAC5940}" type="pres">
      <dgm:prSet presAssocID="{8549228A-6B52-4875-B09C-3CD404942F7C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FDF315-BCF6-49F5-A411-3E6C19F0BAEB}" type="pres">
      <dgm:prSet presAssocID="{8549228A-6B52-4875-B09C-3CD404942F7C}" presName="descendantText" presStyleLbl="alignAcc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DBF90D-C5A2-4339-8D1E-D1E58EF911CE}" type="pres">
      <dgm:prSet presAssocID="{77EC529D-9151-44CF-B993-350B0ED88CC0}" presName="sp" presStyleCnt="0"/>
      <dgm:spPr/>
    </dgm:pt>
    <dgm:pt modelId="{46DE2376-A88D-4007-9085-35A57E0FF29F}" type="pres">
      <dgm:prSet presAssocID="{29EF4972-0AD1-4F6A-88A8-6C307C43F3B2}" presName="composite" presStyleCnt="0"/>
      <dgm:spPr/>
    </dgm:pt>
    <dgm:pt modelId="{838B7D73-94F1-4AFC-AF09-95AF9643CE13}" type="pres">
      <dgm:prSet presAssocID="{29EF4972-0AD1-4F6A-88A8-6C307C43F3B2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7D79E3-01AE-4FA9-9565-7C9C9ED846DE}" type="pres">
      <dgm:prSet presAssocID="{29EF4972-0AD1-4F6A-88A8-6C307C43F3B2}" presName="descendantText" presStyleLbl="alignAcc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759292-F994-4879-BF27-7FA20CAEF175}" srcId="{1AD4663F-DC46-4F7B-9EFC-23F75203D21D}" destId="{9B1FCEFB-430D-4131-8E60-5F2DC94CC1F8}" srcOrd="2" destOrd="0" parTransId="{F3872257-1367-492B-B174-B187ED527591}" sibTransId="{BBD320BD-F085-47D3-AC64-A48666D3F4D1}"/>
    <dgm:cxn modelId="{BCFC35B6-F164-445D-A402-8230366F7DFE}" srcId="{F9B31841-7592-4070-BC7F-C529E20F79A1}" destId="{8BA24A48-9ACF-4082-B149-851E850FDADF}" srcOrd="0" destOrd="0" parTransId="{23E3B615-86CA-4C7B-9231-D3F0EC4BF96D}" sibTransId="{751ABBB7-12D0-4D52-8692-CEBDFA278664}"/>
    <dgm:cxn modelId="{38393F03-5EF3-431A-AB72-2C44427AD710}" type="presOf" srcId="{8BA24A48-9ACF-4082-B149-851E850FDADF}" destId="{4492C7BA-47FE-4DB8-B546-49972E785367}" srcOrd="0" destOrd="0" presId="urn:microsoft.com/office/officeart/2005/8/layout/chevron2"/>
    <dgm:cxn modelId="{5D858A58-8026-46AC-B7AF-94453880368C}" type="presOf" srcId="{9E163533-2E09-40D2-ADE4-6FB69E465691}" destId="{1EE87EA2-D154-453D-BA38-0C204003E06A}" srcOrd="0" destOrd="0" presId="urn:microsoft.com/office/officeart/2005/8/layout/chevron2"/>
    <dgm:cxn modelId="{71A306EF-8F4C-44B1-8DC1-029D1C334B57}" type="presOf" srcId="{601DE47D-0AB0-4FEA-8D55-74B6A02E476C}" destId="{A05290F6-B2B8-4302-83B9-07D462073FDA}" srcOrd="0" destOrd="0" presId="urn:microsoft.com/office/officeart/2005/8/layout/chevron2"/>
    <dgm:cxn modelId="{AE58AD2C-6F26-415C-80BE-A50B05DE1C3B}" type="presOf" srcId="{29EF4972-0AD1-4F6A-88A8-6C307C43F3B2}" destId="{838B7D73-94F1-4AFC-AF09-95AF9643CE13}" srcOrd="0" destOrd="0" presId="urn:microsoft.com/office/officeart/2005/8/layout/chevron2"/>
    <dgm:cxn modelId="{EEB2DFD9-6819-4468-9FA1-6A5A62968AE6}" type="presOf" srcId="{F9B31841-7592-4070-BC7F-C529E20F79A1}" destId="{7B107AF8-A992-4250-ADC9-6B39A55DDAD5}" srcOrd="0" destOrd="0" presId="urn:microsoft.com/office/officeart/2005/8/layout/chevron2"/>
    <dgm:cxn modelId="{D0A273D3-3DA6-418C-920C-C98DC341DE1D}" srcId="{1AD4663F-DC46-4F7B-9EFC-23F75203D21D}" destId="{F9B31841-7592-4070-BC7F-C529E20F79A1}" srcOrd="0" destOrd="0" parTransId="{7BB29D39-F27E-41E0-A2B1-F356499F08BB}" sibTransId="{396BFC71-4577-44DC-9538-3DB3C9FAC346}"/>
    <dgm:cxn modelId="{34EA7461-2006-4285-B34B-2A05BC868E03}" srcId="{1AD4663F-DC46-4F7B-9EFC-23F75203D21D}" destId="{8549228A-6B52-4875-B09C-3CD404942F7C}" srcOrd="5" destOrd="0" parTransId="{6B2D9FAF-C4EF-4B6B-AB7B-619D6EE5164D}" sibTransId="{77EC529D-9151-44CF-B993-350B0ED88CC0}"/>
    <dgm:cxn modelId="{A883EE69-9C0D-4425-83A4-BF39F800ACFE}" srcId="{29EF4972-0AD1-4F6A-88A8-6C307C43F3B2}" destId="{934F5490-B649-4E4F-87D0-6768E25D730F}" srcOrd="0" destOrd="0" parTransId="{8B428816-F749-4E17-80AE-0865BC54C705}" sibTransId="{F1FEE21C-A2B9-4C2C-9BBE-711078808FE0}"/>
    <dgm:cxn modelId="{DA4778E9-851E-4029-BAF1-9F78DC32487B}" type="presOf" srcId="{01E5D0D0-2A45-4FEC-AFF4-DF6829A43977}" destId="{BEFDF315-BCF6-49F5-A411-3E6C19F0BAEB}" srcOrd="0" destOrd="0" presId="urn:microsoft.com/office/officeart/2005/8/layout/chevron2"/>
    <dgm:cxn modelId="{ABF2C1A5-B749-47E9-A7BB-0997B4B12D36}" srcId="{1AD4663F-DC46-4F7B-9EFC-23F75203D21D}" destId="{601DE47D-0AB0-4FEA-8D55-74B6A02E476C}" srcOrd="4" destOrd="0" parTransId="{2830B779-3688-4C09-B43F-2FDC3F5B9C1F}" sibTransId="{0250C769-626E-4FB0-80A5-3F76EB78B3AC}"/>
    <dgm:cxn modelId="{0EA0064C-E581-4C5B-9FE2-71EFE693DCE1}" type="presOf" srcId="{E70C4027-E3E9-40C9-AC29-E7D6B1960CBA}" destId="{0E160656-495B-4C68-B5EC-169E9C286E2A}" srcOrd="0" destOrd="0" presId="urn:microsoft.com/office/officeart/2005/8/layout/chevron2"/>
    <dgm:cxn modelId="{A3914B0C-3847-4FD4-A66B-E5113B219C61}" type="presOf" srcId="{934F5490-B649-4E4F-87D0-6768E25D730F}" destId="{887D79E3-01AE-4FA9-9565-7C9C9ED846DE}" srcOrd="0" destOrd="0" presId="urn:microsoft.com/office/officeart/2005/8/layout/chevron2"/>
    <dgm:cxn modelId="{C0261BA1-B219-4E96-8AC1-D64780D253C6}" type="presOf" srcId="{9B1FCEFB-430D-4131-8E60-5F2DC94CC1F8}" destId="{258208CA-C189-4A37-BBEA-ED211D24B48C}" srcOrd="0" destOrd="0" presId="urn:microsoft.com/office/officeart/2005/8/layout/chevron2"/>
    <dgm:cxn modelId="{1D75D6CC-DA06-4492-AA70-C7AA590DBE9F}" srcId="{1AD4663F-DC46-4F7B-9EFC-23F75203D21D}" destId="{29EF4972-0AD1-4F6A-88A8-6C307C43F3B2}" srcOrd="6" destOrd="0" parTransId="{44415619-239C-44B9-ABD1-DFA4571BCA7D}" sibTransId="{E91A41AA-73ED-4888-9EFC-E7F673195FB1}"/>
    <dgm:cxn modelId="{2D2EBF45-B33E-4550-B274-6B31C9C90F5C}" type="presOf" srcId="{8549228A-6B52-4875-B09C-3CD404942F7C}" destId="{37016A94-0A4B-400F-8324-B98B2BAC5940}" srcOrd="0" destOrd="0" presId="urn:microsoft.com/office/officeart/2005/8/layout/chevron2"/>
    <dgm:cxn modelId="{97387771-5DB6-4E3D-A2FF-83462650536C}" srcId="{601DE47D-0AB0-4FEA-8D55-74B6A02E476C}" destId="{7A4BF97D-8427-497C-892A-763092C41D58}" srcOrd="0" destOrd="0" parTransId="{1661AE32-7406-48C9-AEDA-357B48D4A41C}" sibTransId="{CC5C5A92-6AAA-4B8A-A815-F8A28FF62A2F}"/>
    <dgm:cxn modelId="{155B7CB6-9BEB-4BAC-82ED-195D8C31062E}" srcId="{9B1FCEFB-430D-4131-8E60-5F2DC94CC1F8}" destId="{9E163533-2E09-40D2-ADE4-6FB69E465691}" srcOrd="0" destOrd="0" parTransId="{AA19D1B9-FEF7-4A59-AF85-E3D899243C00}" sibTransId="{7124F6CF-0385-4ED2-A529-D9D73BF71278}"/>
    <dgm:cxn modelId="{6345C635-6288-4833-A1E7-C4BCF58051F1}" type="presOf" srcId="{C5B29F71-66F9-4460-838D-BB95B25F6357}" destId="{0BC72053-C38C-4208-9E43-F1F17F8A1F0E}" srcOrd="0" destOrd="0" presId="urn:microsoft.com/office/officeart/2005/8/layout/chevron2"/>
    <dgm:cxn modelId="{6A5C668E-1FD5-4D01-8BD3-536B3B1441C0}" type="presOf" srcId="{1AD4663F-DC46-4F7B-9EFC-23F75203D21D}" destId="{377689B7-A87B-46FA-AF8C-F1341298DB56}" srcOrd="0" destOrd="0" presId="urn:microsoft.com/office/officeart/2005/8/layout/chevron2"/>
    <dgm:cxn modelId="{A2BA2488-0A8F-492C-9355-BC61CCD73D5C}" srcId="{1AD4663F-DC46-4F7B-9EFC-23F75203D21D}" destId="{2A2BF30F-F4BF-4780-A6DA-DDB302994585}" srcOrd="1" destOrd="0" parTransId="{167495C2-80B1-4469-9DC8-48C2A2A9E7F6}" sibTransId="{93D499D1-748A-4619-90FC-52C3F29A1775}"/>
    <dgm:cxn modelId="{EEF62C69-8D1B-4C75-8D5A-44C82FBA1F0C}" type="presOf" srcId="{7A4BF97D-8427-497C-892A-763092C41D58}" destId="{583A3645-011D-4F88-A97F-D47AB1093030}" srcOrd="0" destOrd="0" presId="urn:microsoft.com/office/officeart/2005/8/layout/chevron2"/>
    <dgm:cxn modelId="{6166CD80-5579-4E6E-A904-FC2DC64AF489}" srcId="{2A2BF30F-F4BF-4780-A6DA-DDB302994585}" destId="{C5B29F71-66F9-4460-838D-BB95B25F6357}" srcOrd="0" destOrd="0" parTransId="{00A60297-8A9E-47E6-8A2C-EF263A863C74}" sibTransId="{84E1E80B-C00C-4F57-8F27-AF6A212F9331}"/>
    <dgm:cxn modelId="{F6F4F94A-630E-4855-8DB7-BAA68AC2C2D9}" srcId="{E70C4027-E3E9-40C9-AC29-E7D6B1960CBA}" destId="{088213B6-B6E1-463C-8424-88AFA0A7BB00}" srcOrd="0" destOrd="0" parTransId="{E493BFE0-BC30-418B-9A39-D0493F2F018A}" sibTransId="{67DAB44C-C939-455A-A6A3-3AD49A4DAE6F}"/>
    <dgm:cxn modelId="{41DF3D67-E04A-48C4-AED9-9B051B5207A5}" type="presOf" srcId="{088213B6-B6E1-463C-8424-88AFA0A7BB00}" destId="{B3543016-C365-4504-AD43-6E42504E84B7}" srcOrd="0" destOrd="0" presId="urn:microsoft.com/office/officeart/2005/8/layout/chevron2"/>
    <dgm:cxn modelId="{2053CDDB-4D61-443B-9436-F5EC897CC9D3}" srcId="{8549228A-6B52-4875-B09C-3CD404942F7C}" destId="{01E5D0D0-2A45-4FEC-AFF4-DF6829A43977}" srcOrd="0" destOrd="0" parTransId="{359EAF65-AEE5-4AFF-A40F-1EDF5DE0F5D5}" sibTransId="{F6B0F7A0-8533-46E9-98B7-FC3ED0700FB7}"/>
    <dgm:cxn modelId="{714F1EF3-7BE8-4F42-81D2-DF8090366B0A}" srcId="{1AD4663F-DC46-4F7B-9EFC-23F75203D21D}" destId="{E70C4027-E3E9-40C9-AC29-E7D6B1960CBA}" srcOrd="3" destOrd="0" parTransId="{595C7AEA-2F5E-41B4-B359-1DEDB07BA62A}" sibTransId="{166FCE0A-718E-4CFF-AA3F-A137D0293176}"/>
    <dgm:cxn modelId="{A0D795E8-AAE6-4C54-91A9-8948760444D8}" type="presOf" srcId="{2A2BF30F-F4BF-4780-A6DA-DDB302994585}" destId="{839FADF0-A67A-4513-B837-CC730334CEAA}" srcOrd="0" destOrd="0" presId="urn:microsoft.com/office/officeart/2005/8/layout/chevron2"/>
    <dgm:cxn modelId="{1B3B7308-EA99-4655-A4E3-D077270CDDB1}" type="presParOf" srcId="{377689B7-A87B-46FA-AF8C-F1341298DB56}" destId="{1D87AF94-E744-4F8B-8FE0-A8575AC92132}" srcOrd="0" destOrd="0" presId="urn:microsoft.com/office/officeart/2005/8/layout/chevron2"/>
    <dgm:cxn modelId="{ADFB2D6D-A49C-42FF-B4BF-5FA06433943A}" type="presParOf" srcId="{1D87AF94-E744-4F8B-8FE0-A8575AC92132}" destId="{7B107AF8-A992-4250-ADC9-6B39A55DDAD5}" srcOrd="0" destOrd="0" presId="urn:microsoft.com/office/officeart/2005/8/layout/chevron2"/>
    <dgm:cxn modelId="{F0B24373-3CDF-412A-8767-3185EB0367C0}" type="presParOf" srcId="{1D87AF94-E744-4F8B-8FE0-A8575AC92132}" destId="{4492C7BA-47FE-4DB8-B546-49972E785367}" srcOrd="1" destOrd="0" presId="urn:microsoft.com/office/officeart/2005/8/layout/chevron2"/>
    <dgm:cxn modelId="{32ACCF14-68AC-4C38-9BD0-136AD41AFE00}" type="presParOf" srcId="{377689B7-A87B-46FA-AF8C-F1341298DB56}" destId="{8CC0FD07-3434-46EB-B980-B7793B723E05}" srcOrd="1" destOrd="0" presId="urn:microsoft.com/office/officeart/2005/8/layout/chevron2"/>
    <dgm:cxn modelId="{3D0F3459-517A-4563-8CA9-D526AACE2FE9}" type="presParOf" srcId="{377689B7-A87B-46FA-AF8C-F1341298DB56}" destId="{EBB93342-76B3-4ACF-BC1E-3A4F449255C7}" srcOrd="2" destOrd="0" presId="urn:microsoft.com/office/officeart/2005/8/layout/chevron2"/>
    <dgm:cxn modelId="{5E21E3AA-1304-42DB-87FC-EE58A2C4CE86}" type="presParOf" srcId="{EBB93342-76B3-4ACF-BC1E-3A4F449255C7}" destId="{839FADF0-A67A-4513-B837-CC730334CEAA}" srcOrd="0" destOrd="0" presId="urn:microsoft.com/office/officeart/2005/8/layout/chevron2"/>
    <dgm:cxn modelId="{B6A7B4BD-BE87-4788-9FE7-8A90B4B4ACEF}" type="presParOf" srcId="{EBB93342-76B3-4ACF-BC1E-3A4F449255C7}" destId="{0BC72053-C38C-4208-9E43-F1F17F8A1F0E}" srcOrd="1" destOrd="0" presId="urn:microsoft.com/office/officeart/2005/8/layout/chevron2"/>
    <dgm:cxn modelId="{6C003CAA-CDBD-44BE-9C87-CF9943EF4D5F}" type="presParOf" srcId="{377689B7-A87B-46FA-AF8C-F1341298DB56}" destId="{5CAF84BE-34E3-43D8-AAE4-7FC22BAC36D3}" srcOrd="3" destOrd="0" presId="urn:microsoft.com/office/officeart/2005/8/layout/chevron2"/>
    <dgm:cxn modelId="{2C0262E3-6EB2-43A2-B321-EAC9603B104D}" type="presParOf" srcId="{377689B7-A87B-46FA-AF8C-F1341298DB56}" destId="{F95E6FB1-5657-49B2-83F9-908B64916E8B}" srcOrd="4" destOrd="0" presId="urn:microsoft.com/office/officeart/2005/8/layout/chevron2"/>
    <dgm:cxn modelId="{1FAF8E0E-35BA-43EE-936A-E975739E8099}" type="presParOf" srcId="{F95E6FB1-5657-49B2-83F9-908B64916E8B}" destId="{258208CA-C189-4A37-BBEA-ED211D24B48C}" srcOrd="0" destOrd="0" presId="urn:microsoft.com/office/officeart/2005/8/layout/chevron2"/>
    <dgm:cxn modelId="{06155D48-E94D-4182-B717-FCC53B40DF84}" type="presParOf" srcId="{F95E6FB1-5657-49B2-83F9-908B64916E8B}" destId="{1EE87EA2-D154-453D-BA38-0C204003E06A}" srcOrd="1" destOrd="0" presId="urn:microsoft.com/office/officeart/2005/8/layout/chevron2"/>
    <dgm:cxn modelId="{EBE0E5DA-BA85-463B-8C34-E918DC00AAC3}" type="presParOf" srcId="{377689B7-A87B-46FA-AF8C-F1341298DB56}" destId="{9E679782-006A-48CF-915E-2B5E0A91A55B}" srcOrd="5" destOrd="0" presId="urn:microsoft.com/office/officeart/2005/8/layout/chevron2"/>
    <dgm:cxn modelId="{8AB6DCC0-CF61-4E67-95F2-675805FB4063}" type="presParOf" srcId="{377689B7-A87B-46FA-AF8C-F1341298DB56}" destId="{13BC5C26-402B-43FD-A867-2A6ED2AD09FC}" srcOrd="6" destOrd="0" presId="urn:microsoft.com/office/officeart/2005/8/layout/chevron2"/>
    <dgm:cxn modelId="{6A761AA4-B89C-4248-BA1D-C6073121F5EB}" type="presParOf" srcId="{13BC5C26-402B-43FD-A867-2A6ED2AD09FC}" destId="{0E160656-495B-4C68-B5EC-169E9C286E2A}" srcOrd="0" destOrd="0" presId="urn:microsoft.com/office/officeart/2005/8/layout/chevron2"/>
    <dgm:cxn modelId="{10953524-D9CA-4850-AD46-DFB57E6EA429}" type="presParOf" srcId="{13BC5C26-402B-43FD-A867-2A6ED2AD09FC}" destId="{B3543016-C365-4504-AD43-6E42504E84B7}" srcOrd="1" destOrd="0" presId="urn:microsoft.com/office/officeart/2005/8/layout/chevron2"/>
    <dgm:cxn modelId="{FF092AAC-7C4E-4D2D-9458-FC7E4D01B85D}" type="presParOf" srcId="{377689B7-A87B-46FA-AF8C-F1341298DB56}" destId="{B371AD20-E636-4020-AD3C-42A488E6C6B9}" srcOrd="7" destOrd="0" presId="urn:microsoft.com/office/officeart/2005/8/layout/chevron2"/>
    <dgm:cxn modelId="{DB603A4D-7592-49B8-AEB0-C39BDA5AF33A}" type="presParOf" srcId="{377689B7-A87B-46FA-AF8C-F1341298DB56}" destId="{BF42D1F9-7ECC-4B4C-99AD-487D2FD6B72B}" srcOrd="8" destOrd="0" presId="urn:microsoft.com/office/officeart/2005/8/layout/chevron2"/>
    <dgm:cxn modelId="{B9E9C13E-D6A3-4C1D-9463-A8E4AA161DB4}" type="presParOf" srcId="{BF42D1F9-7ECC-4B4C-99AD-487D2FD6B72B}" destId="{A05290F6-B2B8-4302-83B9-07D462073FDA}" srcOrd="0" destOrd="0" presId="urn:microsoft.com/office/officeart/2005/8/layout/chevron2"/>
    <dgm:cxn modelId="{070DDBA8-0174-4A21-8AE7-43BF1CA743DA}" type="presParOf" srcId="{BF42D1F9-7ECC-4B4C-99AD-487D2FD6B72B}" destId="{583A3645-011D-4F88-A97F-D47AB1093030}" srcOrd="1" destOrd="0" presId="urn:microsoft.com/office/officeart/2005/8/layout/chevron2"/>
    <dgm:cxn modelId="{78DDFC92-73C2-4333-BC47-81AAD2928193}" type="presParOf" srcId="{377689B7-A87B-46FA-AF8C-F1341298DB56}" destId="{E2FD479E-7C1E-4676-B1CD-058AA0583AF3}" srcOrd="9" destOrd="0" presId="urn:microsoft.com/office/officeart/2005/8/layout/chevron2"/>
    <dgm:cxn modelId="{40B04945-2DC1-4032-9FCF-E02D919C6CA7}" type="presParOf" srcId="{377689B7-A87B-46FA-AF8C-F1341298DB56}" destId="{6DA19609-2933-41B8-87F5-220D5FB4DE2A}" srcOrd="10" destOrd="0" presId="urn:microsoft.com/office/officeart/2005/8/layout/chevron2"/>
    <dgm:cxn modelId="{99FD2202-3837-4B9C-AC3A-79EC8B206382}" type="presParOf" srcId="{6DA19609-2933-41B8-87F5-220D5FB4DE2A}" destId="{37016A94-0A4B-400F-8324-B98B2BAC5940}" srcOrd="0" destOrd="0" presId="urn:microsoft.com/office/officeart/2005/8/layout/chevron2"/>
    <dgm:cxn modelId="{9D8CA50D-EC29-496C-B22F-E36FBC3C8A35}" type="presParOf" srcId="{6DA19609-2933-41B8-87F5-220D5FB4DE2A}" destId="{BEFDF315-BCF6-49F5-A411-3E6C19F0BAEB}" srcOrd="1" destOrd="0" presId="urn:microsoft.com/office/officeart/2005/8/layout/chevron2"/>
    <dgm:cxn modelId="{2BDB8EA0-65AE-4D4C-9A29-EE8C5AF8DB26}" type="presParOf" srcId="{377689B7-A87B-46FA-AF8C-F1341298DB56}" destId="{73DBF90D-C5A2-4339-8D1E-D1E58EF911CE}" srcOrd="11" destOrd="0" presId="urn:microsoft.com/office/officeart/2005/8/layout/chevron2"/>
    <dgm:cxn modelId="{877A7F37-D777-4894-B917-7B8D0DE95CBF}" type="presParOf" srcId="{377689B7-A87B-46FA-AF8C-F1341298DB56}" destId="{46DE2376-A88D-4007-9085-35A57E0FF29F}" srcOrd="12" destOrd="0" presId="urn:microsoft.com/office/officeart/2005/8/layout/chevron2"/>
    <dgm:cxn modelId="{4C92AB57-6463-4453-A135-C9304CCE1DA8}" type="presParOf" srcId="{46DE2376-A88D-4007-9085-35A57E0FF29F}" destId="{838B7D73-94F1-4AFC-AF09-95AF9643CE13}" srcOrd="0" destOrd="0" presId="urn:microsoft.com/office/officeart/2005/8/layout/chevron2"/>
    <dgm:cxn modelId="{D050747C-AC48-4A3F-BCB6-A1023EF339AF}" type="presParOf" srcId="{46DE2376-A88D-4007-9085-35A57E0FF29F}" destId="{887D79E3-01AE-4FA9-9565-7C9C9ED846D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A83029D-B255-42F8-89E3-4E2B2CE8D7E2}" type="doc">
      <dgm:prSet loTypeId="urn:microsoft.com/office/officeart/2005/8/layout/vList4#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D825B37-3D89-45E8-90B0-920A8F9EC786}">
      <dgm:prSet phldrT="[Текст]" custT="1"/>
      <dgm:spPr/>
      <dgm:t>
        <a:bodyPr/>
        <a:lstStyle/>
        <a:p>
          <a:r>
            <a:rPr lang="ru-RU" sz="2000" dirty="0" smtClean="0"/>
            <a:t>Оценка недвижимого имущества и годовой арендной платы </a:t>
          </a:r>
          <a:endParaRPr lang="ru-RU" sz="2000" dirty="0"/>
        </a:p>
      </dgm:t>
    </dgm:pt>
    <dgm:pt modelId="{C0C8E2C4-81EA-4A49-BCC5-CD29D60E6224}" type="parTrans" cxnId="{3B92C7A7-249A-4B7A-B911-C13DB00C5BD4}">
      <dgm:prSet/>
      <dgm:spPr/>
      <dgm:t>
        <a:bodyPr/>
        <a:lstStyle/>
        <a:p>
          <a:endParaRPr lang="ru-RU"/>
        </a:p>
      </dgm:t>
    </dgm:pt>
    <dgm:pt modelId="{578FAD6E-1BF4-4D06-BBC9-3EB1DD522CB3}" type="sibTrans" cxnId="{3B92C7A7-249A-4B7A-B911-C13DB00C5BD4}">
      <dgm:prSet/>
      <dgm:spPr/>
      <dgm:t>
        <a:bodyPr/>
        <a:lstStyle/>
        <a:p>
          <a:endParaRPr lang="ru-RU"/>
        </a:p>
      </dgm:t>
    </dgm:pt>
    <dgm:pt modelId="{81E5D021-9483-47B5-800F-65C8162351E0}">
      <dgm:prSet phldrT="[Текст]" custT="1"/>
      <dgm:spPr/>
      <dgm:t>
        <a:bodyPr/>
        <a:lstStyle/>
        <a:p>
          <a:r>
            <a:rPr lang="ru-RU" sz="2000" dirty="0" smtClean="0"/>
            <a:t>Содержание имущества, находящегося в муниципальной собственности ,уплата </a:t>
          </a:r>
          <a:r>
            <a:rPr lang="ru-RU" sz="2000" dirty="0" err="1" smtClean="0"/>
            <a:t>имущ.налогов</a:t>
          </a:r>
          <a:endParaRPr lang="ru-RU" sz="2000" dirty="0"/>
        </a:p>
      </dgm:t>
    </dgm:pt>
    <dgm:pt modelId="{A7B2FF38-3B85-4570-841E-B166D7DACDB5}" type="parTrans" cxnId="{C0C5C621-EE8C-4757-B2CD-0E57759D0B1C}">
      <dgm:prSet/>
      <dgm:spPr/>
      <dgm:t>
        <a:bodyPr/>
        <a:lstStyle/>
        <a:p>
          <a:endParaRPr lang="ru-RU"/>
        </a:p>
      </dgm:t>
    </dgm:pt>
    <dgm:pt modelId="{FF17094D-6091-4DDE-B68C-41E53BF44E68}" type="sibTrans" cxnId="{C0C5C621-EE8C-4757-B2CD-0E57759D0B1C}">
      <dgm:prSet/>
      <dgm:spPr/>
      <dgm:t>
        <a:bodyPr/>
        <a:lstStyle/>
        <a:p>
          <a:endParaRPr lang="ru-RU"/>
        </a:p>
      </dgm:t>
    </dgm:pt>
    <dgm:pt modelId="{8DB561FF-CE70-4B18-933B-AB89DD387714}">
      <dgm:prSet phldrT="[Текст]" custT="1"/>
      <dgm:spPr/>
      <dgm:t>
        <a:bodyPr/>
        <a:lstStyle/>
        <a:p>
          <a:r>
            <a:rPr lang="ru-RU" sz="2000" dirty="0" smtClean="0"/>
            <a:t>Субсидия на выполнение муниципального задания БУ «ППБ»</a:t>
          </a:r>
          <a:endParaRPr lang="ru-RU" sz="2000" dirty="0"/>
        </a:p>
      </dgm:t>
    </dgm:pt>
    <dgm:pt modelId="{9A174EDF-C9F1-436E-8096-053CDFD2DF7E}" type="parTrans" cxnId="{929C154E-D37F-425E-9E50-82B6F72FCC6C}">
      <dgm:prSet/>
      <dgm:spPr/>
      <dgm:t>
        <a:bodyPr/>
        <a:lstStyle/>
        <a:p>
          <a:endParaRPr lang="ru-RU"/>
        </a:p>
      </dgm:t>
    </dgm:pt>
    <dgm:pt modelId="{506D0BA3-41DF-4C14-9950-9CD5F095A10D}" type="sibTrans" cxnId="{929C154E-D37F-425E-9E50-82B6F72FCC6C}">
      <dgm:prSet/>
      <dgm:spPr/>
      <dgm:t>
        <a:bodyPr/>
        <a:lstStyle/>
        <a:p>
          <a:endParaRPr lang="ru-RU"/>
        </a:p>
      </dgm:t>
    </dgm:pt>
    <dgm:pt modelId="{0F3B0F65-3B17-4B32-8101-AACD1979F1C0}">
      <dgm:prSet phldrT="[Текст]" custT="1"/>
      <dgm:spPr/>
      <dgm:t>
        <a:bodyPr/>
        <a:lstStyle/>
        <a:p>
          <a:r>
            <a:rPr lang="ru-RU" sz="2000" dirty="0" smtClean="0"/>
            <a:t>Формирование земельных участков,</a:t>
          </a:r>
        </a:p>
        <a:p>
          <a:r>
            <a:rPr lang="ru-RU" sz="2000" dirty="0" smtClean="0"/>
            <a:t>постановка на кадастровый учет недвижимости(СЭР)</a:t>
          </a:r>
          <a:endParaRPr lang="ru-RU" sz="2000" dirty="0"/>
        </a:p>
      </dgm:t>
    </dgm:pt>
    <dgm:pt modelId="{F8B88ED5-9524-4015-8A06-D79A35A866F6}" type="parTrans" cxnId="{56A2A200-341D-408C-95FC-335BDC78C619}">
      <dgm:prSet/>
      <dgm:spPr/>
    </dgm:pt>
    <dgm:pt modelId="{995343D9-AA42-408D-9E4E-684DBAA4FD65}" type="sibTrans" cxnId="{56A2A200-341D-408C-95FC-335BDC78C619}">
      <dgm:prSet/>
      <dgm:spPr/>
    </dgm:pt>
    <dgm:pt modelId="{98B0F81D-73CE-4E1D-9286-DA03AEB55D3A}" type="pres">
      <dgm:prSet presAssocID="{9A83029D-B255-42F8-89E3-4E2B2CE8D7E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E76E35B-0401-439D-B18B-0362FC55E9BB}" type="pres">
      <dgm:prSet presAssocID="{DD825B37-3D89-45E8-90B0-920A8F9EC786}" presName="comp" presStyleCnt="0"/>
      <dgm:spPr/>
    </dgm:pt>
    <dgm:pt modelId="{ED01FC0A-E57A-4A89-BB05-5715EDEA8691}" type="pres">
      <dgm:prSet presAssocID="{DD825B37-3D89-45E8-90B0-920A8F9EC786}" presName="box" presStyleLbl="node1" presStyleIdx="0" presStyleCnt="4"/>
      <dgm:spPr/>
      <dgm:t>
        <a:bodyPr/>
        <a:lstStyle/>
        <a:p>
          <a:endParaRPr lang="ru-RU"/>
        </a:p>
      </dgm:t>
    </dgm:pt>
    <dgm:pt modelId="{9623A8E9-FDC7-483B-A72B-4A54E95B4DCF}" type="pres">
      <dgm:prSet presAssocID="{DD825B37-3D89-45E8-90B0-920A8F9EC786}" presName="img" presStyleLbl="fgImgPlace1" presStyleIdx="0" presStyleCnt="4"/>
      <dgm:spPr/>
    </dgm:pt>
    <dgm:pt modelId="{FE9D9114-74C1-4CA1-A3ED-B85838C8A902}" type="pres">
      <dgm:prSet presAssocID="{DD825B37-3D89-45E8-90B0-920A8F9EC786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860BB2-CB17-4E67-81C9-2CC94F8C9EB3}" type="pres">
      <dgm:prSet presAssocID="{578FAD6E-1BF4-4D06-BBC9-3EB1DD522CB3}" presName="spacer" presStyleCnt="0"/>
      <dgm:spPr/>
    </dgm:pt>
    <dgm:pt modelId="{9581390A-BF31-4B8A-ABEE-28CB4B52C8F4}" type="pres">
      <dgm:prSet presAssocID="{81E5D021-9483-47B5-800F-65C8162351E0}" presName="comp" presStyleCnt="0"/>
      <dgm:spPr/>
    </dgm:pt>
    <dgm:pt modelId="{5C38BB46-A19E-4404-A56F-56AE753CE767}" type="pres">
      <dgm:prSet presAssocID="{81E5D021-9483-47B5-800F-65C8162351E0}" presName="box" presStyleLbl="node1" presStyleIdx="1" presStyleCnt="4"/>
      <dgm:spPr/>
      <dgm:t>
        <a:bodyPr/>
        <a:lstStyle/>
        <a:p>
          <a:endParaRPr lang="ru-RU"/>
        </a:p>
      </dgm:t>
    </dgm:pt>
    <dgm:pt modelId="{699BB5D1-25F0-4170-B8F2-18EFAD1900EA}" type="pres">
      <dgm:prSet presAssocID="{81E5D021-9483-47B5-800F-65C8162351E0}" presName="img" presStyleLbl="fgImgPlace1" presStyleIdx="1" presStyleCnt="4" custLinFactNeighborX="583" custLinFactNeighborY="-4644"/>
      <dgm:spPr/>
    </dgm:pt>
    <dgm:pt modelId="{3C86EFFA-6DF1-4B01-B735-E09BC9B7788B}" type="pres">
      <dgm:prSet presAssocID="{81E5D021-9483-47B5-800F-65C8162351E0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853EE-A1DD-487B-BCE8-32421CBB6992}" type="pres">
      <dgm:prSet presAssocID="{FF17094D-6091-4DDE-B68C-41E53BF44E68}" presName="spacer" presStyleCnt="0"/>
      <dgm:spPr/>
    </dgm:pt>
    <dgm:pt modelId="{FEB3736B-DF57-4ECE-9B1D-66E6815595D9}" type="pres">
      <dgm:prSet presAssocID="{8DB561FF-CE70-4B18-933B-AB89DD387714}" presName="comp" presStyleCnt="0"/>
      <dgm:spPr/>
    </dgm:pt>
    <dgm:pt modelId="{ACCCA543-4C07-44EC-B0D9-4FD8E1024A6A}" type="pres">
      <dgm:prSet presAssocID="{8DB561FF-CE70-4B18-933B-AB89DD387714}" presName="box" presStyleLbl="node1" presStyleIdx="2" presStyleCnt="4"/>
      <dgm:spPr/>
      <dgm:t>
        <a:bodyPr/>
        <a:lstStyle/>
        <a:p>
          <a:endParaRPr lang="ru-RU"/>
        </a:p>
      </dgm:t>
    </dgm:pt>
    <dgm:pt modelId="{228F701A-859A-4D1A-844F-9C332007E42F}" type="pres">
      <dgm:prSet presAssocID="{8DB561FF-CE70-4B18-933B-AB89DD387714}" presName="img" presStyleLbl="fgImgPlace1" presStyleIdx="2" presStyleCnt="4"/>
      <dgm:spPr/>
    </dgm:pt>
    <dgm:pt modelId="{27ED49BA-6A9D-4A83-9AB6-6934F966D167}" type="pres">
      <dgm:prSet presAssocID="{8DB561FF-CE70-4B18-933B-AB89DD387714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0C97D3-E6EE-4397-91A6-95FD56BE52B1}" type="pres">
      <dgm:prSet presAssocID="{506D0BA3-41DF-4C14-9950-9CD5F095A10D}" presName="spacer" presStyleCnt="0"/>
      <dgm:spPr/>
    </dgm:pt>
    <dgm:pt modelId="{8A75A7E9-399D-47EB-8058-F26868F0E0AD}" type="pres">
      <dgm:prSet presAssocID="{0F3B0F65-3B17-4B32-8101-AACD1979F1C0}" presName="comp" presStyleCnt="0"/>
      <dgm:spPr/>
    </dgm:pt>
    <dgm:pt modelId="{294DE00B-6A39-48C8-85D2-EA9804EA6DFD}" type="pres">
      <dgm:prSet presAssocID="{0F3B0F65-3B17-4B32-8101-AACD1979F1C0}" presName="box" presStyleLbl="node1" presStyleIdx="3" presStyleCnt="4"/>
      <dgm:spPr/>
      <dgm:t>
        <a:bodyPr/>
        <a:lstStyle/>
        <a:p>
          <a:endParaRPr lang="ru-RU"/>
        </a:p>
      </dgm:t>
    </dgm:pt>
    <dgm:pt modelId="{E891ABFE-F3F0-4E6B-8BBE-5337AD0D91CF}" type="pres">
      <dgm:prSet presAssocID="{0F3B0F65-3B17-4B32-8101-AACD1979F1C0}" presName="img" presStyleLbl="fgImgPlace1" presStyleIdx="3" presStyleCnt="4"/>
      <dgm:spPr/>
    </dgm:pt>
    <dgm:pt modelId="{CCA67B45-1EE1-4F52-AF35-AC3925F69278}" type="pres">
      <dgm:prSet presAssocID="{0F3B0F65-3B17-4B32-8101-AACD1979F1C0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1F6754-0D76-48DA-8CED-7912B87B3C09}" type="presOf" srcId="{0F3B0F65-3B17-4B32-8101-AACD1979F1C0}" destId="{CCA67B45-1EE1-4F52-AF35-AC3925F69278}" srcOrd="1" destOrd="0" presId="urn:microsoft.com/office/officeart/2005/8/layout/vList4#2"/>
    <dgm:cxn modelId="{FD90EBA0-6341-4E7D-9C2C-84C22443033A}" type="presOf" srcId="{81E5D021-9483-47B5-800F-65C8162351E0}" destId="{5C38BB46-A19E-4404-A56F-56AE753CE767}" srcOrd="0" destOrd="0" presId="urn:microsoft.com/office/officeart/2005/8/layout/vList4#2"/>
    <dgm:cxn modelId="{56A2A200-341D-408C-95FC-335BDC78C619}" srcId="{9A83029D-B255-42F8-89E3-4E2B2CE8D7E2}" destId="{0F3B0F65-3B17-4B32-8101-AACD1979F1C0}" srcOrd="3" destOrd="0" parTransId="{F8B88ED5-9524-4015-8A06-D79A35A866F6}" sibTransId="{995343D9-AA42-408D-9E4E-684DBAA4FD65}"/>
    <dgm:cxn modelId="{0FB2271D-3DF6-46C4-8890-02F5D4330DEE}" type="presOf" srcId="{9A83029D-B255-42F8-89E3-4E2B2CE8D7E2}" destId="{98B0F81D-73CE-4E1D-9286-DA03AEB55D3A}" srcOrd="0" destOrd="0" presId="urn:microsoft.com/office/officeart/2005/8/layout/vList4#2"/>
    <dgm:cxn modelId="{16FFBADC-B290-4EC7-AE25-6CF0C26C5AF2}" type="presOf" srcId="{DD825B37-3D89-45E8-90B0-920A8F9EC786}" destId="{ED01FC0A-E57A-4A89-BB05-5715EDEA8691}" srcOrd="0" destOrd="0" presId="urn:microsoft.com/office/officeart/2005/8/layout/vList4#2"/>
    <dgm:cxn modelId="{2937E3EC-7BA4-4D62-AA89-11FDB3CA04FE}" type="presOf" srcId="{8DB561FF-CE70-4B18-933B-AB89DD387714}" destId="{ACCCA543-4C07-44EC-B0D9-4FD8E1024A6A}" srcOrd="0" destOrd="0" presId="urn:microsoft.com/office/officeart/2005/8/layout/vList4#2"/>
    <dgm:cxn modelId="{A1D2E285-77E2-43F0-9992-8B85286914EF}" type="presOf" srcId="{8DB561FF-CE70-4B18-933B-AB89DD387714}" destId="{27ED49BA-6A9D-4A83-9AB6-6934F966D167}" srcOrd="1" destOrd="0" presId="urn:microsoft.com/office/officeart/2005/8/layout/vList4#2"/>
    <dgm:cxn modelId="{CD0F0F2F-AC05-4283-8881-99625B028920}" type="presOf" srcId="{DD825B37-3D89-45E8-90B0-920A8F9EC786}" destId="{FE9D9114-74C1-4CA1-A3ED-B85838C8A902}" srcOrd="1" destOrd="0" presId="urn:microsoft.com/office/officeart/2005/8/layout/vList4#2"/>
    <dgm:cxn modelId="{929C154E-D37F-425E-9E50-82B6F72FCC6C}" srcId="{9A83029D-B255-42F8-89E3-4E2B2CE8D7E2}" destId="{8DB561FF-CE70-4B18-933B-AB89DD387714}" srcOrd="2" destOrd="0" parTransId="{9A174EDF-C9F1-436E-8096-053CDFD2DF7E}" sibTransId="{506D0BA3-41DF-4C14-9950-9CD5F095A10D}"/>
    <dgm:cxn modelId="{EA9AA8BD-42CD-4150-B452-0AC74D9CB1AE}" type="presOf" srcId="{81E5D021-9483-47B5-800F-65C8162351E0}" destId="{3C86EFFA-6DF1-4B01-B735-E09BC9B7788B}" srcOrd="1" destOrd="0" presId="urn:microsoft.com/office/officeart/2005/8/layout/vList4#2"/>
    <dgm:cxn modelId="{C0C5C621-EE8C-4757-B2CD-0E57759D0B1C}" srcId="{9A83029D-B255-42F8-89E3-4E2B2CE8D7E2}" destId="{81E5D021-9483-47B5-800F-65C8162351E0}" srcOrd="1" destOrd="0" parTransId="{A7B2FF38-3B85-4570-841E-B166D7DACDB5}" sibTransId="{FF17094D-6091-4DDE-B68C-41E53BF44E68}"/>
    <dgm:cxn modelId="{D3B9C927-5385-4878-BD7B-49A656D1A414}" type="presOf" srcId="{0F3B0F65-3B17-4B32-8101-AACD1979F1C0}" destId="{294DE00B-6A39-48C8-85D2-EA9804EA6DFD}" srcOrd="0" destOrd="0" presId="urn:microsoft.com/office/officeart/2005/8/layout/vList4#2"/>
    <dgm:cxn modelId="{3B92C7A7-249A-4B7A-B911-C13DB00C5BD4}" srcId="{9A83029D-B255-42F8-89E3-4E2B2CE8D7E2}" destId="{DD825B37-3D89-45E8-90B0-920A8F9EC786}" srcOrd="0" destOrd="0" parTransId="{C0C8E2C4-81EA-4A49-BCC5-CD29D60E6224}" sibTransId="{578FAD6E-1BF4-4D06-BBC9-3EB1DD522CB3}"/>
    <dgm:cxn modelId="{E61F0E5A-FB16-4EA3-8720-5FA6AF843D36}" type="presParOf" srcId="{98B0F81D-73CE-4E1D-9286-DA03AEB55D3A}" destId="{7E76E35B-0401-439D-B18B-0362FC55E9BB}" srcOrd="0" destOrd="0" presId="urn:microsoft.com/office/officeart/2005/8/layout/vList4#2"/>
    <dgm:cxn modelId="{2FFD685A-6047-48DC-8356-1C44276ADDBD}" type="presParOf" srcId="{7E76E35B-0401-439D-B18B-0362FC55E9BB}" destId="{ED01FC0A-E57A-4A89-BB05-5715EDEA8691}" srcOrd="0" destOrd="0" presId="urn:microsoft.com/office/officeart/2005/8/layout/vList4#2"/>
    <dgm:cxn modelId="{D091EAA5-2611-48F7-A7E9-4D5BF799FB6A}" type="presParOf" srcId="{7E76E35B-0401-439D-B18B-0362FC55E9BB}" destId="{9623A8E9-FDC7-483B-A72B-4A54E95B4DCF}" srcOrd="1" destOrd="0" presId="urn:microsoft.com/office/officeart/2005/8/layout/vList4#2"/>
    <dgm:cxn modelId="{740F0D5E-0C34-4DA7-8A87-38C050F0A982}" type="presParOf" srcId="{7E76E35B-0401-439D-B18B-0362FC55E9BB}" destId="{FE9D9114-74C1-4CA1-A3ED-B85838C8A902}" srcOrd="2" destOrd="0" presId="urn:microsoft.com/office/officeart/2005/8/layout/vList4#2"/>
    <dgm:cxn modelId="{C8D62D89-80EF-49A1-8222-30AB26D2773C}" type="presParOf" srcId="{98B0F81D-73CE-4E1D-9286-DA03AEB55D3A}" destId="{71860BB2-CB17-4E67-81C9-2CC94F8C9EB3}" srcOrd="1" destOrd="0" presId="urn:microsoft.com/office/officeart/2005/8/layout/vList4#2"/>
    <dgm:cxn modelId="{6F912874-08FB-4776-A9A9-3EBB8569CDA1}" type="presParOf" srcId="{98B0F81D-73CE-4E1D-9286-DA03AEB55D3A}" destId="{9581390A-BF31-4B8A-ABEE-28CB4B52C8F4}" srcOrd="2" destOrd="0" presId="urn:microsoft.com/office/officeart/2005/8/layout/vList4#2"/>
    <dgm:cxn modelId="{82EDFDE9-DBAA-4A3A-94FB-5E4EE7F579DF}" type="presParOf" srcId="{9581390A-BF31-4B8A-ABEE-28CB4B52C8F4}" destId="{5C38BB46-A19E-4404-A56F-56AE753CE767}" srcOrd="0" destOrd="0" presId="urn:microsoft.com/office/officeart/2005/8/layout/vList4#2"/>
    <dgm:cxn modelId="{0E53B7AB-37AE-4E2F-B258-ECF0B6FB1BD0}" type="presParOf" srcId="{9581390A-BF31-4B8A-ABEE-28CB4B52C8F4}" destId="{699BB5D1-25F0-4170-B8F2-18EFAD1900EA}" srcOrd="1" destOrd="0" presId="urn:microsoft.com/office/officeart/2005/8/layout/vList4#2"/>
    <dgm:cxn modelId="{61324971-AD68-4F34-97B0-C9F822A42085}" type="presParOf" srcId="{9581390A-BF31-4B8A-ABEE-28CB4B52C8F4}" destId="{3C86EFFA-6DF1-4B01-B735-E09BC9B7788B}" srcOrd="2" destOrd="0" presId="urn:microsoft.com/office/officeart/2005/8/layout/vList4#2"/>
    <dgm:cxn modelId="{FDB6C191-8BA5-4F77-9E66-856123A70C30}" type="presParOf" srcId="{98B0F81D-73CE-4E1D-9286-DA03AEB55D3A}" destId="{CD5853EE-A1DD-487B-BCE8-32421CBB6992}" srcOrd="3" destOrd="0" presId="urn:microsoft.com/office/officeart/2005/8/layout/vList4#2"/>
    <dgm:cxn modelId="{79E05154-5176-4DB7-9638-C0B66AD2F5B3}" type="presParOf" srcId="{98B0F81D-73CE-4E1D-9286-DA03AEB55D3A}" destId="{FEB3736B-DF57-4ECE-9B1D-66E6815595D9}" srcOrd="4" destOrd="0" presId="urn:microsoft.com/office/officeart/2005/8/layout/vList4#2"/>
    <dgm:cxn modelId="{29EAA904-EA44-47E7-B710-1F478C1DD144}" type="presParOf" srcId="{FEB3736B-DF57-4ECE-9B1D-66E6815595D9}" destId="{ACCCA543-4C07-44EC-B0D9-4FD8E1024A6A}" srcOrd="0" destOrd="0" presId="urn:microsoft.com/office/officeart/2005/8/layout/vList4#2"/>
    <dgm:cxn modelId="{F7167D6A-7C46-40C9-B93B-28ED571D6DC6}" type="presParOf" srcId="{FEB3736B-DF57-4ECE-9B1D-66E6815595D9}" destId="{228F701A-859A-4D1A-844F-9C332007E42F}" srcOrd="1" destOrd="0" presId="urn:microsoft.com/office/officeart/2005/8/layout/vList4#2"/>
    <dgm:cxn modelId="{9E0BA004-2E36-481B-B1A0-35ADE078793E}" type="presParOf" srcId="{FEB3736B-DF57-4ECE-9B1D-66E6815595D9}" destId="{27ED49BA-6A9D-4A83-9AB6-6934F966D167}" srcOrd="2" destOrd="0" presId="urn:microsoft.com/office/officeart/2005/8/layout/vList4#2"/>
    <dgm:cxn modelId="{D197D022-717F-4FC0-81FD-22AC787E15C2}" type="presParOf" srcId="{98B0F81D-73CE-4E1D-9286-DA03AEB55D3A}" destId="{350C97D3-E6EE-4397-91A6-95FD56BE52B1}" srcOrd="5" destOrd="0" presId="urn:microsoft.com/office/officeart/2005/8/layout/vList4#2"/>
    <dgm:cxn modelId="{F27122B9-C44D-40C1-8BCB-C80AF61A4DC3}" type="presParOf" srcId="{98B0F81D-73CE-4E1D-9286-DA03AEB55D3A}" destId="{8A75A7E9-399D-47EB-8058-F26868F0E0AD}" srcOrd="6" destOrd="0" presId="urn:microsoft.com/office/officeart/2005/8/layout/vList4#2"/>
    <dgm:cxn modelId="{8F8B289B-C89D-44B9-B7E2-9FFA0D70CEE2}" type="presParOf" srcId="{8A75A7E9-399D-47EB-8058-F26868F0E0AD}" destId="{294DE00B-6A39-48C8-85D2-EA9804EA6DFD}" srcOrd="0" destOrd="0" presId="urn:microsoft.com/office/officeart/2005/8/layout/vList4#2"/>
    <dgm:cxn modelId="{EDADBD46-D2C4-40CB-817D-ADDC44CCC985}" type="presParOf" srcId="{8A75A7E9-399D-47EB-8058-F26868F0E0AD}" destId="{E891ABFE-F3F0-4E6B-8BBE-5337AD0D91CF}" srcOrd="1" destOrd="0" presId="urn:microsoft.com/office/officeart/2005/8/layout/vList4#2"/>
    <dgm:cxn modelId="{54007091-B392-4985-B453-7F2D4B35D3E8}" type="presParOf" srcId="{8A75A7E9-399D-47EB-8058-F26868F0E0AD}" destId="{CCA67B45-1EE1-4F52-AF35-AC3925F69278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59D8F01-8482-46D7-86DC-5476E998C1C4}" type="doc">
      <dgm:prSet loTypeId="urn:microsoft.com/office/officeart/2005/8/layout/vList4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0982FED-AF37-42B1-B8BB-A02789F27053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800" b="1" dirty="0" smtClean="0">
              <a:solidFill>
                <a:schemeClr val="tx2">
                  <a:lumMod val="50000"/>
                </a:schemeClr>
              </a:solidFill>
            </a:rPr>
            <a:t>Выплата задолженности по мировому соглашению  с  </a:t>
          </a:r>
          <a:r>
            <a:rPr lang="ru-RU" sz="1800" b="1" dirty="0" err="1" smtClean="0">
              <a:solidFill>
                <a:schemeClr val="tx2">
                  <a:lumMod val="50000"/>
                </a:schemeClr>
              </a:solidFill>
            </a:rPr>
            <a:t>МинТЭК</a:t>
          </a:r>
          <a:r>
            <a:rPr lang="ru-RU" sz="1800" b="1" dirty="0" smtClean="0">
              <a:solidFill>
                <a:schemeClr val="tx2">
                  <a:lumMod val="50000"/>
                </a:schemeClr>
              </a:solidFill>
            </a:rPr>
            <a:t> и ЖКХ ,уплата исполнительских сборов, административных штрафов</a:t>
          </a:r>
        </a:p>
      </dgm:t>
    </dgm:pt>
    <dgm:pt modelId="{A065B9AA-6EB0-44B7-B40D-0AB37354300A}" type="parTrans" cxnId="{D50A9D6B-4BB0-4734-B11E-9FBE3B3D0313}">
      <dgm:prSet/>
      <dgm:spPr/>
      <dgm:t>
        <a:bodyPr/>
        <a:lstStyle/>
        <a:p>
          <a:endParaRPr lang="ru-RU"/>
        </a:p>
      </dgm:t>
    </dgm:pt>
    <dgm:pt modelId="{0641D1BD-29BC-4421-AF2B-DE3452E97023}" type="sibTrans" cxnId="{D50A9D6B-4BB0-4734-B11E-9FBE3B3D0313}">
      <dgm:prSet/>
      <dgm:spPr/>
      <dgm:t>
        <a:bodyPr/>
        <a:lstStyle/>
        <a:p>
          <a:endParaRPr lang="ru-RU"/>
        </a:p>
      </dgm:t>
    </dgm:pt>
    <dgm:pt modelId="{36925CE6-6BC0-4EA0-9CDA-8A6A11C9647D}">
      <dgm:prSet phldrT="[Текст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2200" b="0" dirty="0" smtClean="0">
              <a:solidFill>
                <a:schemeClr val="tx2">
                  <a:lumMod val="50000"/>
                </a:schemeClr>
              </a:solidFill>
            </a:rPr>
            <a:t>Обслуживание муниципального долга</a:t>
          </a:r>
          <a:endParaRPr lang="ru-RU" sz="2200" b="0" dirty="0">
            <a:solidFill>
              <a:schemeClr val="tx2">
                <a:lumMod val="50000"/>
              </a:schemeClr>
            </a:solidFill>
          </a:endParaRPr>
        </a:p>
      </dgm:t>
    </dgm:pt>
    <dgm:pt modelId="{A6777958-51A5-4FFF-849E-BF4AF7FC1186}" type="parTrans" cxnId="{CC580C9D-C180-4AC7-96AB-D6C8582C882E}">
      <dgm:prSet/>
      <dgm:spPr/>
      <dgm:t>
        <a:bodyPr/>
        <a:lstStyle/>
        <a:p>
          <a:endParaRPr lang="ru-RU"/>
        </a:p>
      </dgm:t>
    </dgm:pt>
    <dgm:pt modelId="{0E1C5B25-B0CF-49FB-86DE-AEFA1BBECEA4}" type="sibTrans" cxnId="{CC580C9D-C180-4AC7-96AB-D6C8582C882E}">
      <dgm:prSet/>
      <dgm:spPr/>
      <dgm:t>
        <a:bodyPr/>
        <a:lstStyle/>
        <a:p>
          <a:endParaRPr lang="ru-RU"/>
        </a:p>
      </dgm:t>
    </dgm:pt>
    <dgm:pt modelId="{A5997FA8-4803-4E14-B093-CA18836E31FC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b="0" dirty="0" smtClean="0">
              <a:solidFill>
                <a:schemeClr val="tx2">
                  <a:lumMod val="50000"/>
                </a:schemeClr>
              </a:solidFill>
            </a:rPr>
            <a:t>Содержание безнадзорных животных</a:t>
          </a:r>
          <a:endParaRPr lang="ru-RU" sz="2400" b="0" dirty="0">
            <a:solidFill>
              <a:schemeClr val="tx2">
                <a:lumMod val="50000"/>
              </a:schemeClr>
            </a:solidFill>
          </a:endParaRPr>
        </a:p>
      </dgm:t>
    </dgm:pt>
    <dgm:pt modelId="{4FC31796-3393-4D46-8AE6-BB50E9C26574}" type="parTrans" cxnId="{D3751E8C-1C90-4191-97DA-0714006BA26A}">
      <dgm:prSet/>
      <dgm:spPr/>
      <dgm:t>
        <a:bodyPr/>
        <a:lstStyle/>
        <a:p>
          <a:endParaRPr lang="ru-RU"/>
        </a:p>
      </dgm:t>
    </dgm:pt>
    <dgm:pt modelId="{4C697863-3DA4-470C-9B29-C42B6056535B}" type="sibTrans" cxnId="{D3751E8C-1C90-4191-97DA-0714006BA26A}">
      <dgm:prSet/>
      <dgm:spPr/>
      <dgm:t>
        <a:bodyPr/>
        <a:lstStyle/>
        <a:p>
          <a:endParaRPr lang="ru-RU"/>
        </a:p>
      </dgm:t>
    </dgm:pt>
    <dgm:pt modelId="{EF351CB1-9BE8-4FC5-BE4D-729A9A184031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000" b="1" dirty="0" smtClean="0">
              <a:solidFill>
                <a:schemeClr val="tx2">
                  <a:lumMod val="50000"/>
                </a:schemeClr>
              </a:solidFill>
            </a:rPr>
            <a:t>Разработка ПСД по </a:t>
          </a:r>
          <a:r>
            <a:rPr lang="ru-RU" sz="2000" b="1" dirty="0" err="1" smtClean="0">
              <a:solidFill>
                <a:schemeClr val="tx2">
                  <a:lumMod val="50000"/>
                </a:schemeClr>
              </a:solidFill>
            </a:rPr>
            <a:t>кап.ремонту</a:t>
          </a:r>
          <a:r>
            <a:rPr lang="ru-RU" sz="2000" b="1" dirty="0" smtClean="0">
              <a:solidFill>
                <a:schemeClr val="tx2">
                  <a:lumMod val="50000"/>
                </a:schemeClr>
              </a:solidFill>
            </a:rPr>
            <a:t> дома ул.Калинина , 4</a:t>
          </a:r>
          <a:endParaRPr lang="ru-RU" sz="2000" b="1" dirty="0">
            <a:solidFill>
              <a:schemeClr val="tx2">
                <a:lumMod val="50000"/>
              </a:schemeClr>
            </a:solidFill>
          </a:endParaRPr>
        </a:p>
      </dgm:t>
    </dgm:pt>
    <dgm:pt modelId="{1C7BB275-7A4D-45EA-A76B-A6E4997AA238}" type="parTrans" cxnId="{DAFDCE3F-2EDC-4895-AD29-302F27131C1A}">
      <dgm:prSet/>
      <dgm:spPr/>
      <dgm:t>
        <a:bodyPr/>
        <a:lstStyle/>
        <a:p>
          <a:endParaRPr lang="ru-RU"/>
        </a:p>
      </dgm:t>
    </dgm:pt>
    <dgm:pt modelId="{3250E7A7-361E-4EFA-A502-E2209813C4E6}" type="sibTrans" cxnId="{DAFDCE3F-2EDC-4895-AD29-302F27131C1A}">
      <dgm:prSet/>
      <dgm:spPr/>
      <dgm:t>
        <a:bodyPr/>
        <a:lstStyle/>
        <a:p>
          <a:endParaRPr lang="ru-RU"/>
        </a:p>
      </dgm:t>
    </dgm:pt>
    <dgm:pt modelId="{B82617AA-57C9-43D3-8CE1-DD9AFD0F3AE4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000" b="1" dirty="0" smtClean="0">
              <a:solidFill>
                <a:schemeClr val="tx2">
                  <a:lumMod val="50000"/>
                </a:schemeClr>
              </a:solidFill>
            </a:rPr>
            <a:t>Разработка ПД и противоаварийные работы на ОКН</a:t>
          </a:r>
        </a:p>
        <a:p>
          <a:pPr algn="ctr"/>
          <a:r>
            <a:rPr lang="ru-RU" sz="2000" b="1" dirty="0" smtClean="0">
              <a:solidFill>
                <a:schemeClr val="tx2">
                  <a:lumMod val="50000"/>
                </a:schemeClr>
              </a:solidFill>
            </a:rPr>
            <a:t> «Мост на </a:t>
          </a:r>
          <a:r>
            <a:rPr lang="ru-RU" sz="2000" b="1" dirty="0" err="1" smtClean="0">
              <a:solidFill>
                <a:schemeClr val="tx2">
                  <a:lumMod val="50000"/>
                </a:schemeClr>
              </a:solidFill>
            </a:rPr>
            <a:t>р.Чурьеге</a:t>
          </a:r>
          <a:r>
            <a:rPr lang="ru-RU" sz="2000" b="1" dirty="0" smtClean="0">
              <a:solidFill>
                <a:schemeClr val="tx2">
                  <a:lumMod val="50000"/>
                </a:schemeClr>
              </a:solidFill>
            </a:rPr>
            <a:t> д.Низ»</a:t>
          </a:r>
          <a:endParaRPr lang="ru-RU" sz="2000" b="1" dirty="0">
            <a:solidFill>
              <a:schemeClr val="tx2">
                <a:lumMod val="50000"/>
              </a:schemeClr>
            </a:solidFill>
          </a:endParaRPr>
        </a:p>
      </dgm:t>
    </dgm:pt>
    <dgm:pt modelId="{C8BB273F-43BB-493F-99D9-D6D5966D1406}" type="parTrans" cxnId="{AF908DBC-3B10-43CC-A62B-6D726B5BA388}">
      <dgm:prSet/>
      <dgm:spPr/>
      <dgm:t>
        <a:bodyPr/>
        <a:lstStyle/>
        <a:p>
          <a:endParaRPr lang="ru-RU"/>
        </a:p>
      </dgm:t>
    </dgm:pt>
    <dgm:pt modelId="{A55CF3D5-63D8-4068-820D-3CD998614DF3}" type="sibTrans" cxnId="{AF908DBC-3B10-43CC-A62B-6D726B5BA388}">
      <dgm:prSet/>
      <dgm:spPr/>
      <dgm:t>
        <a:bodyPr/>
        <a:lstStyle/>
        <a:p>
          <a:endParaRPr lang="ru-RU"/>
        </a:p>
      </dgm:t>
    </dgm:pt>
    <dgm:pt modelId="{D5BC8703-8535-4D34-A19C-592D54D05805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b="1" dirty="0" smtClean="0">
              <a:solidFill>
                <a:schemeClr val="tx2">
                  <a:lumMod val="50000"/>
                </a:schemeClr>
              </a:solidFill>
            </a:rPr>
            <a:t>Сохранение ОКН «Дом </a:t>
          </a:r>
          <a:r>
            <a:rPr lang="ru-RU" sz="2400" b="1" dirty="0" err="1" smtClean="0">
              <a:solidFill>
                <a:schemeClr val="tx2">
                  <a:lumMod val="50000"/>
                </a:schemeClr>
              </a:solidFill>
            </a:rPr>
            <a:t>Хромулина</a:t>
          </a:r>
          <a:r>
            <a:rPr lang="ru-RU" sz="2400" b="1" dirty="0" smtClean="0">
              <a:solidFill>
                <a:schemeClr val="tx2">
                  <a:lumMod val="50000"/>
                </a:schemeClr>
              </a:solidFill>
            </a:rPr>
            <a:t>»</a:t>
          </a:r>
          <a:endParaRPr lang="ru-RU" sz="2400" b="1" dirty="0">
            <a:solidFill>
              <a:schemeClr val="tx2">
                <a:lumMod val="50000"/>
              </a:schemeClr>
            </a:solidFill>
          </a:endParaRPr>
        </a:p>
      </dgm:t>
    </dgm:pt>
    <dgm:pt modelId="{AE2F0E31-0BEE-4CAD-800A-7C71ABF73178}" type="parTrans" cxnId="{5314E73F-AE15-4A53-9452-B2663306B9FE}">
      <dgm:prSet/>
      <dgm:spPr/>
      <dgm:t>
        <a:bodyPr/>
        <a:lstStyle/>
        <a:p>
          <a:endParaRPr lang="ru-RU"/>
        </a:p>
      </dgm:t>
    </dgm:pt>
    <dgm:pt modelId="{31A891B1-2F26-493E-86CA-B54E0C85543B}" type="sibTrans" cxnId="{5314E73F-AE15-4A53-9452-B2663306B9FE}">
      <dgm:prSet/>
      <dgm:spPr/>
      <dgm:t>
        <a:bodyPr/>
        <a:lstStyle/>
        <a:p>
          <a:endParaRPr lang="ru-RU"/>
        </a:p>
      </dgm:t>
    </dgm:pt>
    <dgm:pt modelId="{792FFCDC-DBF0-4DC3-B33A-54D02866EC1A}" type="pres">
      <dgm:prSet presAssocID="{059D8F01-8482-46D7-86DC-5476E998C1C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8BF99F-DD6C-45AB-89BE-FC3054C72628}" type="pres">
      <dgm:prSet presAssocID="{60982FED-AF37-42B1-B8BB-A02789F27053}" presName="comp" presStyleCnt="0"/>
      <dgm:spPr/>
    </dgm:pt>
    <dgm:pt modelId="{33CF26B7-FBFC-4975-B49B-3EB1112B7A75}" type="pres">
      <dgm:prSet presAssocID="{60982FED-AF37-42B1-B8BB-A02789F27053}" presName="box" presStyleLbl="node1" presStyleIdx="0" presStyleCnt="6"/>
      <dgm:spPr/>
      <dgm:t>
        <a:bodyPr/>
        <a:lstStyle/>
        <a:p>
          <a:endParaRPr lang="ru-RU"/>
        </a:p>
      </dgm:t>
    </dgm:pt>
    <dgm:pt modelId="{C9C3DE1D-E10B-4B57-BE8D-7B756B6E0610}" type="pres">
      <dgm:prSet presAssocID="{60982FED-AF37-42B1-B8BB-A02789F27053}" presName="img" presStyleLbl="fgImgPlace1" presStyleIdx="0" presStyleCnt="6" custScaleY="139130" custLinFactNeighborX="-2791" custLinFactNeighborY="6160"/>
      <dgm:spPr/>
    </dgm:pt>
    <dgm:pt modelId="{231F3089-62EB-42E4-B4D1-A2E1D323DD45}" type="pres">
      <dgm:prSet presAssocID="{60982FED-AF37-42B1-B8BB-A02789F27053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422207-3EE3-4C80-AAD2-D40B49F35712}" type="pres">
      <dgm:prSet presAssocID="{0641D1BD-29BC-4421-AF2B-DE3452E97023}" presName="spacer" presStyleCnt="0"/>
      <dgm:spPr/>
    </dgm:pt>
    <dgm:pt modelId="{0F336D3C-0609-4947-AC60-D31DE197BD5A}" type="pres">
      <dgm:prSet presAssocID="{36925CE6-6BC0-4EA0-9CDA-8A6A11C9647D}" presName="comp" presStyleCnt="0"/>
      <dgm:spPr/>
    </dgm:pt>
    <dgm:pt modelId="{F0A7625C-EADA-49C9-A26E-F2C716931537}" type="pres">
      <dgm:prSet presAssocID="{36925CE6-6BC0-4EA0-9CDA-8A6A11C9647D}" presName="box" presStyleLbl="node1" presStyleIdx="1" presStyleCnt="6"/>
      <dgm:spPr/>
      <dgm:t>
        <a:bodyPr/>
        <a:lstStyle/>
        <a:p>
          <a:endParaRPr lang="ru-RU"/>
        </a:p>
      </dgm:t>
    </dgm:pt>
    <dgm:pt modelId="{7E90DAB7-86B2-425C-9867-04FC9867968B}" type="pres">
      <dgm:prSet presAssocID="{36925CE6-6BC0-4EA0-9CDA-8A6A11C9647D}" presName="img" presStyleLbl="fgImgPlace1" presStyleIdx="1" presStyleCnt="6"/>
      <dgm:spPr/>
    </dgm:pt>
    <dgm:pt modelId="{4D902CA8-C05D-4D5B-B25B-A3942F830C38}" type="pres">
      <dgm:prSet presAssocID="{36925CE6-6BC0-4EA0-9CDA-8A6A11C9647D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B3760B-E971-43A3-A8D8-7566B59E2411}" type="pres">
      <dgm:prSet presAssocID="{0E1C5B25-B0CF-49FB-86DE-AEFA1BBECEA4}" presName="spacer" presStyleCnt="0"/>
      <dgm:spPr/>
    </dgm:pt>
    <dgm:pt modelId="{5A786464-165A-4D1C-9F0F-40A99698844D}" type="pres">
      <dgm:prSet presAssocID="{A5997FA8-4803-4E14-B093-CA18836E31FC}" presName="comp" presStyleCnt="0"/>
      <dgm:spPr/>
    </dgm:pt>
    <dgm:pt modelId="{2E4FD477-9344-4D49-9AE6-DFB01BE8DAD7}" type="pres">
      <dgm:prSet presAssocID="{A5997FA8-4803-4E14-B093-CA18836E31FC}" presName="box" presStyleLbl="node1" presStyleIdx="2" presStyleCnt="6"/>
      <dgm:spPr/>
      <dgm:t>
        <a:bodyPr/>
        <a:lstStyle/>
        <a:p>
          <a:endParaRPr lang="ru-RU"/>
        </a:p>
      </dgm:t>
    </dgm:pt>
    <dgm:pt modelId="{E1D1D105-D92B-4D46-B7F3-67F6D94EB0E6}" type="pres">
      <dgm:prSet presAssocID="{A5997FA8-4803-4E14-B093-CA18836E31FC}" presName="img" presStyleLbl="fgImgPlace1" presStyleIdx="2" presStyleCnt="6"/>
      <dgm:spPr/>
    </dgm:pt>
    <dgm:pt modelId="{DA73412E-D896-439B-9EEA-22259E2E5526}" type="pres">
      <dgm:prSet presAssocID="{A5997FA8-4803-4E14-B093-CA18836E31FC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66B45F-327C-4A5E-B89E-479975B5F53B}" type="pres">
      <dgm:prSet presAssocID="{4C697863-3DA4-470C-9B29-C42B6056535B}" presName="spacer" presStyleCnt="0"/>
      <dgm:spPr/>
    </dgm:pt>
    <dgm:pt modelId="{089C374A-54FE-424A-A89D-FD98C052BB75}" type="pres">
      <dgm:prSet presAssocID="{EF351CB1-9BE8-4FC5-BE4D-729A9A184031}" presName="comp" presStyleCnt="0"/>
      <dgm:spPr/>
    </dgm:pt>
    <dgm:pt modelId="{34E8C0DB-CC73-4284-AD44-FDC90355DF17}" type="pres">
      <dgm:prSet presAssocID="{EF351CB1-9BE8-4FC5-BE4D-729A9A184031}" presName="box" presStyleLbl="node1" presStyleIdx="3" presStyleCnt="6"/>
      <dgm:spPr/>
      <dgm:t>
        <a:bodyPr/>
        <a:lstStyle/>
        <a:p>
          <a:endParaRPr lang="ru-RU"/>
        </a:p>
      </dgm:t>
    </dgm:pt>
    <dgm:pt modelId="{B5181F9E-DB4D-4E02-897E-F6A04925D5FA}" type="pres">
      <dgm:prSet presAssocID="{EF351CB1-9BE8-4FC5-BE4D-729A9A184031}" presName="img" presStyleLbl="fgImgPlace1" presStyleIdx="3" presStyleCnt="6"/>
      <dgm:spPr/>
    </dgm:pt>
    <dgm:pt modelId="{86B6D578-6575-437B-9802-8EC3E0A9202A}" type="pres">
      <dgm:prSet presAssocID="{EF351CB1-9BE8-4FC5-BE4D-729A9A184031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C34FA9-EC0B-4470-AB15-840AF4311E7D}" type="pres">
      <dgm:prSet presAssocID="{3250E7A7-361E-4EFA-A502-E2209813C4E6}" presName="spacer" presStyleCnt="0"/>
      <dgm:spPr/>
    </dgm:pt>
    <dgm:pt modelId="{B740F81D-4A8B-4296-859D-22982B17520B}" type="pres">
      <dgm:prSet presAssocID="{B82617AA-57C9-43D3-8CE1-DD9AFD0F3AE4}" presName="comp" presStyleCnt="0"/>
      <dgm:spPr/>
    </dgm:pt>
    <dgm:pt modelId="{D1A12218-F11C-4944-BF7B-43156A54FAFE}" type="pres">
      <dgm:prSet presAssocID="{B82617AA-57C9-43D3-8CE1-DD9AFD0F3AE4}" presName="box" presStyleLbl="node1" presStyleIdx="4" presStyleCnt="6" custScaleY="164547"/>
      <dgm:spPr/>
      <dgm:t>
        <a:bodyPr/>
        <a:lstStyle/>
        <a:p>
          <a:endParaRPr lang="ru-RU"/>
        </a:p>
      </dgm:t>
    </dgm:pt>
    <dgm:pt modelId="{C0B8CDBA-82CF-4378-9A1D-2F9444D24B27}" type="pres">
      <dgm:prSet presAssocID="{B82617AA-57C9-43D3-8CE1-DD9AFD0F3AE4}" presName="img" presStyleLbl="fgImgPlace1" presStyleIdx="4" presStyleCnt="6"/>
      <dgm:spPr/>
    </dgm:pt>
    <dgm:pt modelId="{7C75EF7E-1309-4B05-B6E0-A1024F530DCE}" type="pres">
      <dgm:prSet presAssocID="{B82617AA-57C9-43D3-8CE1-DD9AFD0F3AE4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B09D03-A904-43B7-A550-2F9B90B4FA49}" type="pres">
      <dgm:prSet presAssocID="{A55CF3D5-63D8-4068-820D-3CD998614DF3}" presName="spacer" presStyleCnt="0"/>
      <dgm:spPr/>
    </dgm:pt>
    <dgm:pt modelId="{1AC6A425-44CE-436F-8849-C730B322517E}" type="pres">
      <dgm:prSet presAssocID="{D5BC8703-8535-4D34-A19C-592D54D05805}" presName="comp" presStyleCnt="0"/>
      <dgm:spPr/>
    </dgm:pt>
    <dgm:pt modelId="{7C9EC749-0F25-473A-9F8A-4688312E679C}" type="pres">
      <dgm:prSet presAssocID="{D5BC8703-8535-4D34-A19C-592D54D05805}" presName="box" presStyleLbl="node1" presStyleIdx="5" presStyleCnt="6"/>
      <dgm:spPr/>
      <dgm:t>
        <a:bodyPr/>
        <a:lstStyle/>
        <a:p>
          <a:endParaRPr lang="ru-RU"/>
        </a:p>
      </dgm:t>
    </dgm:pt>
    <dgm:pt modelId="{F56853CC-5482-4535-8A6D-68ADF056C942}" type="pres">
      <dgm:prSet presAssocID="{D5BC8703-8535-4D34-A19C-592D54D05805}" presName="img" presStyleLbl="fgImgPlace1" presStyleIdx="5" presStyleCnt="6"/>
      <dgm:spPr/>
    </dgm:pt>
    <dgm:pt modelId="{2BFE52CD-40C7-4D13-A1DA-35799C0B4425}" type="pres">
      <dgm:prSet presAssocID="{D5BC8703-8535-4D34-A19C-592D54D05805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98448D-1BBF-43FF-9C04-9FE96486247A}" type="presOf" srcId="{A5997FA8-4803-4E14-B093-CA18836E31FC}" destId="{2E4FD477-9344-4D49-9AE6-DFB01BE8DAD7}" srcOrd="0" destOrd="0" presId="urn:microsoft.com/office/officeart/2005/8/layout/vList4#3"/>
    <dgm:cxn modelId="{C3494FDA-2739-4055-82F8-626B8583EC94}" type="presOf" srcId="{B82617AA-57C9-43D3-8CE1-DD9AFD0F3AE4}" destId="{D1A12218-F11C-4944-BF7B-43156A54FAFE}" srcOrd="0" destOrd="0" presId="urn:microsoft.com/office/officeart/2005/8/layout/vList4#3"/>
    <dgm:cxn modelId="{AF908DBC-3B10-43CC-A62B-6D726B5BA388}" srcId="{059D8F01-8482-46D7-86DC-5476E998C1C4}" destId="{B82617AA-57C9-43D3-8CE1-DD9AFD0F3AE4}" srcOrd="4" destOrd="0" parTransId="{C8BB273F-43BB-493F-99D9-D6D5966D1406}" sibTransId="{A55CF3D5-63D8-4068-820D-3CD998614DF3}"/>
    <dgm:cxn modelId="{5BA27B81-0B4F-4A7F-83B1-3DB36DD768D1}" type="presOf" srcId="{059D8F01-8482-46D7-86DC-5476E998C1C4}" destId="{792FFCDC-DBF0-4DC3-B33A-54D02866EC1A}" srcOrd="0" destOrd="0" presId="urn:microsoft.com/office/officeart/2005/8/layout/vList4#3"/>
    <dgm:cxn modelId="{D50A9D6B-4BB0-4734-B11E-9FBE3B3D0313}" srcId="{059D8F01-8482-46D7-86DC-5476E998C1C4}" destId="{60982FED-AF37-42B1-B8BB-A02789F27053}" srcOrd="0" destOrd="0" parTransId="{A065B9AA-6EB0-44B7-B40D-0AB37354300A}" sibTransId="{0641D1BD-29BC-4421-AF2B-DE3452E97023}"/>
    <dgm:cxn modelId="{5314E73F-AE15-4A53-9452-B2663306B9FE}" srcId="{059D8F01-8482-46D7-86DC-5476E998C1C4}" destId="{D5BC8703-8535-4D34-A19C-592D54D05805}" srcOrd="5" destOrd="0" parTransId="{AE2F0E31-0BEE-4CAD-800A-7C71ABF73178}" sibTransId="{31A891B1-2F26-493E-86CA-B54E0C85543B}"/>
    <dgm:cxn modelId="{F32C838D-3DD8-4CFC-9DE2-C59A90A5F527}" type="presOf" srcId="{A5997FA8-4803-4E14-B093-CA18836E31FC}" destId="{DA73412E-D896-439B-9EEA-22259E2E5526}" srcOrd="1" destOrd="0" presId="urn:microsoft.com/office/officeart/2005/8/layout/vList4#3"/>
    <dgm:cxn modelId="{B8096E2F-F307-42F4-8C80-E3E63C9CFB92}" type="presOf" srcId="{60982FED-AF37-42B1-B8BB-A02789F27053}" destId="{33CF26B7-FBFC-4975-B49B-3EB1112B7A75}" srcOrd="0" destOrd="0" presId="urn:microsoft.com/office/officeart/2005/8/layout/vList4#3"/>
    <dgm:cxn modelId="{36A5F225-7AC8-49AF-9152-014DA96478AF}" type="presOf" srcId="{EF351CB1-9BE8-4FC5-BE4D-729A9A184031}" destId="{86B6D578-6575-437B-9802-8EC3E0A9202A}" srcOrd="1" destOrd="0" presId="urn:microsoft.com/office/officeart/2005/8/layout/vList4#3"/>
    <dgm:cxn modelId="{CC580C9D-C180-4AC7-96AB-D6C8582C882E}" srcId="{059D8F01-8482-46D7-86DC-5476E998C1C4}" destId="{36925CE6-6BC0-4EA0-9CDA-8A6A11C9647D}" srcOrd="1" destOrd="0" parTransId="{A6777958-51A5-4FFF-849E-BF4AF7FC1186}" sibTransId="{0E1C5B25-B0CF-49FB-86DE-AEFA1BBECEA4}"/>
    <dgm:cxn modelId="{4EA70C6C-86A4-4B1C-A363-FB75494EA096}" type="presOf" srcId="{B82617AA-57C9-43D3-8CE1-DD9AFD0F3AE4}" destId="{7C75EF7E-1309-4B05-B6E0-A1024F530DCE}" srcOrd="1" destOrd="0" presId="urn:microsoft.com/office/officeart/2005/8/layout/vList4#3"/>
    <dgm:cxn modelId="{4E242734-15A4-47FE-93D0-10C302797CD8}" type="presOf" srcId="{D5BC8703-8535-4D34-A19C-592D54D05805}" destId="{2BFE52CD-40C7-4D13-A1DA-35799C0B4425}" srcOrd="1" destOrd="0" presId="urn:microsoft.com/office/officeart/2005/8/layout/vList4#3"/>
    <dgm:cxn modelId="{DAFDCE3F-2EDC-4895-AD29-302F27131C1A}" srcId="{059D8F01-8482-46D7-86DC-5476E998C1C4}" destId="{EF351CB1-9BE8-4FC5-BE4D-729A9A184031}" srcOrd="3" destOrd="0" parTransId="{1C7BB275-7A4D-45EA-A76B-A6E4997AA238}" sibTransId="{3250E7A7-361E-4EFA-A502-E2209813C4E6}"/>
    <dgm:cxn modelId="{52D74D12-4FE1-4CE1-A267-358BADFC1BC0}" type="presOf" srcId="{EF351CB1-9BE8-4FC5-BE4D-729A9A184031}" destId="{34E8C0DB-CC73-4284-AD44-FDC90355DF17}" srcOrd="0" destOrd="0" presId="urn:microsoft.com/office/officeart/2005/8/layout/vList4#3"/>
    <dgm:cxn modelId="{87CB1CAE-C090-4057-BF66-82593091A4D8}" type="presOf" srcId="{36925CE6-6BC0-4EA0-9CDA-8A6A11C9647D}" destId="{F0A7625C-EADA-49C9-A26E-F2C716931537}" srcOrd="0" destOrd="0" presId="urn:microsoft.com/office/officeart/2005/8/layout/vList4#3"/>
    <dgm:cxn modelId="{7BB0D46A-5DEA-48D5-99D6-0B122FA6961A}" type="presOf" srcId="{D5BC8703-8535-4D34-A19C-592D54D05805}" destId="{7C9EC749-0F25-473A-9F8A-4688312E679C}" srcOrd="0" destOrd="0" presId="urn:microsoft.com/office/officeart/2005/8/layout/vList4#3"/>
    <dgm:cxn modelId="{D3751E8C-1C90-4191-97DA-0714006BA26A}" srcId="{059D8F01-8482-46D7-86DC-5476E998C1C4}" destId="{A5997FA8-4803-4E14-B093-CA18836E31FC}" srcOrd="2" destOrd="0" parTransId="{4FC31796-3393-4D46-8AE6-BB50E9C26574}" sibTransId="{4C697863-3DA4-470C-9B29-C42B6056535B}"/>
    <dgm:cxn modelId="{479DE91B-2847-431E-962D-95D3F57C122D}" type="presOf" srcId="{36925CE6-6BC0-4EA0-9CDA-8A6A11C9647D}" destId="{4D902CA8-C05D-4D5B-B25B-A3942F830C38}" srcOrd="1" destOrd="0" presId="urn:microsoft.com/office/officeart/2005/8/layout/vList4#3"/>
    <dgm:cxn modelId="{F327DA94-60F4-46CF-8745-11A6F5F8E12A}" type="presOf" srcId="{60982FED-AF37-42B1-B8BB-A02789F27053}" destId="{231F3089-62EB-42E4-B4D1-A2E1D323DD45}" srcOrd="1" destOrd="0" presId="urn:microsoft.com/office/officeart/2005/8/layout/vList4#3"/>
    <dgm:cxn modelId="{80611D07-937B-4781-AC83-262475E8F299}" type="presParOf" srcId="{792FFCDC-DBF0-4DC3-B33A-54D02866EC1A}" destId="{2F8BF99F-DD6C-45AB-89BE-FC3054C72628}" srcOrd="0" destOrd="0" presId="urn:microsoft.com/office/officeart/2005/8/layout/vList4#3"/>
    <dgm:cxn modelId="{BB753CCC-4750-4289-B505-F679ACCCA36F}" type="presParOf" srcId="{2F8BF99F-DD6C-45AB-89BE-FC3054C72628}" destId="{33CF26B7-FBFC-4975-B49B-3EB1112B7A75}" srcOrd="0" destOrd="0" presId="urn:microsoft.com/office/officeart/2005/8/layout/vList4#3"/>
    <dgm:cxn modelId="{03BE0E10-9BCD-4E8C-AF04-9EA57D5546D6}" type="presParOf" srcId="{2F8BF99F-DD6C-45AB-89BE-FC3054C72628}" destId="{C9C3DE1D-E10B-4B57-BE8D-7B756B6E0610}" srcOrd="1" destOrd="0" presId="urn:microsoft.com/office/officeart/2005/8/layout/vList4#3"/>
    <dgm:cxn modelId="{6D57924F-4D08-47BC-AFDE-D932681ECF4E}" type="presParOf" srcId="{2F8BF99F-DD6C-45AB-89BE-FC3054C72628}" destId="{231F3089-62EB-42E4-B4D1-A2E1D323DD45}" srcOrd="2" destOrd="0" presId="urn:microsoft.com/office/officeart/2005/8/layout/vList4#3"/>
    <dgm:cxn modelId="{ABD5D44A-8666-409F-9654-6B5B3C844914}" type="presParOf" srcId="{792FFCDC-DBF0-4DC3-B33A-54D02866EC1A}" destId="{AE422207-3EE3-4C80-AAD2-D40B49F35712}" srcOrd="1" destOrd="0" presId="urn:microsoft.com/office/officeart/2005/8/layout/vList4#3"/>
    <dgm:cxn modelId="{1799FC43-6E8D-4E70-AB7C-F14E4B8D292E}" type="presParOf" srcId="{792FFCDC-DBF0-4DC3-B33A-54D02866EC1A}" destId="{0F336D3C-0609-4947-AC60-D31DE197BD5A}" srcOrd="2" destOrd="0" presId="urn:microsoft.com/office/officeart/2005/8/layout/vList4#3"/>
    <dgm:cxn modelId="{0511D441-24C8-41C6-AFAC-5DB5110D783D}" type="presParOf" srcId="{0F336D3C-0609-4947-AC60-D31DE197BD5A}" destId="{F0A7625C-EADA-49C9-A26E-F2C716931537}" srcOrd="0" destOrd="0" presId="urn:microsoft.com/office/officeart/2005/8/layout/vList4#3"/>
    <dgm:cxn modelId="{BCF57B5E-FC7F-4DE4-A5F3-06D17FB082C4}" type="presParOf" srcId="{0F336D3C-0609-4947-AC60-D31DE197BD5A}" destId="{7E90DAB7-86B2-425C-9867-04FC9867968B}" srcOrd="1" destOrd="0" presId="urn:microsoft.com/office/officeart/2005/8/layout/vList4#3"/>
    <dgm:cxn modelId="{820DA5FE-722E-4F5D-9767-488187451472}" type="presParOf" srcId="{0F336D3C-0609-4947-AC60-D31DE197BD5A}" destId="{4D902CA8-C05D-4D5B-B25B-A3942F830C38}" srcOrd="2" destOrd="0" presId="urn:microsoft.com/office/officeart/2005/8/layout/vList4#3"/>
    <dgm:cxn modelId="{8897879F-CF4C-40A9-A430-32DB71D76923}" type="presParOf" srcId="{792FFCDC-DBF0-4DC3-B33A-54D02866EC1A}" destId="{8DB3760B-E971-43A3-A8D8-7566B59E2411}" srcOrd="3" destOrd="0" presId="urn:microsoft.com/office/officeart/2005/8/layout/vList4#3"/>
    <dgm:cxn modelId="{35FF7170-CD80-41E5-AF8F-B20E602CE260}" type="presParOf" srcId="{792FFCDC-DBF0-4DC3-B33A-54D02866EC1A}" destId="{5A786464-165A-4D1C-9F0F-40A99698844D}" srcOrd="4" destOrd="0" presId="urn:microsoft.com/office/officeart/2005/8/layout/vList4#3"/>
    <dgm:cxn modelId="{17701883-70ED-489B-BA9D-34EAF897D3AE}" type="presParOf" srcId="{5A786464-165A-4D1C-9F0F-40A99698844D}" destId="{2E4FD477-9344-4D49-9AE6-DFB01BE8DAD7}" srcOrd="0" destOrd="0" presId="urn:microsoft.com/office/officeart/2005/8/layout/vList4#3"/>
    <dgm:cxn modelId="{A6A18172-EFC1-4218-9423-3A3387B61B3D}" type="presParOf" srcId="{5A786464-165A-4D1C-9F0F-40A99698844D}" destId="{E1D1D105-D92B-4D46-B7F3-67F6D94EB0E6}" srcOrd="1" destOrd="0" presId="urn:microsoft.com/office/officeart/2005/8/layout/vList4#3"/>
    <dgm:cxn modelId="{163ABC13-5EAC-47B8-8C2E-92EB41CBDDB7}" type="presParOf" srcId="{5A786464-165A-4D1C-9F0F-40A99698844D}" destId="{DA73412E-D896-439B-9EEA-22259E2E5526}" srcOrd="2" destOrd="0" presId="urn:microsoft.com/office/officeart/2005/8/layout/vList4#3"/>
    <dgm:cxn modelId="{7313F3C8-D0BF-43C4-8AF3-18F6ACC0B060}" type="presParOf" srcId="{792FFCDC-DBF0-4DC3-B33A-54D02866EC1A}" destId="{B566B45F-327C-4A5E-B89E-479975B5F53B}" srcOrd="5" destOrd="0" presId="urn:microsoft.com/office/officeart/2005/8/layout/vList4#3"/>
    <dgm:cxn modelId="{7181DB58-084F-4BE2-A6EF-9B2040334D43}" type="presParOf" srcId="{792FFCDC-DBF0-4DC3-B33A-54D02866EC1A}" destId="{089C374A-54FE-424A-A89D-FD98C052BB75}" srcOrd="6" destOrd="0" presId="urn:microsoft.com/office/officeart/2005/8/layout/vList4#3"/>
    <dgm:cxn modelId="{C1A2CEBC-FC22-44C4-BCFC-1FD99E93BB75}" type="presParOf" srcId="{089C374A-54FE-424A-A89D-FD98C052BB75}" destId="{34E8C0DB-CC73-4284-AD44-FDC90355DF17}" srcOrd="0" destOrd="0" presId="urn:microsoft.com/office/officeart/2005/8/layout/vList4#3"/>
    <dgm:cxn modelId="{AB70087A-5105-4178-8243-7B88BD28ED8B}" type="presParOf" srcId="{089C374A-54FE-424A-A89D-FD98C052BB75}" destId="{B5181F9E-DB4D-4E02-897E-F6A04925D5FA}" srcOrd="1" destOrd="0" presId="urn:microsoft.com/office/officeart/2005/8/layout/vList4#3"/>
    <dgm:cxn modelId="{6626B99B-B70A-4C89-8D72-46CDCC20C69F}" type="presParOf" srcId="{089C374A-54FE-424A-A89D-FD98C052BB75}" destId="{86B6D578-6575-437B-9802-8EC3E0A9202A}" srcOrd="2" destOrd="0" presId="urn:microsoft.com/office/officeart/2005/8/layout/vList4#3"/>
    <dgm:cxn modelId="{111835F0-F54C-4687-9EEC-3258D7E3341D}" type="presParOf" srcId="{792FFCDC-DBF0-4DC3-B33A-54D02866EC1A}" destId="{56C34FA9-EC0B-4470-AB15-840AF4311E7D}" srcOrd="7" destOrd="0" presId="urn:microsoft.com/office/officeart/2005/8/layout/vList4#3"/>
    <dgm:cxn modelId="{40593440-2FF1-4C49-9459-841CC948ADA2}" type="presParOf" srcId="{792FFCDC-DBF0-4DC3-B33A-54D02866EC1A}" destId="{B740F81D-4A8B-4296-859D-22982B17520B}" srcOrd="8" destOrd="0" presId="urn:microsoft.com/office/officeart/2005/8/layout/vList4#3"/>
    <dgm:cxn modelId="{79F8AEDD-B2F9-43BE-97C1-8256AEF616EB}" type="presParOf" srcId="{B740F81D-4A8B-4296-859D-22982B17520B}" destId="{D1A12218-F11C-4944-BF7B-43156A54FAFE}" srcOrd="0" destOrd="0" presId="urn:microsoft.com/office/officeart/2005/8/layout/vList4#3"/>
    <dgm:cxn modelId="{D3F7548C-557A-420D-B636-1546D375FB88}" type="presParOf" srcId="{B740F81D-4A8B-4296-859D-22982B17520B}" destId="{C0B8CDBA-82CF-4378-9A1D-2F9444D24B27}" srcOrd="1" destOrd="0" presId="urn:microsoft.com/office/officeart/2005/8/layout/vList4#3"/>
    <dgm:cxn modelId="{0A96F646-49D8-4F76-8E31-F048398441A0}" type="presParOf" srcId="{B740F81D-4A8B-4296-859D-22982B17520B}" destId="{7C75EF7E-1309-4B05-B6E0-A1024F530DCE}" srcOrd="2" destOrd="0" presId="urn:microsoft.com/office/officeart/2005/8/layout/vList4#3"/>
    <dgm:cxn modelId="{A08E7BF2-FE9E-4A73-92C1-5C85F825506D}" type="presParOf" srcId="{792FFCDC-DBF0-4DC3-B33A-54D02866EC1A}" destId="{38B09D03-A904-43B7-A550-2F9B90B4FA49}" srcOrd="9" destOrd="0" presId="urn:microsoft.com/office/officeart/2005/8/layout/vList4#3"/>
    <dgm:cxn modelId="{B9F110D1-C345-4A58-9C27-3716AC9DC0CA}" type="presParOf" srcId="{792FFCDC-DBF0-4DC3-B33A-54D02866EC1A}" destId="{1AC6A425-44CE-436F-8849-C730B322517E}" srcOrd="10" destOrd="0" presId="urn:microsoft.com/office/officeart/2005/8/layout/vList4#3"/>
    <dgm:cxn modelId="{FCE598AE-86EC-4CA3-84D6-FF32021E6BD7}" type="presParOf" srcId="{1AC6A425-44CE-436F-8849-C730B322517E}" destId="{7C9EC749-0F25-473A-9F8A-4688312E679C}" srcOrd="0" destOrd="0" presId="urn:microsoft.com/office/officeart/2005/8/layout/vList4#3"/>
    <dgm:cxn modelId="{B5BAAAAC-1BB6-4106-B3EA-9E9B21D55C91}" type="presParOf" srcId="{1AC6A425-44CE-436F-8849-C730B322517E}" destId="{F56853CC-5482-4535-8A6D-68ADF056C942}" srcOrd="1" destOrd="0" presId="urn:microsoft.com/office/officeart/2005/8/layout/vList4#3"/>
    <dgm:cxn modelId="{944E0798-CD2D-49B5-A16E-3E781653F3C6}" type="presParOf" srcId="{1AC6A425-44CE-436F-8849-C730B322517E}" destId="{2BFE52CD-40C7-4D13-A1DA-35799C0B4425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2F96CAC-6432-4793-981B-964A9EAAC196}">
      <dsp:nvSpPr>
        <dsp:cNvPr id="0" name=""/>
        <dsp:cNvSpPr/>
      </dsp:nvSpPr>
      <dsp:spPr>
        <a:xfrm rot="5400000">
          <a:off x="-172975" y="173711"/>
          <a:ext cx="1153168" cy="80721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 rot="5400000">
        <a:off x="-172975" y="173711"/>
        <a:ext cx="1153168" cy="807217"/>
      </dsp:txXfrm>
    </dsp:sp>
    <dsp:sp modelId="{DB25EFA9-88B4-476C-A210-FF5D493623F2}">
      <dsp:nvSpPr>
        <dsp:cNvPr id="0" name=""/>
        <dsp:cNvSpPr/>
      </dsp:nvSpPr>
      <dsp:spPr>
        <a:xfrm rot="5400000">
          <a:off x="4313305" y="-3505351"/>
          <a:ext cx="749559" cy="7761734"/>
        </a:xfrm>
        <a:prstGeom prst="round2SameRect">
          <a:avLst/>
        </a:prstGeom>
        <a:solidFill>
          <a:schemeClr val="accent1">
            <a:lumMod val="60000"/>
            <a:lumOff val="40000"/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1" kern="1200" dirty="0" smtClean="0"/>
            <a:t>Расходы на заработную плату работникам бюджетных учреждений в соответствии с «</a:t>
          </a:r>
          <a:r>
            <a:rPr lang="ru-RU" sz="1900" b="1" kern="1200" dirty="0" smtClean="0"/>
            <a:t>майскими» указами </a:t>
          </a:r>
          <a:r>
            <a:rPr lang="ru-RU" sz="1900" b="1" kern="1200" dirty="0" smtClean="0"/>
            <a:t>Президента РФ</a:t>
          </a:r>
          <a:endParaRPr lang="ru-RU" sz="1900" b="1" kern="1200" dirty="0"/>
        </a:p>
      </dsp:txBody>
      <dsp:txXfrm rot="5400000">
        <a:off x="4313305" y="-3505351"/>
        <a:ext cx="749559" cy="7761734"/>
      </dsp:txXfrm>
    </dsp:sp>
    <dsp:sp modelId="{8E4F8722-C796-4C85-AC66-9879CB662974}">
      <dsp:nvSpPr>
        <dsp:cNvPr id="0" name=""/>
        <dsp:cNvSpPr/>
      </dsp:nvSpPr>
      <dsp:spPr>
        <a:xfrm rot="5400000">
          <a:off x="-172975" y="1210353"/>
          <a:ext cx="1153168" cy="80721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 rot="5400000">
        <a:off x="-172975" y="1210353"/>
        <a:ext cx="1153168" cy="807217"/>
      </dsp:txXfrm>
    </dsp:sp>
    <dsp:sp modelId="{37F08204-E306-4454-B28E-6E17D0D321CC}">
      <dsp:nvSpPr>
        <dsp:cNvPr id="0" name=""/>
        <dsp:cNvSpPr/>
      </dsp:nvSpPr>
      <dsp:spPr>
        <a:xfrm rot="5400000">
          <a:off x="4313305" y="-2468709"/>
          <a:ext cx="749559" cy="7761734"/>
        </a:xfrm>
        <a:prstGeom prst="round2SameRect">
          <a:avLst/>
        </a:prstGeom>
        <a:solidFill>
          <a:schemeClr val="accent1">
            <a:lumMod val="60000"/>
            <a:lumOff val="40000"/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1" kern="1200" dirty="0" smtClean="0"/>
            <a:t>Заработная плата с учетом роста МРОТ с </a:t>
          </a:r>
          <a:r>
            <a:rPr lang="ru-RU" sz="1900" b="1" kern="1200" dirty="0" smtClean="0"/>
            <a:t>01.01.2023 </a:t>
          </a:r>
          <a:r>
            <a:rPr lang="ru-RU" sz="1900" b="1" kern="1200" dirty="0" smtClean="0"/>
            <a:t>г. до </a:t>
          </a:r>
          <a:r>
            <a:rPr lang="ru-RU" sz="1900" b="1" kern="1200" dirty="0" smtClean="0"/>
            <a:t>15 279 руб</a:t>
          </a:r>
          <a:r>
            <a:rPr lang="ru-RU" sz="1900" kern="1200" dirty="0" smtClean="0"/>
            <a:t>.(сумма будет скорректирована с учетом изменений)</a:t>
          </a:r>
          <a:endParaRPr lang="ru-RU" sz="1900" kern="1200" dirty="0"/>
        </a:p>
      </dsp:txBody>
      <dsp:txXfrm rot="5400000">
        <a:off x="4313305" y="-2468709"/>
        <a:ext cx="749559" cy="7761734"/>
      </dsp:txXfrm>
    </dsp:sp>
    <dsp:sp modelId="{577808C1-5140-4BAE-AE62-C4D254C56ED1}">
      <dsp:nvSpPr>
        <dsp:cNvPr id="0" name=""/>
        <dsp:cNvSpPr/>
      </dsp:nvSpPr>
      <dsp:spPr>
        <a:xfrm rot="5400000">
          <a:off x="-172975" y="2246995"/>
          <a:ext cx="1153168" cy="80721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 rot="5400000">
        <a:off x="-172975" y="2246995"/>
        <a:ext cx="1153168" cy="807217"/>
      </dsp:txXfrm>
    </dsp:sp>
    <dsp:sp modelId="{8FF20340-5D50-40C2-854F-2BF2FEA49772}">
      <dsp:nvSpPr>
        <dsp:cNvPr id="0" name=""/>
        <dsp:cNvSpPr/>
      </dsp:nvSpPr>
      <dsp:spPr>
        <a:xfrm rot="5400000">
          <a:off x="4313305" y="-1496837"/>
          <a:ext cx="749559" cy="7761734"/>
        </a:xfrm>
        <a:prstGeom prst="round2SameRect">
          <a:avLst/>
        </a:prstGeom>
        <a:solidFill>
          <a:schemeClr val="accent1">
            <a:lumMod val="60000"/>
            <a:lumOff val="40000"/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1" kern="1200" dirty="0" smtClean="0"/>
            <a:t>Заработная плата ОМС с индексацией окладов </a:t>
          </a:r>
          <a:r>
            <a:rPr lang="ru-RU" sz="1900" b="1" kern="1200" dirty="0" smtClean="0"/>
            <a:t>5,5 </a:t>
          </a:r>
          <a:r>
            <a:rPr lang="ru-RU" sz="1900" b="1" kern="1200" dirty="0" smtClean="0"/>
            <a:t>% с </a:t>
          </a:r>
          <a:r>
            <a:rPr lang="ru-RU" sz="1900" b="1" kern="1200" dirty="0" smtClean="0"/>
            <a:t>01.10.2023 </a:t>
          </a:r>
          <a:r>
            <a:rPr lang="ru-RU" sz="1900" b="1" kern="1200" dirty="0" smtClean="0"/>
            <a:t>г.</a:t>
          </a:r>
          <a:endParaRPr lang="ru-RU" sz="1900" b="1" kern="1200" dirty="0"/>
        </a:p>
      </dsp:txBody>
      <dsp:txXfrm rot="5400000">
        <a:off x="4313305" y="-1496837"/>
        <a:ext cx="749559" cy="7761734"/>
      </dsp:txXfrm>
    </dsp:sp>
    <dsp:sp modelId="{7EFB6A66-361A-47F3-8800-2CF225DDCAE1}">
      <dsp:nvSpPr>
        <dsp:cNvPr id="0" name=""/>
        <dsp:cNvSpPr/>
      </dsp:nvSpPr>
      <dsp:spPr>
        <a:xfrm rot="5400000">
          <a:off x="-172975" y="3283637"/>
          <a:ext cx="1153168" cy="807217"/>
        </a:xfrm>
        <a:prstGeom prst="chevron">
          <a:avLst/>
        </a:prstGeom>
        <a:solidFill>
          <a:schemeClr val="accent1">
            <a:lumMod val="75000"/>
            <a:alpha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 rot="5400000">
        <a:off x="-172975" y="3283637"/>
        <a:ext cx="1153168" cy="807217"/>
      </dsp:txXfrm>
    </dsp:sp>
    <dsp:sp modelId="{D74F37A8-C3BC-4FBA-BECF-E963FDDAA7CA}">
      <dsp:nvSpPr>
        <dsp:cNvPr id="0" name=""/>
        <dsp:cNvSpPr/>
      </dsp:nvSpPr>
      <dsp:spPr>
        <a:xfrm rot="5400000">
          <a:off x="4313305" y="-395425"/>
          <a:ext cx="749559" cy="7761734"/>
        </a:xfrm>
        <a:prstGeom prst="round2SameRect">
          <a:avLst/>
        </a:prstGeom>
        <a:solidFill>
          <a:schemeClr val="accent1">
            <a:lumMod val="60000"/>
            <a:lumOff val="40000"/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1" kern="1200" dirty="0" smtClean="0"/>
            <a:t>Выполнение плана мероприятий социально-экономического развития </a:t>
          </a:r>
          <a:r>
            <a:rPr lang="ru-RU" sz="1900" b="1" kern="1200" dirty="0" err="1" smtClean="0"/>
            <a:t>Каргопольского</a:t>
          </a:r>
          <a:r>
            <a:rPr lang="ru-RU" sz="1900" b="1" kern="1200" dirty="0" smtClean="0"/>
            <a:t> </a:t>
          </a:r>
          <a:r>
            <a:rPr lang="ru-RU" sz="1900" b="1" kern="1200" dirty="0" smtClean="0"/>
            <a:t>муниципального округа</a:t>
          </a:r>
          <a:endParaRPr lang="ru-RU" sz="1900" b="1" kern="1200" dirty="0"/>
        </a:p>
      </dsp:txBody>
      <dsp:txXfrm rot="5400000">
        <a:off x="4313305" y="-395425"/>
        <a:ext cx="749559" cy="7761734"/>
      </dsp:txXfrm>
    </dsp:sp>
    <dsp:sp modelId="{591AC865-2CE0-4815-99DD-8DF07D1C2F6D}">
      <dsp:nvSpPr>
        <dsp:cNvPr id="0" name=""/>
        <dsp:cNvSpPr/>
      </dsp:nvSpPr>
      <dsp:spPr>
        <a:xfrm rot="5400000">
          <a:off x="-172975" y="4320279"/>
          <a:ext cx="1153168" cy="807217"/>
        </a:xfrm>
        <a:prstGeom prst="chevron">
          <a:avLst/>
        </a:prstGeom>
        <a:solidFill>
          <a:schemeClr val="accent1">
            <a:lumMod val="75000"/>
            <a:alpha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 </a:t>
          </a:r>
          <a:endParaRPr lang="ru-RU" sz="2200" kern="1200" dirty="0"/>
        </a:p>
      </dsp:txBody>
      <dsp:txXfrm rot="5400000">
        <a:off x="-172975" y="4320279"/>
        <a:ext cx="1153168" cy="807217"/>
      </dsp:txXfrm>
    </dsp:sp>
    <dsp:sp modelId="{41F5C61A-9EB7-44EF-8A87-3FBB5E81469B}">
      <dsp:nvSpPr>
        <dsp:cNvPr id="0" name=""/>
        <dsp:cNvSpPr/>
      </dsp:nvSpPr>
      <dsp:spPr>
        <a:xfrm rot="5400000">
          <a:off x="4313305" y="641216"/>
          <a:ext cx="749559" cy="7761734"/>
        </a:xfrm>
        <a:prstGeom prst="round2SameRect">
          <a:avLst/>
        </a:prstGeom>
        <a:solidFill>
          <a:schemeClr val="accent1">
            <a:lumMod val="60000"/>
            <a:lumOff val="40000"/>
            <a:alpha val="9000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1" kern="1200" dirty="0" smtClean="0"/>
            <a:t>Расходы на оплату коммунальных  расходов услуг с </a:t>
          </a:r>
          <a:r>
            <a:rPr lang="ru-RU" sz="1900" b="1" kern="1200" dirty="0" smtClean="0"/>
            <a:t>учетом индексации 17,1%</a:t>
          </a:r>
          <a:endParaRPr lang="ru-RU" sz="1900" b="1" kern="1200" dirty="0"/>
        </a:p>
      </dsp:txBody>
      <dsp:txXfrm rot="5400000">
        <a:off x="4313305" y="641216"/>
        <a:ext cx="749559" cy="776173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E57C1F8-3DF9-43B1-98E2-0E8ED8D7FAB1}">
      <dsp:nvSpPr>
        <dsp:cNvPr id="0" name=""/>
        <dsp:cNvSpPr/>
      </dsp:nvSpPr>
      <dsp:spPr>
        <a:xfrm>
          <a:off x="432051" y="492006"/>
          <a:ext cx="6022969" cy="13028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Федеральный   бюджет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31,5 </a:t>
          </a:r>
          <a:r>
            <a:rPr lang="ru-RU" sz="2800" b="1" kern="1200" dirty="0" err="1" smtClean="0"/>
            <a:t>млн.рб</a:t>
          </a:r>
          <a:endParaRPr lang="ru-RU" sz="2800" b="1" kern="1200" dirty="0"/>
        </a:p>
      </dsp:txBody>
      <dsp:txXfrm>
        <a:off x="432051" y="492006"/>
        <a:ext cx="6022969" cy="1302894"/>
      </dsp:txXfrm>
    </dsp:sp>
    <dsp:sp modelId="{306F7EF7-CDB5-4D65-81CC-5467DC61508D}">
      <dsp:nvSpPr>
        <dsp:cNvPr id="0" name=""/>
        <dsp:cNvSpPr/>
      </dsp:nvSpPr>
      <dsp:spPr>
        <a:xfrm rot="3594234">
          <a:off x="3851933" y="2540994"/>
          <a:ext cx="758943" cy="45601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3594234">
        <a:off x="3851933" y="2540994"/>
        <a:ext cx="758943" cy="456013"/>
      </dsp:txXfrm>
    </dsp:sp>
    <dsp:sp modelId="{03FA888A-23DE-4DA2-BCFF-FCCF80C577F0}">
      <dsp:nvSpPr>
        <dsp:cNvPr id="0" name=""/>
        <dsp:cNvSpPr/>
      </dsp:nvSpPr>
      <dsp:spPr>
        <a:xfrm>
          <a:off x="3702141" y="3888441"/>
          <a:ext cx="3447772" cy="13510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Местный бюджет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 217,1 </a:t>
          </a:r>
          <a:r>
            <a:rPr lang="ru-RU" sz="3200" b="1" kern="1200" dirty="0" err="1" smtClean="0"/>
            <a:t>млн.рб</a:t>
          </a:r>
          <a:endParaRPr lang="ru-RU" sz="3200" b="1" kern="1200" dirty="0"/>
        </a:p>
      </dsp:txBody>
      <dsp:txXfrm>
        <a:off x="3702141" y="3888441"/>
        <a:ext cx="3447772" cy="1351049"/>
      </dsp:txXfrm>
    </dsp:sp>
    <dsp:sp modelId="{5474E369-CD2B-493D-BAFD-34F6B8650F7D}">
      <dsp:nvSpPr>
        <dsp:cNvPr id="0" name=""/>
        <dsp:cNvSpPr/>
      </dsp:nvSpPr>
      <dsp:spPr>
        <a:xfrm rot="10809830">
          <a:off x="2986436" y="3090065"/>
          <a:ext cx="758943" cy="45601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10809830">
        <a:off x="2986436" y="3090065"/>
        <a:ext cx="758943" cy="456013"/>
      </dsp:txXfrm>
    </dsp:sp>
    <dsp:sp modelId="{471AF9E2-C4D2-44CC-811A-50E574D2D13E}">
      <dsp:nvSpPr>
        <dsp:cNvPr id="0" name=""/>
        <dsp:cNvSpPr/>
      </dsp:nvSpPr>
      <dsp:spPr>
        <a:xfrm>
          <a:off x="-327854" y="3900470"/>
          <a:ext cx="3081320" cy="13028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Областной бюджет 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365,9 </a:t>
          </a:r>
          <a:r>
            <a:rPr lang="ru-RU" sz="2800" b="1" kern="1200" dirty="0" err="1" smtClean="0"/>
            <a:t>млн.рб</a:t>
          </a:r>
          <a:endParaRPr lang="ru-RU" sz="2800" b="1" kern="1200" dirty="0"/>
        </a:p>
      </dsp:txBody>
      <dsp:txXfrm>
        <a:off x="-327854" y="3900470"/>
        <a:ext cx="3081320" cy="1302894"/>
      </dsp:txXfrm>
    </dsp:sp>
    <dsp:sp modelId="{375EAA37-DECC-4FD0-B42A-2D649E27746B}">
      <dsp:nvSpPr>
        <dsp:cNvPr id="0" name=""/>
        <dsp:cNvSpPr/>
      </dsp:nvSpPr>
      <dsp:spPr>
        <a:xfrm rot="20478033" flipH="1">
          <a:off x="2764222" y="3154065"/>
          <a:ext cx="393405" cy="34563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20478033" flipH="1">
        <a:off x="2764222" y="3154065"/>
        <a:ext cx="393405" cy="34563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5708AD2-1EB0-4553-B25F-757376DE8450}">
      <dsp:nvSpPr>
        <dsp:cNvPr id="0" name=""/>
        <dsp:cNvSpPr/>
      </dsp:nvSpPr>
      <dsp:spPr>
        <a:xfrm>
          <a:off x="0" y="0"/>
          <a:ext cx="7344816" cy="13276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2060"/>
              </a:solidFill>
            </a:rPr>
            <a:t>СУБСИДИЯ НА ВЫПОЛНЕНИЕ МЗ (ОБ+МБ</a:t>
          </a:r>
          <a:r>
            <a:rPr lang="ru-RU" sz="2400" b="1" kern="1200" smtClean="0">
              <a:solidFill>
                <a:srgbClr val="002060"/>
              </a:solidFill>
            </a:rPr>
            <a:t>)    </a:t>
          </a:r>
          <a:endParaRPr lang="ru-RU" sz="2400" b="1" kern="1200" dirty="0">
            <a:solidFill>
              <a:srgbClr val="002060"/>
            </a:solidFill>
          </a:endParaRPr>
        </a:p>
      </dsp:txBody>
      <dsp:txXfrm>
        <a:off x="1601727" y="0"/>
        <a:ext cx="5743088" cy="1327647"/>
      </dsp:txXfrm>
    </dsp:sp>
    <dsp:sp modelId="{0A4D0601-E471-45BA-A438-AC49BB5C8F3A}">
      <dsp:nvSpPr>
        <dsp:cNvPr id="0" name=""/>
        <dsp:cNvSpPr/>
      </dsp:nvSpPr>
      <dsp:spPr>
        <a:xfrm>
          <a:off x="132764" y="132764"/>
          <a:ext cx="1468963" cy="1062118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E22468C-B795-4C2A-A816-16DA102217C7}">
      <dsp:nvSpPr>
        <dsp:cNvPr id="0" name=""/>
        <dsp:cNvSpPr/>
      </dsp:nvSpPr>
      <dsp:spPr>
        <a:xfrm>
          <a:off x="0" y="1460412"/>
          <a:ext cx="7344816" cy="13276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002060"/>
              </a:solidFill>
            </a:rPr>
            <a:t>Субвенция на компенсацию родительской платы за присмотр и уход в ДОУ</a:t>
          </a:r>
          <a:r>
            <a:rPr lang="en-US" sz="2200" b="1" kern="1200" dirty="0" smtClean="0">
              <a:solidFill>
                <a:srgbClr val="002060"/>
              </a:solidFill>
            </a:rPr>
            <a:t>(</a:t>
          </a:r>
          <a:r>
            <a:rPr lang="ru-RU" sz="2200" b="1" kern="1200" dirty="0" smtClean="0">
              <a:solidFill>
                <a:srgbClr val="002060"/>
              </a:solidFill>
            </a:rPr>
            <a:t>ОБ)</a:t>
          </a:r>
          <a:endParaRPr lang="ru-RU" sz="2200" b="1" kern="1200" dirty="0">
            <a:solidFill>
              <a:srgbClr val="002060"/>
            </a:solidFill>
          </a:endParaRPr>
        </a:p>
      </dsp:txBody>
      <dsp:txXfrm>
        <a:off x="1601727" y="1460412"/>
        <a:ext cx="5743088" cy="1327647"/>
      </dsp:txXfrm>
    </dsp:sp>
    <dsp:sp modelId="{3CB09AA0-6441-47B5-A1C1-253A0B7C6654}">
      <dsp:nvSpPr>
        <dsp:cNvPr id="0" name=""/>
        <dsp:cNvSpPr/>
      </dsp:nvSpPr>
      <dsp:spPr>
        <a:xfrm>
          <a:off x="132764" y="1593177"/>
          <a:ext cx="1468963" cy="1062118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9C582F6-ACD0-4406-B0C3-A5F138E82ACB}">
      <dsp:nvSpPr>
        <dsp:cNvPr id="0" name=""/>
        <dsp:cNvSpPr/>
      </dsp:nvSpPr>
      <dsp:spPr>
        <a:xfrm>
          <a:off x="0" y="2920824"/>
          <a:ext cx="7344816" cy="13276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002060"/>
              </a:solidFill>
            </a:rPr>
            <a:t>МЕРЫ СОЦ.ПОДДЕРЖКИ ПЕДАГОГАМ НА СЕЛЕ (ОБ)</a:t>
          </a:r>
          <a:endParaRPr lang="ru-RU" sz="2200" b="1" kern="1200" dirty="0">
            <a:solidFill>
              <a:srgbClr val="002060"/>
            </a:solidFill>
          </a:endParaRPr>
        </a:p>
      </dsp:txBody>
      <dsp:txXfrm>
        <a:off x="1601727" y="2920824"/>
        <a:ext cx="5743088" cy="1327647"/>
      </dsp:txXfrm>
    </dsp:sp>
    <dsp:sp modelId="{FD925475-F5CA-4BFC-BCDF-D08BB917956E}">
      <dsp:nvSpPr>
        <dsp:cNvPr id="0" name=""/>
        <dsp:cNvSpPr/>
      </dsp:nvSpPr>
      <dsp:spPr>
        <a:xfrm>
          <a:off x="132764" y="3053589"/>
          <a:ext cx="1468963" cy="1062118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0.22414</cdr:x>
      <cdr:y>0.30766</cdr:y>
    </cdr:from>
    <cdr:to>
      <cdr:x>0.31034</cdr:x>
      <cdr:y>0.45998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72208" y="1599952"/>
          <a:ext cx="720080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solidFill>
                <a:schemeClr val="bg1"/>
              </a:solidFill>
            </a:rPr>
            <a:t>849 </a:t>
          </a:r>
        </a:p>
        <a:p xmlns:a="http://schemas.openxmlformats.org/drawingml/2006/main">
          <a:pPr algn="ctr"/>
          <a:r>
            <a:rPr lang="ru-RU" sz="1800" b="1" dirty="0" err="1" smtClean="0">
              <a:solidFill>
                <a:schemeClr val="bg1"/>
              </a:solidFill>
            </a:rPr>
            <a:t>млн.р</a:t>
          </a:r>
          <a:endParaRPr lang="ru-RU" sz="18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0.48276</cdr:x>
      <cdr:y>0.30766</cdr:y>
    </cdr:from>
    <cdr:to>
      <cdr:x>0.63533</cdr:x>
      <cdr:y>0.52504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032448" y="1599952"/>
          <a:ext cx="1274440" cy="11304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bg1"/>
              </a:solidFill>
            </a:rPr>
            <a:t>  851  </a:t>
          </a:r>
        </a:p>
        <a:p xmlns:a="http://schemas.openxmlformats.org/drawingml/2006/main">
          <a:r>
            <a:rPr lang="ru-RU" sz="2000" b="1" dirty="0" err="1">
              <a:solidFill>
                <a:schemeClr val="bg1"/>
              </a:solidFill>
            </a:rPr>
            <a:t>м</a:t>
          </a:r>
          <a:r>
            <a:rPr lang="ru-RU" sz="2000" b="1" dirty="0" err="1" smtClean="0">
              <a:solidFill>
                <a:schemeClr val="bg1"/>
              </a:solidFill>
            </a:rPr>
            <a:t>лн.рб</a:t>
          </a:r>
          <a:endParaRPr lang="ru-RU" sz="2000" b="1" dirty="0">
            <a:solidFill>
              <a:schemeClr val="bg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0.11842</cdr:x>
      <cdr:y>0.02309</cdr:y>
    </cdr:from>
    <cdr:to>
      <cdr:x>0.55567</cdr:x>
      <cdr:y>0.15632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082835" y="144020"/>
          <a:ext cx="3998210" cy="83099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4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rPr>
            <a:t>1 045 611,6 </a:t>
          </a:r>
          <a:r>
            <a:rPr lang="ru-RU" sz="4800" b="1" dirty="0" err="1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rPr>
            <a:t>т.р</a:t>
          </a:r>
          <a:endParaRPr lang="ru-RU" sz="4800" b="1" cap="none" spc="50" dirty="0">
            <a:ln w="13500">
              <a:solidFill>
                <a:schemeClr val="accent1">
                  <a:shade val="2500"/>
                  <a:alpha val="6500"/>
                </a:schemeClr>
              </a:solidFill>
              <a:prstDash val="solid"/>
            </a:ln>
            <a:solidFill>
              <a:schemeClr val="accent1">
                <a:tint val="3000"/>
                <a:alpha val="95000"/>
              </a:schemeClr>
            </a:solidFill>
            <a:effectLst>
              <a:innerShdw blurRad="50900" dist="38500" dir="13500000">
                <a:srgbClr val="000000">
                  <a:alpha val="60000"/>
                </a:srgbClr>
              </a:innerShdw>
            </a:effectLst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0DDAA-22FA-43C7-AECE-4995B0BD4129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46C4-BDF8-4763-99BC-BCAE1A9F9C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0DDAA-22FA-43C7-AECE-4995B0BD4129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46C4-BDF8-4763-99BC-BCAE1A9F9C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0DDAA-22FA-43C7-AECE-4995B0BD4129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46C4-BDF8-4763-99BC-BCAE1A9F9C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0DDAA-22FA-43C7-AECE-4995B0BD4129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46C4-BDF8-4763-99BC-BCAE1A9F9C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0DDAA-22FA-43C7-AECE-4995B0BD4129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46C4-BDF8-4763-99BC-BCAE1A9F9C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0DDAA-22FA-43C7-AECE-4995B0BD4129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46C4-BDF8-4763-99BC-BCAE1A9F9C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0DDAA-22FA-43C7-AECE-4995B0BD4129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46C4-BDF8-4763-99BC-BCAE1A9F9C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0DDAA-22FA-43C7-AECE-4995B0BD4129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46C4-BDF8-4763-99BC-BCAE1A9F9C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0DDAA-22FA-43C7-AECE-4995B0BD4129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46C4-BDF8-4763-99BC-BCAE1A9F9C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0DDAA-22FA-43C7-AECE-4995B0BD4129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46C4-BDF8-4763-99BC-BCAE1A9F9C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0DDAA-22FA-43C7-AECE-4995B0BD4129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46C4-BDF8-4763-99BC-BCAE1A9F9C6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0DDAA-22FA-43C7-AECE-4995B0BD4129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046C4-BDF8-4763-99BC-BCAE1A9F9C6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9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51.jpeg"/><Relationship Id="rId7" Type="http://schemas.openxmlformats.org/officeDocument/2006/relationships/diagramColors" Target="../diagrams/colors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52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39552" y="476672"/>
            <a:ext cx="8064895" cy="33855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БЮДЖЕТ</a:t>
            </a:r>
          </a:p>
          <a:p>
            <a:pPr algn="ctr"/>
            <a:r>
              <a:rPr lang="ru-RU" sz="4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Каргопольского</a:t>
            </a:r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муниципального округа </a:t>
            </a:r>
          </a:p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Архангельской области на 2023 год</a:t>
            </a:r>
          </a:p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 плановый период 2024 и 2025 гг.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8" name="Picture 4" descr="https://www.neyapar.net/wp-content/uploads/2016/02/veri-analiz-uzman%C4%B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61048"/>
            <a:ext cx="9144000" cy="29969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-23882" y="188641"/>
            <a:ext cx="9167882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800" b="1" cap="all" spc="0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МП «ОБЕСПЕЧЕНИЕ ОБЩЕСТВЕННОГО ПОРЯДКА И </a:t>
            </a:r>
          </a:p>
          <a:p>
            <a:pPr algn="ctr"/>
            <a:r>
              <a:rPr lang="ru-RU" sz="2800" b="1" cap="all" spc="0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ПРОФИЛАКТИКА</a:t>
            </a:r>
          </a:p>
          <a:p>
            <a:pPr algn="ctr"/>
            <a:r>
              <a:rPr lang="ru-RU" sz="2800" b="1" cap="all" spc="0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ПРЕСТУПНОСТИ  на территории  КМО АО </a:t>
            </a:r>
          </a:p>
          <a:p>
            <a:pPr algn="ctr"/>
            <a:r>
              <a:rPr lang="ru-RU" sz="2800" b="1" cap="all" spc="0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на 2021-2024 годы»</a:t>
            </a:r>
          </a:p>
          <a:p>
            <a:pPr algn="ctr"/>
            <a:endParaRPr lang="ru-RU" sz="28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3314" name="Picture 2" descr="https://avatars.mds.yandex.net/get-zen_doc/1921148/pub_5e29f0cd3f548700aee7fe62_5e2c2f50bd639600b2099c13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5013176"/>
            <a:ext cx="4283968" cy="1844824"/>
          </a:xfrm>
          <a:prstGeom prst="rect">
            <a:avLst/>
          </a:prstGeom>
          <a:noFill/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79512" y="1988840"/>
          <a:ext cx="8784976" cy="3110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0600"/>
                <a:gridCol w="1368152"/>
                <a:gridCol w="1080120"/>
                <a:gridCol w="936104"/>
              </a:tblGrid>
              <a:tr h="995751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Муниципальная подпрограмма :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Плановые значения на 01.01.22 г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Проект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бюджета 2023 г</a:t>
                      </a:r>
                    </a:p>
                    <a:p>
                      <a:pPr algn="ctr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/>
                        <a:t>Отклон</a:t>
                      </a:r>
                      <a:r>
                        <a:rPr lang="ru-RU" sz="1600" dirty="0" smtClean="0"/>
                        <a:t>.</a:t>
                      </a:r>
                    </a:p>
                    <a:p>
                      <a:pPr algn="ctr"/>
                      <a:r>
                        <a:rPr lang="ru-RU" sz="1600" dirty="0" smtClean="0"/>
                        <a:t> (-/+)</a:t>
                      </a:r>
                      <a:endParaRPr lang="ru-RU" sz="1600" dirty="0"/>
                    </a:p>
                  </a:txBody>
                  <a:tcPr/>
                </a:tc>
              </a:tr>
              <a:tr h="1223352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МПП «Профилактика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преступлений и иных правонарушений на территории КМО на 2021-2024 </a:t>
                      </a:r>
                      <a:r>
                        <a:rPr lang="ru-RU" sz="1600" b="1" baseline="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гг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»</a:t>
                      </a:r>
                    </a:p>
                    <a:p>
                      <a:pPr algn="ctr"/>
                      <a:r>
                        <a:rPr lang="ru-RU" sz="16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(</a:t>
                      </a:r>
                      <a:r>
                        <a:rPr lang="ru-RU" sz="1600" b="1" baseline="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ДПД,установка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ограждений в ОУ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, электронные замки на входные группы ОУ, установка камеры видеонаблюдения на городском </a:t>
                      </a:r>
                      <a:r>
                        <a:rPr lang="ru-RU" sz="1600" b="1" baseline="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стадионе,мероприятия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3,0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2513,0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+2500,0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73322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МПП «Профилактика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безнадзорности и правонарушений несовершеннолетних на территории КМО 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на 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2021-2024 </a:t>
                      </a:r>
                      <a:r>
                        <a:rPr lang="ru-RU" sz="1600" b="1" baseline="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гг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»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5,0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10,0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*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7164288" y="1484784"/>
            <a:ext cx="174445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(</a:t>
            </a:r>
            <a:r>
              <a:rPr lang="ru-RU" sz="2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</a:t>
            </a:r>
            <a:r>
              <a:rPr lang="ru-RU" sz="2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ыс.руб</a:t>
            </a:r>
            <a:r>
              <a:rPr lang="ru-RU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)</a:t>
            </a:r>
            <a:endParaRPr lang="ru-RU" sz="2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 descr="https://e7.pngegg.com/pngimages/459/461/png-clipart-paver-asphalt-concrete-pavement-road-surface-pavement-miscellaneous-ang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869160"/>
            <a:ext cx="9144000" cy="192859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5536" y="260648"/>
            <a:ext cx="85689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МП «развитие транспортной системы  </a:t>
            </a:r>
          </a:p>
          <a:p>
            <a:pPr algn="ctr"/>
            <a:r>
              <a:rPr lang="ru-RU" sz="28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каргопольского</a:t>
            </a:r>
            <a:r>
              <a:rPr lang="ru-RU" sz="28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муниципального округа  АО на 2021-2024 годы»</a:t>
            </a:r>
            <a:endParaRPr lang="ru-RU" sz="2800" dirty="0">
              <a:solidFill>
                <a:schemeClr val="tx2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79511" y="1628801"/>
          <a:ext cx="8784977" cy="32337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8513"/>
                <a:gridCol w="1512168"/>
                <a:gridCol w="1296144"/>
                <a:gridCol w="1368152"/>
              </a:tblGrid>
              <a:tr h="86349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Муниципальная подпрограмма 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Плановые значения на 01.01.22 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Проект бюджета 2023  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 smtClean="0"/>
                        <a:t>Отклон</a:t>
                      </a:r>
                      <a:r>
                        <a:rPr lang="ru-RU" sz="1800" dirty="0" smtClean="0"/>
                        <a:t>.</a:t>
                      </a:r>
                    </a:p>
                    <a:p>
                      <a:pPr algn="ctr"/>
                      <a:r>
                        <a:rPr lang="ru-RU" sz="1800" dirty="0" smtClean="0"/>
                        <a:t> (-/+)</a:t>
                      </a:r>
                      <a:endParaRPr lang="ru-RU" sz="1800" dirty="0"/>
                    </a:p>
                  </a:txBody>
                  <a:tcPr/>
                </a:tc>
              </a:tr>
              <a:tr h="604449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Деятельность </a:t>
                      </a:r>
                      <a:r>
                        <a:rPr lang="ru-RU" b="1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хоз.субъектов</a:t>
                      </a:r>
                      <a:r>
                        <a:rPr lang="ru-RU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 транспортной сферы в экономике </a:t>
                      </a:r>
                      <a:r>
                        <a:rPr lang="ru-RU" b="1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Карг.МО</a:t>
                      </a:r>
                      <a:r>
                        <a:rPr lang="ru-RU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АО</a:t>
                      </a:r>
                      <a:endParaRPr lang="ru-RU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2004,8</a:t>
                      </a:r>
                      <a:endParaRPr lang="ru-RU" sz="22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2260,8</a:t>
                      </a:r>
                      <a:endParaRPr lang="ru-RU" sz="22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+ 4 265,6</a:t>
                      </a:r>
                      <a:endParaRPr lang="ru-RU" sz="22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863499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Улучшение </a:t>
                      </a:r>
                      <a:r>
                        <a:rPr lang="ru-RU" b="1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экспл.состояния</a:t>
                      </a:r>
                      <a:r>
                        <a:rPr lang="ru-RU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b="1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автомоб.дорог</a:t>
                      </a:r>
                      <a:r>
                        <a:rPr lang="ru-RU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общего пользования </a:t>
                      </a:r>
                      <a:r>
                        <a:rPr lang="ru-RU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местного значения за счет </a:t>
                      </a:r>
                      <a:r>
                        <a:rPr lang="ru-RU" b="1" baseline="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ремонта,кап.ремонта</a:t>
                      </a:r>
                      <a:r>
                        <a:rPr lang="ru-RU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и содержания</a:t>
                      </a:r>
                      <a:endParaRPr lang="ru-RU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200" b="1" dirty="0" smtClean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2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30 884,3</a:t>
                      </a:r>
                      <a:endParaRPr lang="ru-RU" sz="22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200" b="1" dirty="0" smtClean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2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45 051,4</a:t>
                      </a:r>
                      <a:endParaRPr lang="ru-RU" sz="22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200" b="1" dirty="0" smtClean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2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+14 167,1</a:t>
                      </a:r>
                      <a:endParaRPr lang="ru-RU" sz="22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76489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Повышение безопасности дорожного движения</a:t>
                      </a:r>
                      <a:r>
                        <a:rPr lang="ru-RU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 на территории КМО АО</a:t>
                      </a:r>
                      <a:endParaRPr lang="ru-RU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40,0</a:t>
                      </a:r>
                      <a:endParaRPr lang="ru-RU" sz="22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60,0</a:t>
                      </a:r>
                      <a:endParaRPr lang="ru-RU" sz="22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+20,0</a:t>
                      </a:r>
                      <a:endParaRPr lang="ru-RU" sz="22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253579" y="1196752"/>
            <a:ext cx="174445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(</a:t>
            </a:r>
            <a:r>
              <a:rPr lang="ru-RU" sz="2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</a:t>
            </a:r>
            <a:r>
              <a:rPr lang="ru-RU" sz="2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ыс.руб</a:t>
            </a:r>
            <a:r>
              <a:rPr lang="ru-RU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)</a:t>
            </a:r>
            <a:endParaRPr lang="ru-RU" sz="2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https://belinskij.pnzreg.ru/upload/iblock/800/8007981148b870018a66ee1f6d19f4b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5157192"/>
            <a:ext cx="7416824" cy="170080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23528" y="188640"/>
            <a:ext cx="84249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МП «социальная поддержка граждан на территории</a:t>
            </a:r>
          </a:p>
          <a:p>
            <a:pPr algn="ctr"/>
            <a:r>
              <a:rPr lang="ru-RU" sz="28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каргопольского</a:t>
            </a:r>
            <a:r>
              <a:rPr lang="ru-RU" sz="28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муниципального округа </a:t>
            </a:r>
          </a:p>
          <a:p>
            <a:pPr algn="ctr"/>
            <a:r>
              <a:rPr lang="ru-RU" sz="28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АО на 2021-2024 годы»</a:t>
            </a:r>
            <a:endParaRPr lang="ru-RU" sz="2800" dirty="0">
              <a:solidFill>
                <a:schemeClr val="tx2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51520" y="2132856"/>
          <a:ext cx="8712968" cy="3059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0440"/>
                <a:gridCol w="1920814"/>
                <a:gridCol w="1597377"/>
                <a:gridCol w="1234337"/>
              </a:tblGrid>
              <a:tr h="95687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Муниципальная подпрограмма 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Плановые значения на 01.01.22</a:t>
                      </a:r>
                      <a:r>
                        <a:rPr lang="ru-RU" sz="1800" baseline="0" dirty="0" smtClean="0"/>
                        <a:t> </a:t>
                      </a:r>
                      <a:r>
                        <a:rPr lang="ru-RU" sz="1800" dirty="0" smtClean="0"/>
                        <a:t>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Проект бюджета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2023 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err="1" smtClean="0"/>
                        <a:t>Отклон</a:t>
                      </a:r>
                      <a:r>
                        <a:rPr lang="ru-RU" sz="1800" dirty="0" smtClean="0"/>
                        <a:t>.</a:t>
                      </a:r>
                    </a:p>
                    <a:p>
                      <a:pPr algn="ctr"/>
                      <a:r>
                        <a:rPr lang="ru-RU" sz="1800" dirty="0" smtClean="0"/>
                        <a:t> (-/+)</a:t>
                      </a:r>
                      <a:endParaRPr lang="ru-RU" sz="1800" dirty="0"/>
                    </a:p>
                  </a:txBody>
                  <a:tcPr/>
                </a:tc>
              </a:tr>
              <a:tr h="1168563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Развитие системы отдыха, оздоровления и занятости  детей и подростков на территории КМО АО на 2021-2024 </a:t>
                      </a:r>
                      <a:r>
                        <a:rPr lang="ru-RU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гг</a:t>
                      </a:r>
                      <a:endParaRPr lang="ru-RU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2604,6: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100,0 –МБ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2504,6-ОБ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2757,4: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100,0 –МБ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2657,4 -ОБ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+152,8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898895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Социальная</a:t>
                      </a:r>
                      <a:r>
                        <a:rPr lang="ru-RU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поддержка отдельных категорий граждан на территории КМО АО на 2021-2024 </a:t>
                      </a:r>
                      <a:r>
                        <a:rPr lang="ru-RU" b="1" baseline="0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гг</a:t>
                      </a:r>
                      <a:endParaRPr lang="ru-RU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130,0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630,0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 smtClean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+500,0</a:t>
                      </a:r>
                      <a:endParaRPr lang="ru-RU" sz="20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876256" y="1628800"/>
            <a:ext cx="201622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(</a:t>
            </a:r>
            <a:r>
              <a:rPr lang="ru-RU" sz="2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</a:t>
            </a:r>
            <a:r>
              <a:rPr lang="ru-RU" sz="2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ыс.руб</a:t>
            </a:r>
            <a:r>
              <a:rPr lang="ru-RU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)</a:t>
            </a:r>
            <a:endParaRPr lang="ru-RU" sz="2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1"/>
            <a:ext cx="89644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МП «развитие образования на территории</a:t>
            </a:r>
          </a:p>
          <a:p>
            <a:pPr algn="ctr"/>
            <a:r>
              <a:rPr lang="ru-RU" sz="27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каргопольского</a:t>
            </a:r>
            <a:r>
              <a:rPr lang="ru-RU" sz="27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муниципального округа </a:t>
            </a:r>
          </a:p>
          <a:p>
            <a:pPr algn="ctr"/>
            <a:r>
              <a:rPr lang="ru-RU" sz="27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АО на 2023-2025 годы»</a:t>
            </a:r>
          </a:p>
          <a:p>
            <a:pPr algn="ctr"/>
            <a:endParaRPr lang="ru-RU" sz="2700" b="1" cap="all" dirty="0" smtClean="0">
              <a:ln/>
              <a:solidFill>
                <a:schemeClr val="tx2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1259632" y="1124744"/>
          <a:ext cx="6912768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6084" name="Picture 4" descr="https://ireland.apollo.olxcdn.com/v1/files/i1e92ch042j11-UA/image;s=644x46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5856" y="2924944"/>
            <a:ext cx="3024336" cy="21100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1"/>
            <a:ext cx="8964488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700" b="1" cap="all" dirty="0" smtClean="0">
              <a:ln/>
              <a:solidFill>
                <a:schemeClr val="tx2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МПП «РАЗВИТИЕ ДОШКОЛЬНОГО ,ОБЩЕГО и дополнительного образования детей на 2021-2024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гг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</a:p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1196752"/>
            <a:ext cx="844622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ДОШКОЛЬНОЕ ОБРАЗОВАНИЕ</a:t>
            </a:r>
            <a:endParaRPr lang="ru-RU" sz="4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47106" name="Picture 2" descr="https://phonoteka.org/uploads/posts/2021-04/1618853814_20-phonoteka_org-p-fon-s-detmi-dlya-detskogo-sada-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32856"/>
            <a:ext cx="9144000" cy="4725144"/>
          </a:xfrm>
          <a:prstGeom prst="rect">
            <a:avLst/>
          </a:prstGeom>
          <a:noFill/>
        </p:spPr>
      </p:pic>
      <p:graphicFrame>
        <p:nvGraphicFramePr>
          <p:cNvPr id="10" name="Схема 9"/>
          <p:cNvGraphicFramePr/>
          <p:nvPr/>
        </p:nvGraphicFramePr>
        <p:xfrm>
          <a:off x="179512" y="2132856"/>
          <a:ext cx="7344816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0" y="2564904"/>
            <a:ext cx="2051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   177 411,0</a:t>
            </a:r>
            <a:endParaRPr lang="ru-RU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23528" y="4005064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10 416,6</a:t>
            </a:r>
            <a:endParaRPr lang="ru-RU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668344" y="177281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(Тыс.руб)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395536" y="5589240"/>
            <a:ext cx="1273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2 485,5</a:t>
            </a:r>
            <a:endParaRPr lang="ru-RU" sz="28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1"/>
            <a:ext cx="914400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700" b="1" cap="all" dirty="0" smtClean="0">
              <a:ln/>
              <a:solidFill>
                <a:schemeClr val="tx2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МПП «РАЗВИТИЕ ДОШКОЛЬНОГО ,ОБЩЕГО и дополнительного образования детей на 2021-2024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гг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</a:p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1196752"/>
            <a:ext cx="844622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ОБЩЕЕ  ОБРАЗОВАНИЕ</a:t>
            </a:r>
            <a:endParaRPr lang="ru-RU" sz="4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80312" y="1700808"/>
            <a:ext cx="176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(Тыс.руб)</a:t>
            </a:r>
            <a:endParaRPr lang="ru-RU" dirty="0"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323528" y="2132855"/>
          <a:ext cx="8640960" cy="22534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57448"/>
                <a:gridCol w="3183512"/>
              </a:tblGrid>
              <a:tr h="41500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Проект бюджета  на 2023 г.</a:t>
                      </a:r>
                      <a:endParaRPr lang="ru-RU" dirty="0"/>
                    </a:p>
                  </a:txBody>
                  <a:tcPr/>
                </a:tc>
              </a:tr>
              <a:tr h="39944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СУБСИДИЯ НА ВЫПОЛНЕНИЕ МЗ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341 662,0 (ОБ+МБ)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20087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МЕРЫ СОЦ.ПОДДЕРЖКИ ПЕДАГОГАМ,СПЦИАЛИСТАМ  НА СЕЛЕ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9961,0 (ОБ+МБ)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99446">
                <a:tc>
                  <a:txBody>
                    <a:bodyPr/>
                    <a:lstStyle/>
                    <a:p>
                      <a:pPr algn="ctr"/>
                      <a:r>
                        <a:rPr lang="ru-RU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ЕЖЕМЕСЯЧНОЕ КЛАССНОЕ РУКОВОДСТВО 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18 546,1 (ФБ)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9944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БЕЗОПАСНЫЙ ПОДВОЗ ОБУЧАЮЩИХСЯ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45,0 (МБ)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9154" name="Picture 2" descr="https://i.pinimg.com/originals/71/7e/79/717e79dc7ba386b780790419b1653b4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479634"/>
            <a:ext cx="7344816" cy="23783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31403"/>
            <a:ext cx="9144000" cy="698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1"/>
            <a:ext cx="914400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700" b="1" cap="all" dirty="0" smtClean="0">
              <a:ln/>
              <a:solidFill>
                <a:schemeClr val="tx2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МПП «РАЗВИТИЕ ДОШКОЛЬНОГО ,ОБЩЕГО и дополнительного образования детей на 2021-2024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гг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</a:p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1196752"/>
            <a:ext cx="844622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ОБЩЕЕ  ОБРАЗОВАНИЕ</a:t>
            </a:r>
            <a:endParaRPr lang="ru-RU" sz="4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80312" y="1556792"/>
            <a:ext cx="176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(Тыс.руб)</a:t>
            </a:r>
            <a:endParaRPr lang="ru-RU" dirty="0"/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251520" y="1916833"/>
          <a:ext cx="8640960" cy="31794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92387"/>
                <a:gridCol w="2248573"/>
              </a:tblGrid>
              <a:tr h="57606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Проект бюджета на 2023 г</a:t>
                      </a:r>
                      <a:endParaRPr lang="ru-RU" sz="1600" dirty="0"/>
                    </a:p>
                  </a:txBody>
                  <a:tcPr/>
                </a:tc>
              </a:tr>
              <a:tr h="41604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ОБЕСПЕЧЕНИЕ ПИТАНИЕМ</a:t>
                      </a:r>
                      <a:r>
                        <a:rPr lang="ru-RU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ОБУЧАЮЩИХСЯ С ОВЗ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800,0 (МБ)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72808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СУБСИДИЯ</a:t>
                      </a:r>
                      <a:r>
                        <a:rPr lang="ru-RU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НА ОРГАНИЗАЦИЮ ГОРЯЧЕГО ПИТАНИЯ ОБУЧАЮЩИХСЯ НАЧАЛЬНОГО  ЗВЕНА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11 489,1 (ОБ+ФБ+МБ)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72808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СУБСИДИЯ НА ОБЕСПЕЧЕНИЕ ПИТАНИЕМ ОБУЧАЮЩИХСЯ,ПРОЖИВАЮЩИХ В ИНТЕРНАТАХ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74,2(ОБ+МБ)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72808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СУБСИДИЯ</a:t>
                      </a:r>
                      <a:r>
                        <a:rPr lang="ru-RU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НА УКРЕПЛЕНИЕ МТБ ПИЩЕБЛОКОВ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1175,5 (ОБ+МБ)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1204" name="Picture 4" descr="https://st3.depositphotos.com/15572664/33178/v/950/depositphotos_331787844-stock-illustration-kids-in-a-canteen-buy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4807667"/>
            <a:ext cx="5004048" cy="20503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2" descr="https://vgpgk.ru/wp-content/uploads/2021/04/emblema-s-sayta-gubernsk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365104"/>
            <a:ext cx="8892480" cy="2204864"/>
          </a:xfrm>
          <a:prstGeom prst="rect">
            <a:avLst/>
          </a:prstGeom>
          <a:noFill/>
        </p:spPr>
      </p:pic>
      <p:sp>
        <p:nvSpPr>
          <p:cNvPr id="10242" name="AutoShape 2" descr="https://brooklyn-rp.ru/800/600/https/avatars.mds.yandex.net/get-zen_doc/1900460/pub_5d3593f743863f00ad3ad9a6_5d359c8a7b4bd200ad4682f6/scale_12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4" name="AutoShape 4" descr="https://brooklyn-rp.ru/800/600/https/avatars.mds.yandex.net/get-zen_doc/1900460/pub_5d3593f743863f00ad3ad9a6_5d359c8a7b4bd200ad4682f6/scale_12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7544" y="260648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МПП «РАЗВИТИЕ ДОШКОЛЬНОГО ,ОБЩЕГО и дополнительного образования детей на 2021-2024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гг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-76944" y="1052736"/>
            <a:ext cx="90762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ДОПОЛНИТЕЛЬНОЕ ОБРАЗОВАНИЕ</a:t>
            </a:r>
            <a:endParaRPr lang="ru-RU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395536" y="2066851"/>
          <a:ext cx="8280920" cy="20253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2528"/>
                <a:gridCol w="3528392"/>
              </a:tblGrid>
              <a:tr h="77638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Проект бюджета</a:t>
                      </a:r>
                      <a:endParaRPr lang="ru-RU" dirty="0"/>
                    </a:p>
                  </a:txBody>
                  <a:tcPr/>
                </a:tc>
              </a:tr>
              <a:tr h="69000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СУБСИДИЯ НА ВЫПОЛНЕНИЕ МЗ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27 638,0</a:t>
                      </a:r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   (МБ)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558991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ВЕЕДРЕНИЕ СИСТЕМЫ ПФДО 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7253,9   </a:t>
                      </a:r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(МБ)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668344" y="1700808"/>
            <a:ext cx="109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</a:rPr>
              <a:t>тыс.руб</a:t>
            </a:r>
            <a:r>
              <a:rPr lang="ru-RU" dirty="0" smtClean="0"/>
              <a:t>)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AutoShape 2" descr="https://brooklyn-rp.ru/800/600/https/avatars.mds.yandex.net/get-zen_doc/1900460/pub_5d3593f743863f00ad3ad9a6_5d359c8a7b4bd200ad4682f6/scale_12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4" name="AutoShape 4" descr="https://brooklyn-rp.ru/800/600/https/avatars.mds.yandex.net/get-zen_doc/1900460/pub_5d3593f743863f00ad3ad9a6_5d359c8a7b4bd200ad4682f6/scale_12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7544" y="260648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МПП «РАЗВИТИЕ ВОСПИТАТЕЛЬНОЙ ДЕЯТЕЛЬНОСТИ В ОБРАЗОВАТЕЛЬНЫХ ОРГАНИЗАЦИЯХ на 2021-2024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гг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</a:p>
        </p:txBody>
      </p:sp>
      <p:pic>
        <p:nvPicPr>
          <p:cNvPr id="15" name="Picture 4" descr="http://xn--74-9kceobvqz0aomh.xn--p1ai/wp-content/uploads/2020/09/5d93381f672827846727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7032"/>
            <a:ext cx="9144000" cy="3140968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043608" y="1412776"/>
            <a:ext cx="741682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МЕРОПРИЯТИЯ В ОБЛАСТИ </a:t>
            </a:r>
          </a:p>
          <a:p>
            <a:pPr algn="ctr"/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ОБРАЗОВАНИЯ </a:t>
            </a:r>
          </a:p>
          <a:p>
            <a:pPr algn="ctr"/>
            <a:r>
              <a:rPr lang="ru-RU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150,0 ТЫС.РУБ</a:t>
            </a:r>
            <a:endParaRPr lang="ru-RU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AutoShape 2" descr="https://brooklyn-rp.ru/800/600/https/avatars.mds.yandex.net/get-zen_doc/1900460/pub_5d3593f743863f00ad3ad9a6_5d359c8a7b4bd200ad4682f6/scale_12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4" name="AutoShape 4" descr="https://brooklyn-rp.ru/800/600/https/avatars.mds.yandex.net/get-zen_doc/1900460/pub_5d3593f743863f00ad3ad9a6_5d359c8a7b4bd200ad4682f6/scale_12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7544" y="260648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МПП «СОДЕРЖАНИЕ ,ОБУЧЕНИЕ ,ВОСПИТАНИЕ И СОЦИАЛЬНОЕ ОБЕСПЕЧЕНИЕ ДЕТЕЙ-СИРОТ И ДЕТЕЙ,ОСТАВШИХСЯ БЕЗ ПОПЕЧЕНИЯ РОДИТЕЛЕЙ </a:t>
            </a:r>
          </a:p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на 2021-2024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гг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</a:p>
        </p:txBody>
      </p:sp>
      <p:pic>
        <p:nvPicPr>
          <p:cNvPr id="52226" name="Picture 2" descr="https://avatars.mds.yandex.net/get-zen_doc/3655132/pub_5f68677b4c07ce06041ded79_5f686781b142594c537571d5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93096"/>
            <a:ext cx="9143999" cy="2564904"/>
          </a:xfrm>
          <a:prstGeom prst="rect">
            <a:avLst/>
          </a:prstGeom>
          <a:noFill/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51520" y="1844824"/>
          <a:ext cx="8568952" cy="2664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167"/>
                <a:gridCol w="4320785"/>
              </a:tblGrid>
              <a:tr h="956668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СУБВЕНЦИЯ</a:t>
                      </a:r>
                      <a:r>
                        <a:rPr lang="ru-RU" baseline="0" dirty="0" smtClean="0"/>
                        <a:t> НА ОСУЩЕСТВЛЕНИЕ ГОСУДАРСТВЕННЫХ ПОЛНОМОЧИЙ ПО ПРЕДОСТАВЛЕНИЮ ЖИЛЫХ ПОМЕЩЕНИЙ ДЕТЯМ-СИРОТАМ  И ДЕТЯМ,ОСТАВШИМСЯ БЕЗ ПОПЕЧЕНИЯ РОДИТЕЛЕЙ 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85381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ФЕДЕРАЛЬНЫЙ БЮДЖЕТ</a:t>
                      </a:r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ОБЛАСТНОЙ БЮДЖЕТ </a:t>
                      </a:r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853814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295,8 ТЫС.РУБ</a:t>
                      </a:r>
                      <a:endParaRPr lang="ru-RU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2662,2 ТЫС.РУБ</a:t>
                      </a:r>
                      <a:endParaRPr lang="ru-RU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1"/>
            <a:ext cx="9396536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ОСОБЕННОСТИ </a:t>
            </a:r>
          </a:p>
          <a:p>
            <a:pPr algn="ctr"/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ормирования бюджета :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323528" y="1556792"/>
          <a:ext cx="8568952" cy="5301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AutoShape 2" descr="https://brooklyn-rp.ru/800/600/https/avatars.mds.yandex.net/get-zen_doc/1900460/pub_5d3593f743863f00ad3ad9a6_5d359c8a7b4bd200ad4682f6/scale_12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44" name="AutoShape 4" descr="https://brooklyn-rp.ru/800/600/https/avatars.mds.yandex.net/get-zen_doc/1900460/pub_5d3593f743863f00ad3ad9a6_5d359c8a7b4bd200ad4682f6/scale_12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7544" y="260648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МПП «СТРОИТЕЛЬСТВО ,КАПИТАЛЬНЫЙ РЕМОНТ И РЕМОНТ ОБРАЗОВАТЕЛЬНЫХ ОРГАНИЗАЦИЙ НА 2021-2024 ГГ»</a:t>
            </a:r>
          </a:p>
        </p:txBody>
      </p:sp>
      <p:pic>
        <p:nvPicPr>
          <p:cNvPr id="54274" name="Picture 2" descr="https://www.imgtraslochi.com/wp-content/uploads/2015/08/1edilizia-2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4202247"/>
            <a:ext cx="6408712" cy="2655753"/>
          </a:xfrm>
          <a:prstGeom prst="rect">
            <a:avLst/>
          </a:prstGeom>
          <a:noFill/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23528" y="1268760"/>
          <a:ext cx="8568953" cy="25922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52528"/>
                <a:gridCol w="1637879"/>
                <a:gridCol w="2178546"/>
              </a:tblGrid>
              <a:tr h="71584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ТЫС.РУБ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ИСТОЧНИКИ</a:t>
                      </a:r>
                      <a:endParaRPr lang="ru-RU" dirty="0"/>
                    </a:p>
                  </a:txBody>
                  <a:tcPr/>
                </a:tc>
              </a:tr>
              <a:tr h="1876444"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ГОСУДАРСТВЕННАЯ ЭКСПЕРТИЗА ОБОСНОВАНИЯ ИНВЕСТИЦИЙ В ОБЪЕКТ «</a:t>
                      </a:r>
                      <a:r>
                        <a:rPr lang="ru-RU" sz="20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СТРОИТЕЛЬСТВО ДЕТСКОГО САДА НА 60 МЕСТ В Г.КАРГОПОЛЕ»(СЭР)</a:t>
                      </a:r>
                      <a:endParaRPr lang="ru-RU" sz="20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endParaRPr lang="ru-RU" sz="2400" b="1" dirty="0" smtClean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100,0</a:t>
                      </a:r>
                      <a:endParaRPr lang="ru-RU" sz="24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endParaRPr lang="ru-RU" sz="2400" b="1" dirty="0" smtClean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ОБ</a:t>
                      </a:r>
                      <a:endParaRPr lang="ru-RU" sz="24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 descr="https://phonoteka.org/uploads/posts/2021-05/1620167694_34-phonoteka_org-p-fon-dlya-prezentatsii-pozharnie-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51349"/>
            <a:ext cx="4355975" cy="2606651"/>
          </a:xfrm>
          <a:prstGeom prst="rect">
            <a:avLst/>
          </a:prstGeom>
          <a:noFill/>
        </p:spPr>
      </p:pic>
      <p:pic>
        <p:nvPicPr>
          <p:cNvPr id="20484" name="Picture 4" descr="https://st.depositphotos.com/1060916/2467/i/950/depositphotos_24671711-stock-photo-3d-person-firema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9664" y="4077072"/>
            <a:ext cx="3024336" cy="278092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11560" y="260648"/>
            <a:ext cx="820891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МПП «ПОЖАРНАЯ БЕЗОПАСНОСТЬ В ОБРАЗОВАТЕЛЬНЫХ ОРГАНИЗАЦИЙ НА 2021-2024 ГГ»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51520" y="1412777"/>
          <a:ext cx="8640959" cy="23762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0520"/>
                <a:gridCol w="2092122"/>
                <a:gridCol w="1868317"/>
              </a:tblGrid>
              <a:tr h="114785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ТЫС.РУБ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ИСТОЧНИК</a:t>
                      </a:r>
                      <a:endParaRPr lang="ru-RU" dirty="0"/>
                    </a:p>
                  </a:txBody>
                  <a:tcPr/>
                </a:tc>
              </a:tr>
              <a:tr h="1228413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МЕРОПРИЯТИЯ</a:t>
                      </a:r>
                      <a:r>
                        <a:rPr lang="ru-RU" sz="2400" b="1" baseline="0" dirty="0" smtClean="0">
                          <a:solidFill>
                            <a:srgbClr val="002060"/>
                          </a:solidFill>
                        </a:rPr>
                        <a:t> В СФЕРЕ ОБЕСПЕЧЕНИЯ ПОЖАРНОЙ БЕЗОПАСНОСТИ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2000,0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МБ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611560" y="260648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МПП «ПОВЫШЕНИЕ КАЧЕСТВА ОБРАЗОВАНИЯ </a:t>
            </a:r>
          </a:p>
          <a:p>
            <a:pPr algn="ctr"/>
            <a:r>
              <a:rPr lang="ru-RU" sz="28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НА 2021-2024 ГГ»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51520" y="1412777"/>
          <a:ext cx="8640959" cy="2722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4576"/>
                <a:gridCol w="1588066"/>
                <a:gridCol w="1868317"/>
              </a:tblGrid>
              <a:tr h="31084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ТЫС.РУБ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ИСТОЧНИК</a:t>
                      </a:r>
                      <a:endParaRPr lang="ru-RU" dirty="0"/>
                    </a:p>
                  </a:txBody>
                  <a:tcPr/>
                </a:tc>
              </a:tr>
              <a:tr h="848255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СУБСИДИИ</a:t>
                      </a:r>
                      <a:r>
                        <a:rPr lang="ru-RU" sz="2000" b="1" baseline="0" dirty="0" smtClean="0">
                          <a:solidFill>
                            <a:srgbClr val="002060"/>
                          </a:solidFill>
                        </a:rPr>
                        <a:t> НА ОБЕСПЕЧЕНИЕ УСЛОВИЙ ДЛЯ РАЗВИТИЯ КАДРОВОГО ПОТЕНЦИАЛА МОУ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82, 7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ОБ+МБ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8571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ОБУЧЕНИЕ СТУДЕНТОВ САФУ ПО ЦЕЛЕВОМУ НАПРАВЛЕНИЮ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86,0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МБ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6516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МЕРОПРИЯТИЯ В ОБЛАСТИ ОБРАЗОВАНИЯ 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20,0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МБ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5298" name="Picture 2" descr="https://catherineasquithgallery.com/uploads/posts/2021-02/1613636074_9-p-fon-dlya-prezentatsii-sobranie-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4502118"/>
            <a:ext cx="5616624" cy="23558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260648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МП «комплексное развитие сельских </a:t>
            </a:r>
          </a:p>
          <a:p>
            <a:pPr algn="ctr"/>
            <a:r>
              <a:rPr lang="ru-RU" sz="28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территорий </a:t>
            </a:r>
            <a:r>
              <a:rPr lang="ru-RU" sz="28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Кмо</a:t>
            </a:r>
            <a:r>
              <a:rPr lang="ru-RU" sz="28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8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ао</a:t>
            </a:r>
            <a:r>
              <a:rPr lang="ru-RU" sz="28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НА 2021-2025 ГГ»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0" y="1250963"/>
          <a:ext cx="8964488" cy="28019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28184"/>
                <a:gridCol w="1368152"/>
                <a:gridCol w="1368152"/>
              </a:tblGrid>
              <a:tr h="34748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ТЫС.РУБ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ИСТОЧНИК</a:t>
                      </a:r>
                      <a:endParaRPr lang="ru-RU" dirty="0"/>
                    </a:p>
                  </a:txBody>
                  <a:tcPr/>
                </a:tc>
              </a:tr>
              <a:tr h="571194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ПРЕДОСТАВЛЕНИЕ СОЦИАЛЬНЫХ ВЫПЛАТ ГРАЖДАНАМ НА ПРИОБРЕТЕНИЕ (СТРОИТЕЛЬСТВО) ЖИЛЬЯ</a:t>
                      </a:r>
                      <a:endParaRPr lang="ru-RU" sz="1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79,0</a:t>
                      </a:r>
                      <a:endParaRPr lang="ru-RU" sz="1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МБ</a:t>
                      </a:r>
                      <a:endParaRPr lang="ru-RU" sz="1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88170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</a:rPr>
                        <a:t>ГОСУДАРСТВЕННАЯ ЭКСПЕРТИЗА ОБОСНОВАНИЯ ИНВЕСТИЦИЙ В ОБЪЕКТ «СТРОИТЕЛЬСТВО ШКОЛЫ- САДА В Д.МОРЩИХИНСКОЙ НА 60 МЕСТ»(СЭР)</a:t>
                      </a:r>
                      <a:endParaRPr lang="ru-RU" sz="1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100,0</a:t>
                      </a:r>
                      <a:endParaRPr lang="ru-RU" sz="1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ОБ</a:t>
                      </a:r>
                      <a:endParaRPr lang="ru-RU" sz="1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88170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СОФИНАНСИРОВАНИЕ МЕРОПРИЯТИЙ ПО ПРОВЕДЕНИЮ КОМПЛЕКСНЫХ КАДАСТРОВЫХ РАБОТ</a:t>
                      </a:r>
                      <a:endParaRPr lang="ru-RU" sz="1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36,5</a:t>
                      </a:r>
                      <a:endParaRPr lang="ru-RU" sz="1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МБ</a:t>
                      </a:r>
                      <a:endParaRPr lang="ru-RU" sz="1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 descr="https://xn----htbynecaa6b.xn--p1ai/wp-content/uploads/2019/04/%D0%B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1" y="4077073"/>
            <a:ext cx="6336704" cy="25649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 smtClean="0"/>
              <a:t>тыс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 descr="https://territoria22.ru/wp-content/uploads/2021/02/banner-img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789040"/>
            <a:ext cx="8316416" cy="306896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5536" y="188641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МП «благоустройство территории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каргопольского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</a:p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Муниципального округа архангельской области</a:t>
            </a:r>
          </a:p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НА 2021-2024 ГГ»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0" y="1628800"/>
          <a:ext cx="9144000" cy="2152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9075"/>
                <a:gridCol w="1213967"/>
                <a:gridCol w="1210958"/>
              </a:tblGrid>
              <a:tr h="25266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ПРОЕКТ БЮДЖЕТА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/>
                        <a:t>откл.от</a:t>
                      </a:r>
                      <a:r>
                        <a:rPr lang="ru-RU" sz="1400" dirty="0" smtClean="0"/>
                        <a:t> 01.01.2022</a:t>
                      </a:r>
                      <a:endParaRPr lang="ru-RU" sz="1400" dirty="0"/>
                    </a:p>
                  </a:txBody>
                  <a:tcPr/>
                </a:tc>
              </a:tr>
              <a:tr h="436227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ОРГАНИЗАЦИЯ УЛИЧНОГО ОСВЕЩЕНИЯ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10333,9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-78,3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36227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СОДЕРЖАНИЕ ТЕРРИТОРИИ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4315,3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+315,3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43473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СОДЕРЖАНИЕ</a:t>
                      </a:r>
                      <a:r>
                        <a:rPr lang="ru-RU" sz="20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ТЕРРИТОРИЙ КЛАДБИЩ,ОРГАНИЗАЦИЯ ВЫВОЗКИ МУСОРА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837,9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+237,9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668344" y="1268760"/>
            <a:ext cx="14756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</a:rPr>
              <a:t>(ТЫС.РУБ)</a:t>
            </a:r>
            <a:endParaRPr lang="ru-RU" sz="14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 smtClean="0"/>
              <a:t>тыс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95536" y="188641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МП «РАЗВИТИЕ МАЛОГО И СРЕДНЕГО ПРЕДПРИНИМАТЕЛЬСТВА НА Территории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каргопольского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</a:p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Муниципального округа архангельской области</a:t>
            </a:r>
          </a:p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НА 2021-2025 ГГ»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79512" y="1772816"/>
          <a:ext cx="8784976" cy="20964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40639"/>
                <a:gridCol w="1344337"/>
              </a:tblGrid>
              <a:tr h="3600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/>
                        <a:t>тыс.руб</a:t>
                      </a:r>
                      <a:endParaRPr lang="ru-RU" sz="1600" dirty="0"/>
                    </a:p>
                  </a:txBody>
                  <a:tcPr/>
                </a:tc>
              </a:tr>
              <a:tr h="724829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ОСУЩЕСТВЛЕНИЕ</a:t>
                      </a:r>
                      <a:r>
                        <a:rPr lang="ru-RU" sz="20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ГОСУДАРСТВЕННЫХ ПОЛНОМОЧИЙ ПО ФОРМИРОВАНИЮ ТОРГОВОГО РЕЕСТРА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35,0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005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НА ВОЗМЕЩЕНИЕ ЧАСТИ</a:t>
                      </a:r>
                      <a:r>
                        <a:rPr lang="ru-RU" sz="20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РАСХОДОВ ПОСТАВЩИКАМ ПО ДОСТАВКЕ ТОВАРОВ ПЕРВОЙ НЕОБХОДИМОСТИВ ТРУДНОДОСТУПНЫЕ НАСЕЛЕННЫЕ ПУНКТЫ  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146,8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7346" name="Picture 2" descr="https://www.lotusite.ru/images/userfiles/images/uslugi-gruzchiko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005064"/>
            <a:ext cx="7704856" cy="28529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 descr="https://tatarstan.ru/file/news/1181_n1908807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040"/>
            <a:ext cx="9144000" cy="306896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5536" y="188641"/>
            <a:ext cx="84969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МП «совершенствование местного самоуправления и развитие системы некоммерческих организаций на территории  КМО АО на 2021-2024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гг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</a:p>
          <a:p>
            <a:pPr algn="ctr"/>
            <a:endParaRPr lang="ru-RU" sz="2400" b="1" cap="all" dirty="0" smtClean="0">
              <a:ln/>
              <a:solidFill>
                <a:schemeClr val="tx2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Мпп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«РАЗВИТИЕ И ПОДДЕРЖКА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тос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НА ТЕРРИТОРИИ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Кмо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ао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на 2021-2024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гг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</a:p>
          <a:p>
            <a:pPr algn="ctr"/>
            <a:endParaRPr lang="ru-RU" sz="2400" b="1" cap="all" dirty="0" smtClean="0">
              <a:ln/>
              <a:solidFill>
                <a:schemeClr val="tx2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79512" y="2564905"/>
          <a:ext cx="8784976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5286"/>
                <a:gridCol w="1543068"/>
                <a:gridCol w="1666756"/>
                <a:gridCol w="1239866"/>
              </a:tblGrid>
              <a:tr h="46094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Проект бюджета 2023 г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ОТКЛ.ОТ ПЛАН.01.01.2022 Г</a:t>
                      </a:r>
                      <a:endParaRPr lang="ru-RU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ИСТОЧНИК</a:t>
                      </a:r>
                      <a:endParaRPr lang="ru-RU" sz="1400" b="1" dirty="0"/>
                    </a:p>
                  </a:txBody>
                  <a:tcPr/>
                </a:tc>
              </a:tr>
              <a:tr h="884254"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ПОДДЕРЖКА ПРОЕКТОВ ТОС,ИНИЦИАТИВНЫХ</a:t>
                      </a:r>
                      <a:r>
                        <a:rPr lang="ru-RU" sz="22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ПРОЕКТОВ</a:t>
                      </a:r>
                      <a:endParaRPr lang="ru-RU" sz="22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2400,46 </a:t>
                      </a:r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+226,7</a:t>
                      </a:r>
                    </a:p>
                    <a:p>
                      <a:pPr algn="ctr"/>
                      <a:endParaRPr lang="ru-RU" sz="24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ОБ+МБ</a:t>
                      </a:r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173213">
                <a:tc rowSpan="2"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МЕРОПРИЯТИЯ</a:t>
                      </a:r>
                      <a:endParaRPr lang="ru-RU" sz="22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24,0</a:t>
                      </a:r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5802">
                <a:tc vMerge="1"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МБ</a:t>
                      </a:r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740352" y="220486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(Тыс.руб)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95536" y="188641"/>
            <a:ext cx="84969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МП «совершенствование местного самоуправления и развитие системы некоммерческих организаций на территории  КМО АО на 2021-2024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гг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</a:p>
          <a:p>
            <a:pPr algn="ctr"/>
            <a:endParaRPr lang="ru-RU" sz="2400" b="1" cap="all" dirty="0" smtClean="0">
              <a:ln/>
              <a:solidFill>
                <a:schemeClr val="tx2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Мпп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«ПОДДЕРЖКА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соц.нко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НА ТЕРРИТОРИИ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Кмо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ао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на 2021-2024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гг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</a:p>
          <a:p>
            <a:pPr algn="ctr"/>
            <a:endParaRPr lang="ru-RU" sz="2400" b="1" cap="all" dirty="0" smtClean="0">
              <a:ln/>
              <a:solidFill>
                <a:schemeClr val="tx2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79512" y="2564904"/>
          <a:ext cx="8712967" cy="1224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68552"/>
                <a:gridCol w="2001820"/>
                <a:gridCol w="1742595"/>
              </a:tblGrid>
              <a:tr h="7485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Проект бюджета</a:t>
                      </a:r>
                      <a:r>
                        <a:rPr lang="ru-RU" sz="1600" b="1" baseline="0" dirty="0" smtClean="0"/>
                        <a:t> </a:t>
                      </a:r>
                    </a:p>
                    <a:p>
                      <a:pPr algn="ctr"/>
                      <a:r>
                        <a:rPr lang="ru-RU" sz="1600" b="1" baseline="0" dirty="0" smtClean="0"/>
                        <a:t>2023 Г</a:t>
                      </a:r>
                      <a:endParaRPr lang="ru-RU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ИСТОЧНИК</a:t>
                      </a:r>
                      <a:endParaRPr lang="ru-RU" sz="1400" b="1" dirty="0"/>
                    </a:p>
                  </a:txBody>
                  <a:tcPr/>
                </a:tc>
              </a:tr>
              <a:tr h="475609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МЕРОПРИЯТИЯ</a:t>
                      </a:r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205,0 </a:t>
                      </a:r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МБ</a:t>
                      </a:r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8370" name="Picture 2" descr="https://catherineasquithgallery.com/uploads/posts/2021-02/1613638495_102-p-fon-dlya-prezentatsii-sotsialnii-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819859"/>
            <a:ext cx="8712968" cy="30381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95536" y="0"/>
            <a:ext cx="84969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МП «совершенствование местного самоуправления и развитие системы некоммерческих организаций на территории  КМО АО на 2021-2024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гг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</a:p>
          <a:p>
            <a:pPr algn="ctr"/>
            <a:endParaRPr lang="ru-RU" sz="2400" b="1" cap="all" dirty="0" smtClean="0">
              <a:ln/>
              <a:solidFill>
                <a:schemeClr val="tx2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Мпп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«развитие муниципальной службы НА ТЕРРИТОРИИ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Кмо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ао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на 2021-2024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гг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</a:p>
          <a:p>
            <a:pPr algn="ctr"/>
            <a:endParaRPr lang="ru-RU" sz="2400" b="1" cap="all" dirty="0" smtClean="0">
              <a:ln/>
              <a:solidFill>
                <a:schemeClr val="tx2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51520" y="2445796"/>
          <a:ext cx="8712968" cy="2459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71583"/>
                <a:gridCol w="1541385"/>
              </a:tblGrid>
              <a:tr h="32519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ТЫС.РУБ</a:t>
                      </a:r>
                      <a:endParaRPr lang="ru-RU" sz="1800" b="1" dirty="0"/>
                    </a:p>
                  </a:txBody>
                  <a:tcPr/>
                </a:tc>
              </a:tr>
              <a:tr h="370897"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ПРЕДСТАВИТЕЛЬСКИЕ РАСХОДЫ</a:t>
                      </a:r>
                      <a:endParaRPr lang="ru-RU" sz="22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3945,4</a:t>
                      </a: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(+613,4)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97"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ИНФОРМАЦИОННОЕ ОСВЕЩЕНИЕ ДЕЯТЕЛЬНОСТИ ОМСУ</a:t>
                      </a:r>
                      <a:endParaRPr lang="ru-RU" sz="22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3996"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ДОПЛАТЫ</a:t>
                      </a:r>
                      <a:r>
                        <a:rPr lang="ru-RU" sz="22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К ПЕНСИЯМ МУН.СЛУЖАЩИМ</a:t>
                      </a:r>
                      <a:endParaRPr lang="ru-RU" sz="22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813644"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МЕРОПРИЯТИЯ,НАПРАВЛЕННЫЕ НА ПРОФ.РАЗВИТИЕ</a:t>
                      </a:r>
                      <a:endParaRPr lang="ru-RU" sz="22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2" descr="https://navigator-tlt.ru/wp-content/uploads/2019/10/09b87d8495c8cf32b64735c816312df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25144"/>
            <a:ext cx="5220072" cy="21328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Е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95536" y="0"/>
            <a:ext cx="84969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МП «совершенствование местного самоуправления и развитие системы некоммерческих организаций на территории  КМО АО на 2021-2024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гг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</a:p>
          <a:p>
            <a:pPr algn="ctr"/>
            <a:endParaRPr lang="ru-RU" sz="2400" b="1" cap="all" dirty="0" smtClean="0">
              <a:ln/>
              <a:solidFill>
                <a:schemeClr val="tx2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Мпп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«УЛУЧШЕНИЕ УСЛОВИЙ ОХРАНЫ ТРУДА НА ТЕРРИТОРИИ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Кмо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ао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на 2021-2024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гг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</a:p>
          <a:p>
            <a:pPr algn="ctr"/>
            <a:endParaRPr lang="ru-RU" sz="2400" b="1" cap="all" dirty="0" smtClean="0">
              <a:ln/>
              <a:solidFill>
                <a:schemeClr val="tx2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0" y="2276873"/>
          <a:ext cx="9036496" cy="5040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70748"/>
                <a:gridCol w="1965748"/>
              </a:tblGrid>
              <a:tr h="50405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ГОС.ПОЛНОМОЧИЯ ПО ОХРАНЕ ТРУДА ,МЕРОПРИЯТИЯ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486,4 ТЫС.РУБ</a:t>
                      </a:r>
                      <a:endParaRPr lang="ru-RU" sz="18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611560" y="2780929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Мпп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«МАТЕРИАЛЬНО-ТЕХНИЧЕСКОЕ ОБЕСПЕЧЕНИЕ ДЕЯТЕЛЬНОСТИ ОРГАНОВ МЕСТНОГО САМОУПРАВЛЕНИЯ  НА 2021-2024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гг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0" y="3933056"/>
          <a:ext cx="9036496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48264"/>
                <a:gridCol w="208823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СОДЕРЖАНИЕ</a:t>
                      </a:r>
                      <a:r>
                        <a:rPr lang="ru-RU" sz="2000" baseline="0" dirty="0" smtClean="0"/>
                        <a:t> </a:t>
                      </a:r>
                    </a:p>
                    <a:p>
                      <a:pPr algn="ctr"/>
                      <a:r>
                        <a:rPr lang="ru-RU" sz="2000" baseline="0" dirty="0" smtClean="0"/>
                        <a:t>МКУ «ЭКСПЛУАТАЦИОННО-ТЕХНИЧЕСКОЕ УПРАВЛЕНИЕ»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16921,7  ТЫС.РБ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9394" name="Picture 2" descr="https://catherineasquithgallery.com/uploads/posts/2021-02/1613545490_170-p-kartinki-na-belom-fone-dlya-prezentatsii-1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25144"/>
            <a:ext cx="8568952" cy="21328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-17140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Основные параметры</a:t>
            </a:r>
          </a:p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бюджета :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07505" y="1412777"/>
          <a:ext cx="8856984" cy="19488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495"/>
                <a:gridCol w="4392489"/>
              </a:tblGrid>
              <a:tr h="464393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показатели 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/>
                        <a:t>тыс.руб</a:t>
                      </a:r>
                      <a:endParaRPr lang="ru-RU" sz="2400" dirty="0"/>
                    </a:p>
                  </a:txBody>
                  <a:tcPr/>
                </a:tc>
              </a:tr>
              <a:tr h="409759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ДОХОДЫ</a:t>
                      </a:r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</a:t>
                      </a:r>
                      <a:r>
                        <a:rPr lang="ru-RU" sz="24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030 944,9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09759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РАСХОДЫ</a:t>
                      </a:r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1 045 611,6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516289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ДЕФИЦИТ</a:t>
                      </a:r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14 666,68</a:t>
                      </a:r>
                      <a:endParaRPr lang="ru-RU" sz="2400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755577" y="3501008"/>
            <a:ext cx="7920880" cy="1415772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ИСТОЧНИКИ</a:t>
            </a:r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ФИНАНСИРОВАНИЯ</a:t>
            </a:r>
          </a:p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ДЕФИЦИТА БЮДЖЕТА 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074" name="Picture 2" descr="https://cepia.ru/images/u/pages/269/achievement-18134-19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-1" y="5085184"/>
            <a:ext cx="5076057" cy="1772816"/>
          </a:xfrm>
          <a:prstGeom prst="rect">
            <a:avLst/>
          </a:prstGeom>
          <a:noFill/>
        </p:spPr>
      </p:pic>
      <p:sp>
        <p:nvSpPr>
          <p:cNvPr id="12" name="Стрелка вниз 11"/>
          <p:cNvSpPr/>
          <p:nvPr/>
        </p:nvSpPr>
        <p:spPr>
          <a:xfrm>
            <a:off x="2699792" y="4941168"/>
            <a:ext cx="4176464" cy="720080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11560" y="5589240"/>
            <a:ext cx="820891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остатки на </a:t>
            </a:r>
            <a:r>
              <a:rPr lang="ru-RU" sz="44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сч.,банк.кредиты</a:t>
            </a:r>
            <a:endParaRPr lang="ru-RU" sz="4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>
                  <a:lumMod val="75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 descr="https://www.culture.ru/storage/images/3f486ad3eed7f56e479055588438ee81/f5b229c18f5ed016799855495108a59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581128"/>
            <a:ext cx="7740352" cy="227687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7544" y="0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МП « развитие сферы культуры и туризма на  территории  КМО АО на 2021-2024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гг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</a:p>
          <a:p>
            <a:pPr algn="ctr"/>
            <a:endParaRPr lang="ru-RU" sz="2400" b="1" cap="all" dirty="0" smtClean="0">
              <a:ln/>
              <a:solidFill>
                <a:schemeClr val="tx2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МПП « развитие сферы культуры</a:t>
            </a:r>
          </a:p>
          <a:p>
            <a:pPr algn="ctr"/>
            <a:endParaRPr lang="ru-RU" sz="2400" b="1" cap="all" dirty="0" smtClean="0">
              <a:ln/>
              <a:solidFill>
                <a:schemeClr val="tx2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51520" y="1635805"/>
          <a:ext cx="8712968" cy="3089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6486"/>
                <a:gridCol w="1577347"/>
                <a:gridCol w="1352012"/>
                <a:gridCol w="1427123"/>
              </a:tblGrid>
              <a:tr h="106584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ПРОЕКТ БЮДЖЕТА 2023 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ОТКЛ.ОТ ПЛАНА НА 01.01.22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ИСТОЧНИК</a:t>
                      </a:r>
                      <a:endParaRPr lang="ru-RU" dirty="0"/>
                    </a:p>
                  </a:txBody>
                  <a:tcPr/>
                </a:tc>
              </a:tr>
              <a:tr h="461866">
                <a:tc>
                  <a:txBody>
                    <a:bodyPr/>
                    <a:lstStyle/>
                    <a:p>
                      <a:r>
                        <a:rPr lang="ru-RU" sz="2000" b="1" u="sng" dirty="0" smtClean="0">
                          <a:solidFill>
                            <a:srgbClr val="002060"/>
                          </a:solidFill>
                        </a:rPr>
                        <a:t>СУБСИДИЯ</a:t>
                      </a:r>
                      <a:r>
                        <a:rPr lang="ru-RU" sz="2000" b="1" u="sng" baseline="0" dirty="0" smtClean="0">
                          <a:solidFill>
                            <a:srgbClr val="002060"/>
                          </a:solidFill>
                        </a:rPr>
                        <a:t> НА ВЫПОЛНЕНИЕ МЗ:</a:t>
                      </a:r>
                      <a:endParaRPr lang="ru-RU" sz="2000" b="1" u="sng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b="1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1866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МБУК</a:t>
                      </a:r>
                      <a:r>
                        <a:rPr lang="ru-RU" sz="2000" b="1" baseline="0" dirty="0" smtClean="0">
                          <a:solidFill>
                            <a:srgbClr val="002060"/>
                          </a:solidFill>
                        </a:rPr>
                        <a:t> «КАРГОПОЛЬСКАЯ ЦБС»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31077,1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+5202,7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МБ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637899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МБУК</a:t>
                      </a:r>
                      <a:r>
                        <a:rPr lang="ru-RU" sz="2000" b="1" baseline="0" dirty="0" smtClean="0">
                          <a:solidFill>
                            <a:srgbClr val="002060"/>
                          </a:solidFill>
                        </a:rPr>
                        <a:t> «КАРГОПОЛЬСКИЙ МКЦ»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68177,6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+12319,8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МБ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461866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МБУК</a:t>
                      </a:r>
                      <a:r>
                        <a:rPr lang="ru-RU" sz="2000" b="1" baseline="0" dirty="0" smtClean="0">
                          <a:solidFill>
                            <a:srgbClr val="002060"/>
                          </a:solidFill>
                        </a:rPr>
                        <a:t> «ЦНР «БЕРЕГИНЯ»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13828,6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+2261,1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МБ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stk.tatar/wp-content/uploads/Untitled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144000" cy="208823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51520" y="5373216"/>
            <a:ext cx="3419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СТРОИТЕЛЬСТСТВО ДК Д.ВАТАМАНОВСКАЯ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88024" y="5229200"/>
            <a:ext cx="4355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ПРИОБРЕТЕНИЕ АВТОБУСА (АВТОКЛУБА)ДЛЯ МБУК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« КАРГОПОЛЬСКИЙ МКЦ»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3528" y="6093296"/>
            <a:ext cx="349289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(26,3 МЛН.Р)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364088" y="6093297"/>
            <a:ext cx="338437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(8,5 МЛН.РБ)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059832" y="1196752"/>
            <a:ext cx="252028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2023 </a:t>
            </a:r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Г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.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3" name="Рисунок 12" descr="avtoklub_next_2021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2924944"/>
            <a:ext cx="4140969" cy="2193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IMG_6808.jpg"/>
          <p:cNvPicPr>
            <a:picLocks noChangeAspect="1"/>
          </p:cNvPicPr>
          <p:nvPr/>
        </p:nvPicPr>
        <p:blipFill>
          <a:blip r:embed="rId4" cstate="print"/>
          <a:srcRect t="8641" r="2273"/>
          <a:stretch>
            <a:fillRect/>
          </a:stretch>
        </p:blipFill>
        <p:spPr>
          <a:xfrm>
            <a:off x="323528" y="2564904"/>
            <a:ext cx="3744416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67544" y="0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МП « развитие сферы культуры и туризма на  территории  КМО АО на 2021-2024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гг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</a:p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МПП « развитие сферы культуры</a:t>
            </a:r>
          </a:p>
          <a:p>
            <a:pPr algn="ctr"/>
            <a:endParaRPr lang="ru-RU" sz="2400" b="1" cap="all" dirty="0" smtClean="0">
              <a:ln/>
              <a:solidFill>
                <a:schemeClr val="tx2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51520" y="1124745"/>
          <a:ext cx="8712968" cy="3576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9981"/>
                <a:gridCol w="1572763"/>
                <a:gridCol w="1630224"/>
              </a:tblGrid>
              <a:tr h="38398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ТЫС.РУБ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ИСТОЧНИК</a:t>
                      </a:r>
                      <a:endParaRPr lang="ru-RU" dirty="0"/>
                    </a:p>
                  </a:txBody>
                  <a:tcPr/>
                </a:tc>
              </a:tr>
              <a:tr h="574818">
                <a:tc>
                  <a:txBody>
                    <a:bodyPr/>
                    <a:lstStyle/>
                    <a:p>
                      <a:r>
                        <a:rPr lang="ru-RU" sz="2000" b="1" u="none" dirty="0" smtClean="0">
                          <a:solidFill>
                            <a:srgbClr val="002060"/>
                          </a:solidFill>
                        </a:rPr>
                        <a:t>СУБСИДИЯ НА УКРЕПЛЕНИЕ МТБ ДК</a:t>
                      </a:r>
                      <a:endParaRPr lang="ru-RU" sz="2000" b="1" u="none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1249,0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ФБ+МБ+МБ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735970">
                <a:tc>
                  <a:txBody>
                    <a:bodyPr/>
                    <a:lstStyle/>
                    <a:p>
                      <a:r>
                        <a:rPr lang="ru-RU" sz="2000" b="1" u="none" dirty="0" smtClean="0">
                          <a:solidFill>
                            <a:srgbClr val="002060"/>
                          </a:solidFill>
                        </a:rPr>
                        <a:t>СУБСИДИЯ НА УКРЕПЛЕНИЕ МТБ ВО ВНОВЬ ВОЗВЕДЕННЫХ ЗДАНИЯХ</a:t>
                      </a:r>
                      <a:endParaRPr lang="ru-RU" sz="2000" b="1" u="none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5376,3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ОБ+МБ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426309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КОМПЛЕКТОВАНИЕ КНИЖНЫХ ФОНДОВ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937,3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ОБ+МБ+ФБ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65037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МЕРОПРИЯТИЯ В СФЕРЕ ОБЕСПЕЧЕНИЯ ПОЖАРНОЙ БЕЗОПАСНОСТИ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225,0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МБ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754240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МЕРОПРИЯТИЯ В СФЕРЕ КУЛЬТУРЫ И ИСКУССТВА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1320,0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МБ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2466" name="Picture 2" descr="http://s-necklace.ru/assets/images/resources/6/06img-6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653136"/>
            <a:ext cx="8712968" cy="1944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67544" y="0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МП « развитие сферы культуры и туризма на  территории  КМО АО на 2021-2024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гг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</a:p>
          <a:p>
            <a:pPr algn="ctr"/>
            <a:endParaRPr lang="ru-RU" sz="2400" b="1" cap="all" dirty="0" smtClean="0">
              <a:ln/>
              <a:solidFill>
                <a:schemeClr val="tx2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МПП « развитие сферы ТУРИЗМА»</a:t>
            </a:r>
          </a:p>
          <a:p>
            <a:pPr algn="ctr"/>
            <a:endParaRPr lang="ru-RU" sz="2400" b="1" cap="all" dirty="0" smtClean="0">
              <a:ln/>
              <a:solidFill>
                <a:schemeClr val="tx2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51520" y="1700807"/>
          <a:ext cx="8640960" cy="26918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2648"/>
                <a:gridCol w="1440160"/>
                <a:gridCol w="1368152"/>
              </a:tblGrid>
              <a:tr h="14973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ТЫС.РУБ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ИСТОЧНИК</a:t>
                      </a:r>
                      <a:endParaRPr lang="ru-RU" dirty="0"/>
                    </a:p>
                  </a:txBody>
                  <a:tcPr/>
                </a:tc>
              </a:tr>
              <a:tr h="619253">
                <a:tc>
                  <a:txBody>
                    <a:bodyPr/>
                    <a:lstStyle/>
                    <a:p>
                      <a:r>
                        <a:rPr lang="ru-RU" sz="2000" b="1" u="none" dirty="0" smtClean="0">
                          <a:solidFill>
                            <a:srgbClr val="002060"/>
                          </a:solidFill>
                        </a:rPr>
                        <a:t>МЕРОПРИЯТИЯ ПО РАЗВИТИЮ ВНУТРЕННЕГО И ВЪЕЗДНОГО ТУРИЗМА</a:t>
                      </a:r>
                      <a:endParaRPr lang="ru-RU" sz="2000" b="1" u="none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300,0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МБ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619253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МЕРОПРИЯТИЯ ПО РЕАЛИЗАЦИИ ПРИОРИТЕТНЫХ ПРОЕКТОВ В СФЕРЕ ТУРИЗМА</a:t>
                      </a:r>
                    </a:p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 (ДЛЯ УЧАСТИЯ В КОНКУРСЕ)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100,0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МБ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619253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ОПЛАТА ЧЛЕНСКИХ ВЗНОСОВ В АССОЦИАЦИЮ МТГ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120,0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МБ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3490" name="Picture 2" descr="https://phototowns.ru/wp-content/uploads/2017/01/IMG_0125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437112"/>
            <a:ext cx="8640960" cy="22048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67544" y="0"/>
            <a:ext cx="8352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МП « реализация молодежной политики и развитие массового спорта  на  территории  КМО АО</a:t>
            </a:r>
          </a:p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на 2021-2024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гг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</a:p>
          <a:p>
            <a:pPr algn="ctr"/>
            <a:endParaRPr lang="ru-RU" sz="2400" b="1" cap="all" dirty="0" smtClean="0">
              <a:ln/>
              <a:solidFill>
                <a:schemeClr val="tx2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МПП « молодежь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каргополья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на 2021-2024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гг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</a:p>
          <a:p>
            <a:pPr algn="ctr"/>
            <a:endParaRPr lang="ru-RU" sz="2400" b="1" cap="all" dirty="0" smtClean="0">
              <a:ln/>
              <a:solidFill>
                <a:schemeClr val="tx2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51520" y="1916832"/>
          <a:ext cx="8640960" cy="2412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36704"/>
                <a:gridCol w="1080120"/>
                <a:gridCol w="1224136"/>
              </a:tblGrid>
              <a:tr h="39471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ТЫС.РУБ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ИСТОЧНИК</a:t>
                      </a:r>
                      <a:endParaRPr lang="ru-RU" sz="1600" dirty="0"/>
                    </a:p>
                  </a:txBody>
                  <a:tcPr/>
                </a:tc>
              </a:tr>
              <a:tr h="756528">
                <a:tc>
                  <a:txBody>
                    <a:bodyPr/>
                    <a:lstStyle/>
                    <a:p>
                      <a:r>
                        <a:rPr lang="ru-RU" sz="2000" b="1" u="none" dirty="0" smtClean="0">
                          <a:solidFill>
                            <a:srgbClr val="002060"/>
                          </a:solidFill>
                        </a:rPr>
                        <a:t>МЕРОПРИЯТИЯ В</a:t>
                      </a:r>
                      <a:r>
                        <a:rPr lang="ru-RU" sz="2000" b="1" u="none" baseline="0" dirty="0" smtClean="0">
                          <a:solidFill>
                            <a:srgbClr val="002060"/>
                          </a:solidFill>
                        </a:rPr>
                        <a:t> СФЕРЕ ПАТРИОТИЧЕСКОГО ВОСПИТАНИЯ И МОЛОДЕЖНОЙ ПОЛИТИКИ </a:t>
                      </a:r>
                      <a:endParaRPr lang="ru-RU" sz="2000" b="1" u="none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113,0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МБ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504945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ПОДДЕРЖКА ДЕЯТЕЛЬНОСТИ ДВИЖЕНИЯ «ЮНАРМИЯ»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400,0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МБ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756528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ОРГАНИЗАЦИЯ ВРЕМЕННОЙ ЗАНЯТОСТИ ПОДРОСТКОВ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100,0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МБ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4514" name="Picture 2" descr="https://www.molodezh40.ru/upload/iblock/fa0/fa08b9a86dca27e8e715ae60ca2673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509120"/>
            <a:ext cx="8964488" cy="23488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МП « реализация молодежной политики и развитие массового спорта  на  территории  КМО АО на 2021-2024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гг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</a:p>
          <a:p>
            <a:pPr algn="ctr"/>
            <a:endParaRPr lang="ru-RU" sz="2400" b="1" cap="all" dirty="0" smtClean="0">
              <a:ln/>
              <a:solidFill>
                <a:schemeClr val="tx2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МПП « СПОРТ 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каргополья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на 2021-2024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гг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</a:p>
          <a:p>
            <a:pPr algn="ctr"/>
            <a:endParaRPr lang="ru-RU" sz="2400" b="1" cap="all" dirty="0" smtClean="0">
              <a:ln/>
              <a:solidFill>
                <a:schemeClr val="tx2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51520" y="1556793"/>
          <a:ext cx="8640960" cy="2604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4736"/>
                <a:gridCol w="1224136"/>
                <a:gridCol w="792088"/>
              </a:tblGrid>
              <a:tr h="33552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ТЫС.РУБ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ИСТОЧН.</a:t>
                      </a:r>
                      <a:endParaRPr lang="ru-RU" sz="1200" dirty="0"/>
                    </a:p>
                  </a:txBody>
                  <a:tcPr/>
                </a:tc>
              </a:tr>
              <a:tr h="363483">
                <a:tc>
                  <a:txBody>
                    <a:bodyPr/>
                    <a:lstStyle/>
                    <a:p>
                      <a:pPr algn="l"/>
                      <a:r>
                        <a:rPr lang="ru-RU" sz="1800" b="1" u="none" dirty="0" smtClean="0">
                          <a:solidFill>
                            <a:srgbClr val="002060"/>
                          </a:solidFill>
                        </a:rPr>
                        <a:t>СУБСИДИИ НА ВЫПОЛНЕНИЕ МЗ И ПФДО (КАРГОПОЛЬСКАЯ</a:t>
                      </a:r>
                      <a:r>
                        <a:rPr lang="ru-RU" sz="1800" b="1" u="none" baseline="0" dirty="0" smtClean="0">
                          <a:solidFill>
                            <a:srgbClr val="002060"/>
                          </a:solidFill>
                        </a:rPr>
                        <a:t> СШ)</a:t>
                      </a:r>
                      <a:endParaRPr lang="ru-RU" sz="1800" b="1" u="none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16 799,7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МБ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587164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РАЗРАБОТКА ПСД НА НА СТРОИТЕЛЬСТВО ЛЫЖЕРОЛЛЕРНОЙ</a:t>
                      </a: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</a:rPr>
                        <a:t> ТРАССЫ Г.КАРГОПОЛЬ (СЭР)</a:t>
                      </a:r>
                      <a:endParaRPr lang="ru-RU" sz="1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2550,0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ОБ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2538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МЕРОПРИЯТИЯ</a:t>
                      </a: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</a:rPr>
                        <a:t> В СФЕРЕ ОБЕСПЕЧЕНИЯ ПОЖАРНОЙ БЕЗОПАСНОСТИ</a:t>
                      </a:r>
                      <a:endParaRPr lang="ru-RU" sz="1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89,1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МБ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562440">
                <a:tc>
                  <a:txBody>
                    <a:bodyPr/>
                    <a:lstStyle/>
                    <a:p>
                      <a:r>
                        <a:rPr lang="ru-RU" sz="1800" b="1" dirty="0" smtClean="0">
                          <a:solidFill>
                            <a:srgbClr val="002060"/>
                          </a:solidFill>
                        </a:rPr>
                        <a:t>МЕРОПРИЯТИЯ В ОБЛАСТИ ФИЗКУЛЬТУРЫ И СПОРТА</a:t>
                      </a:r>
                      <a:endParaRPr lang="ru-RU" sz="1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474,2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МБ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2" descr="https://www.harbourpress.com/wp-content/uploads/2019/10/Health-Education-12-Cover-1150x6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437112"/>
            <a:ext cx="8748464" cy="2420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МП « ОХРАНА ОКРУЖАЮЩЕЙ СРЕДЫ И ЭКОЛОГИЧЕСКАЯ БЕЗОПАСНОСТЬ   на  территории  </a:t>
            </a:r>
          </a:p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КМО АО на 2021-2024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гг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67544" y="1340768"/>
          <a:ext cx="8352928" cy="2304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8632"/>
                <a:gridCol w="1431897"/>
                <a:gridCol w="1232399"/>
              </a:tblGrid>
              <a:tr h="54052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ТЫС.РУБ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ИСТОЧНИК</a:t>
                      </a:r>
                      <a:endParaRPr lang="ru-RU" sz="1400" dirty="0"/>
                    </a:p>
                  </a:txBody>
                  <a:tcPr/>
                </a:tc>
              </a:tr>
              <a:tr h="997751">
                <a:tc>
                  <a:txBody>
                    <a:bodyPr/>
                    <a:lstStyle/>
                    <a:p>
                      <a:pPr algn="ctr"/>
                      <a:r>
                        <a:rPr lang="ru-RU" sz="2200" b="1" u="none" dirty="0" smtClean="0">
                          <a:solidFill>
                            <a:srgbClr val="002060"/>
                          </a:solidFill>
                        </a:rPr>
                        <a:t>ЛИКВИДАЦИЯ НЕСАНКЦИОНИРОВАННЫХ СВАЛОК</a:t>
                      </a:r>
                      <a:endParaRPr lang="ru-RU" sz="2200" b="1" u="none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rgbClr val="002060"/>
                          </a:solidFill>
                        </a:rPr>
                        <a:t>1273,8</a:t>
                      </a:r>
                      <a:endParaRPr lang="ru-RU" sz="2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rgbClr val="002060"/>
                          </a:solidFill>
                        </a:rPr>
                        <a:t>МБ</a:t>
                      </a:r>
                      <a:endParaRPr lang="ru-RU" sz="2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765979"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rgbClr val="002060"/>
                          </a:solidFill>
                        </a:rPr>
                        <a:t>СОДЕРЖАНИЕ МЕСТ</a:t>
                      </a:r>
                      <a:r>
                        <a:rPr lang="ru-RU" sz="2200" b="1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ru-RU" sz="2200" b="1" dirty="0" smtClean="0">
                          <a:solidFill>
                            <a:srgbClr val="002060"/>
                          </a:solidFill>
                        </a:rPr>
                        <a:t> (ПЛОЩАДОК) НАКОПЛЕНИЯ</a:t>
                      </a:r>
                      <a:endParaRPr lang="ru-RU" sz="2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rgbClr val="002060"/>
                          </a:solidFill>
                        </a:rPr>
                        <a:t>2000,0</a:t>
                      </a:r>
                      <a:endParaRPr lang="ru-RU" sz="2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rgbClr val="002060"/>
                          </a:solidFill>
                        </a:rPr>
                        <a:t>МБ</a:t>
                      </a:r>
                      <a:endParaRPr lang="ru-RU" sz="2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6562" name="Picture 2" descr="https://spravedlivo.center/fotocatalog/Ivanovogorozhanedobilislikvidaciinesankcionirovannojsvalkivodvore_ki4k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861048"/>
            <a:ext cx="8388423" cy="29969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33265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МП « РАЗВИТИЕ АГРОМРОМЫШЛЕННОГО КОМПЛЕКСА</a:t>
            </a:r>
          </a:p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на  территории  КМО АО на 2021-2024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гг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67544" y="1340768"/>
          <a:ext cx="8352928" cy="20882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8632"/>
                <a:gridCol w="1296144"/>
                <a:gridCol w="1368152"/>
              </a:tblGrid>
              <a:tr h="73377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ТЫС.РУБ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ИСТОЧНИК</a:t>
                      </a:r>
                      <a:endParaRPr lang="ru-RU" sz="1400" dirty="0"/>
                    </a:p>
                  </a:txBody>
                  <a:tcPr/>
                </a:tc>
              </a:tr>
              <a:tr h="1354460">
                <a:tc>
                  <a:txBody>
                    <a:bodyPr/>
                    <a:lstStyle/>
                    <a:p>
                      <a:pPr algn="ctr"/>
                      <a:r>
                        <a:rPr lang="ru-RU" sz="2200" b="1" u="none" dirty="0" smtClean="0">
                          <a:solidFill>
                            <a:srgbClr val="002060"/>
                          </a:solidFill>
                        </a:rPr>
                        <a:t>МЕРОПРИЯТИЯ</a:t>
                      </a:r>
                      <a:r>
                        <a:rPr lang="ru-RU" sz="2200" b="1" u="none" baseline="0" dirty="0" smtClean="0">
                          <a:solidFill>
                            <a:srgbClr val="002060"/>
                          </a:solidFill>
                        </a:rPr>
                        <a:t> В ОБЛАСТИ СЕЛЬСКОХОЗЯЙСТВЕННОГО ПРОИЗВОДСТВА </a:t>
                      </a:r>
                      <a:endParaRPr lang="ru-RU" sz="2200" b="1" u="none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rgbClr val="002060"/>
                          </a:solidFill>
                        </a:rPr>
                        <a:t>100,0</a:t>
                      </a:r>
                      <a:endParaRPr lang="ru-RU" sz="2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rgbClr val="002060"/>
                          </a:solidFill>
                        </a:rPr>
                        <a:t>МБ</a:t>
                      </a:r>
                      <a:endParaRPr lang="ru-RU" sz="2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8610" name="Picture 2" descr="https://img2.freepng.ru/20180314/rqe/kisspng-india-agriculture-rural-area-entrepreneurship-busi-land-wheat-harvest-illustration-5aa9e15cd44dd6.47871106152108271686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789041"/>
            <a:ext cx="8500492" cy="30689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33265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МП « ОБЕСПЕЧЕНИЕ ЖИЛЬЕМ МОЛОДЫХ СЕМЕЙ</a:t>
            </a:r>
          </a:p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на  территории  КМО АО на 2021-2024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гг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467544" y="1340768"/>
          <a:ext cx="8352928" cy="2166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8632"/>
                <a:gridCol w="1296144"/>
                <a:gridCol w="1368152"/>
              </a:tblGrid>
              <a:tr h="73377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ТЫС.РУБ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ИСТОЧНИК</a:t>
                      </a:r>
                      <a:endParaRPr lang="ru-RU" sz="1400" dirty="0"/>
                    </a:p>
                  </a:txBody>
                  <a:tcPr/>
                </a:tc>
              </a:tr>
              <a:tr h="1354460">
                <a:tc>
                  <a:txBody>
                    <a:bodyPr/>
                    <a:lstStyle/>
                    <a:p>
                      <a:pPr algn="ctr"/>
                      <a:r>
                        <a:rPr lang="ru-RU" sz="2200" b="1" u="none" dirty="0" smtClean="0">
                          <a:solidFill>
                            <a:srgbClr val="002060"/>
                          </a:solidFill>
                        </a:rPr>
                        <a:t>СОЦИАЛЬНЫЕ ВЫПЛАТЫ МОЛОДЫМ СЕМЬЯМ НА ПРИОБРЕТЕНИЕ(СТРОИТЕЛЬСТВО)ЖИЛЬЯ</a:t>
                      </a:r>
                    </a:p>
                    <a:p>
                      <a:pPr algn="ctr"/>
                      <a:r>
                        <a:rPr lang="ru-RU" sz="2200" b="1" u="none" dirty="0" smtClean="0">
                          <a:solidFill>
                            <a:srgbClr val="002060"/>
                          </a:solidFill>
                        </a:rPr>
                        <a:t>(3 СЕМЬИ)</a:t>
                      </a:r>
                      <a:endParaRPr lang="ru-RU" sz="2200" b="1" u="none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rgbClr val="002060"/>
                          </a:solidFill>
                        </a:rPr>
                        <a:t>499,0</a:t>
                      </a:r>
                      <a:endParaRPr lang="ru-RU" sz="2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rgbClr val="002060"/>
                          </a:solidFill>
                        </a:rPr>
                        <a:t>МБ</a:t>
                      </a:r>
                      <a:endParaRPr lang="ru-RU" sz="2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9634" name="Picture 2" descr="http://www.edu21.cap.ru/home/3710/banner2015/sidim%20doma%202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933056"/>
            <a:ext cx="8280921" cy="29249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https://gazeta-kozelsk.ru/wp-content/uploads/2021/03/040201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988840"/>
          </a:xfrm>
          <a:prstGeom prst="rect">
            <a:avLst/>
          </a:prstGeom>
          <a:noFill/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0" y="2132855"/>
          <a:ext cx="9144000" cy="25886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ОБУСТРОЙСТВО ДЕТСКОГО ПАРКА УЛ.ЧЕСНОКОВА,ТРОТУАРОВ</a:t>
                      </a:r>
                      <a:r>
                        <a:rPr lang="ru-RU" sz="2000" baseline="0" dirty="0" smtClean="0"/>
                        <a:t> В Г.КАРГОПОЛЕ</a:t>
                      </a:r>
                      <a:endParaRPr lang="ru-RU" sz="2000" dirty="0"/>
                    </a:p>
                  </a:txBody>
                  <a:tcPr/>
                </a:tc>
              </a:tr>
              <a:tr h="789647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РЕКОНСТРУКЦИЯ</a:t>
                      </a:r>
                      <a:r>
                        <a:rPr lang="ru-RU" sz="2000" b="1" baseline="0" dirty="0" smtClean="0">
                          <a:solidFill>
                            <a:srgbClr val="002060"/>
                          </a:solidFill>
                        </a:rPr>
                        <a:t> СИСТЕМЫ ВОДОСНАБЖЕНИЯ (ЛЕВОБЕРЕЖНАЯ ЧАСТЬ)И ПОС.ПРИГОРОДНЫЙ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115090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002060"/>
                          </a:solidFill>
                        </a:rPr>
                        <a:t>ПРЕДОСТАВЛЕНИЕ ВОЗМЕЩЕНИЯ ЗА ЖИЛЫЕ ПОМЕЩЕНИЯ ЛИЦАМ,В ЧЬЕЙ СОБСТВЕННОСТИ НАХОДЯТСЯ АВАРИЙНЫЕ ЖИЛЫЕ ПОМЕЩЕНИЯ</a:t>
                      </a:r>
                      <a:endParaRPr lang="ru-RU" sz="2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196" name="Picture 4" descr="https://vsmsinfo.ru/images/061020211/902699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581128"/>
            <a:ext cx="9144000" cy="227687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092280" y="1700808"/>
            <a:ext cx="1812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(322,4 ТЫС.РУБ)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11358"/>
            <a:ext cx="90311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ДОХОДНАЯ ЧАСТЬ БЮДЖЕТА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7880488"/>
              </p:ext>
            </p:extLst>
          </p:nvPr>
        </p:nvGraphicFramePr>
        <p:xfrm>
          <a:off x="0" y="908723"/>
          <a:ext cx="9144000" cy="59361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36781"/>
                <a:gridCol w="2007219"/>
              </a:tblGrid>
              <a:tr h="695985">
                <a:tc>
                  <a:txBody>
                    <a:bodyPr/>
                    <a:lstStyle/>
                    <a:p>
                      <a:pPr algn="ctr"/>
                      <a:r>
                        <a:rPr lang="ru-RU" sz="3200" dirty="0" smtClean="0"/>
                        <a:t>Д О Х О Д Н</a:t>
                      </a:r>
                      <a:r>
                        <a:rPr lang="ru-RU" sz="3200" baseline="0" dirty="0" smtClean="0"/>
                        <a:t> </a:t>
                      </a:r>
                      <a:r>
                        <a:rPr lang="ru-RU" sz="3200" dirty="0" smtClean="0"/>
                        <a:t>Ы Е    И С Т О Ч Н И К И 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НОРМАТИВ,% </a:t>
                      </a:r>
                      <a:endParaRPr lang="ru-RU" dirty="0"/>
                    </a:p>
                  </a:txBody>
                  <a:tcPr/>
                </a:tc>
              </a:tr>
              <a:tr h="477572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Налог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на доходы физических лиц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36,5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10616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Акцизы на нефтепродукты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0,53594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77572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Налог, взимаемый  в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связи с применением УСН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15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91576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Единый сельскохозяйственный налог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100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Налог ,взимаемый в связи с применением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патентной СН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100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Налог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на имущество физических лиц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100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Транспортный налог с физических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лиц</a:t>
                      </a:r>
                      <a:endParaRPr lang="ru-RU" sz="1600" b="1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80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Земельный налог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100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77572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Государственная пошлина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100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13008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Плата за негативное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воздействие на окружающую среду 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60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Штрафы ,санкции ,возмещение ущерба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согласно БК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Доходы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от использования имущества 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100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395537" y="1484784"/>
          <a:ext cx="8352928" cy="1152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98921"/>
                <a:gridCol w="1600875"/>
                <a:gridCol w="753132"/>
              </a:tblGrid>
              <a:tr h="115212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МЕРОПРИЯТИЯ ПО ОБЕСПЕЧЕНИЮ СОХРАННОСТИ АРХИВНОГО ФОНДА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27,0 Т.Р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МБ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51520" y="260648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МП « РАЗВИТИЕ АРХИВНОГО ДЕЛА НА ТЕРРИТОРИИ </a:t>
            </a:r>
          </a:p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на  территории  КМО АО на 2021-2024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гг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</a:p>
        </p:txBody>
      </p:sp>
      <p:pic>
        <p:nvPicPr>
          <p:cNvPr id="12" name="Рисунок 11" descr="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714624"/>
            <a:ext cx="8280920" cy="3450679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877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95536" y="260648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МП « ЗАЩИТА НАСЕЛЕНИЯ И  территории  КМО АО ОТ ЧС , ОБЕСПЕЧЕНИЕ ПОЖАРНОЙ БЕЗОПАСНОСТИ И БЕЗОПАСНОСТИ ЛЮДЕЙ НА ВОДНЫХ ОБЪЕКТАХ на 2021-2024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гг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</a:p>
        </p:txBody>
      </p:sp>
      <p:pic>
        <p:nvPicPr>
          <p:cNvPr id="14344" name="Picture 8" descr="https://vashelektrik24.ru/wp-content/uploads/2018/07/pozharniy-1024x9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9" y="1628800"/>
            <a:ext cx="3744416" cy="335699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283968" y="5229200"/>
            <a:ext cx="518840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МЕРОПРИЯТИЯ В СФЕРЕ</a:t>
            </a:r>
          </a:p>
          <a:p>
            <a:pPr algn="ctr"/>
            <a:r>
              <a:rPr lang="ru-RU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ОБЕСПЕЧЕНИЯПОЖАРНОЙ </a:t>
            </a:r>
          </a:p>
          <a:p>
            <a:pPr algn="ctr"/>
            <a:r>
              <a:rPr lang="ru-RU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БЕЗОПАСНОСТИ  1079,2 ТЫС.Р</a:t>
            </a:r>
            <a:endParaRPr lang="ru-RU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4350" name="Picture 14" descr="https://static.vecteezy.com/system/resources/thumbnails/000/298/501/small_2x/ifdl_h97x_1804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48000"/>
            <a:ext cx="4305300" cy="381000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18245" y="1844824"/>
            <a:ext cx="55429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ОРГАНИЗАЦИЯ РАБОТЫ ПЛЯЖА  </a:t>
            </a:r>
          </a:p>
          <a:p>
            <a:pPr algn="ctr"/>
            <a:r>
              <a:rPr lang="ru-RU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 ЛЕТНИЙ ПЕРИОД</a:t>
            </a:r>
          </a:p>
          <a:p>
            <a:pPr algn="ctr"/>
            <a:r>
              <a:rPr lang="ru-RU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196,4 ТЫС.Р</a:t>
            </a:r>
            <a:endParaRPr lang="ru-RU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ЛЬН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95536" y="0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МП « ЦИФРОВОЕ РАЗВИТИЕ КАРГОПОЛЬСКОГО МУНИЦИПАЛЬНОГО ОКРУГА АО  на 2021-2024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гг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</a:p>
        </p:txBody>
      </p:sp>
      <p:pic>
        <p:nvPicPr>
          <p:cNvPr id="15362" name="Picture 2" descr="https://aist.global/img/lms-he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080"/>
            <a:ext cx="9143999" cy="2708920"/>
          </a:xfrm>
          <a:prstGeom prst="rect">
            <a:avLst/>
          </a:prstGeom>
          <a:noFill/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95537" y="1196750"/>
          <a:ext cx="8496943" cy="25922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5546"/>
                <a:gridCol w="2216594"/>
                <a:gridCol w="1754803"/>
              </a:tblGrid>
              <a:tr h="114703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МЕРОПРИЯТИЕ: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ТЫС.РБ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ОТКЛОНЕНИЕ</a:t>
                      </a:r>
                      <a:r>
                        <a:rPr lang="ru-RU" baseline="0" dirty="0" smtClean="0"/>
                        <a:t> ОТ ПЛАНА НА 01.01.2022 Г.</a:t>
                      </a:r>
                      <a:endParaRPr lang="ru-RU" dirty="0"/>
                    </a:p>
                  </a:txBody>
                  <a:tcPr/>
                </a:tc>
              </a:tr>
              <a:tr h="1445250"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РАСХОДЫ В ОБЛАСТИ </a:t>
                      </a:r>
                    </a:p>
                    <a:p>
                      <a:pPr algn="ctr"/>
                      <a:r>
                        <a:rPr lang="ru-RU" sz="2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ИНФОРМАЦИОННОГО </a:t>
                      </a:r>
                    </a:p>
                    <a:p>
                      <a:pPr algn="ctr"/>
                      <a:r>
                        <a:rPr lang="ru-RU" sz="2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ОБЕСПЕЧЕНИЯ ОМС</a:t>
                      </a:r>
                      <a:endParaRPr lang="ru-RU" sz="22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3190,9</a:t>
                      </a:r>
                      <a:endParaRPr lang="ru-RU" sz="28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+684,3</a:t>
                      </a:r>
                      <a:endParaRPr lang="ru-RU" sz="28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997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https://zelenec11.ru/wp-content/uploads/2020/07/FKG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0"/>
            <a:ext cx="8928992" cy="213285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39552" y="1844824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ФП « ЧИСТАЯ ВОДА»</a:t>
            </a:r>
            <a:endParaRPr lang="ru-RU" sz="3600" dirty="0"/>
          </a:p>
        </p:txBody>
      </p:sp>
      <p:pic>
        <p:nvPicPr>
          <p:cNvPr id="9220" name="Picture 4" descr="https://mediasat.info/wp-content/uploads/2021/08/internet-water-pip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21088"/>
            <a:ext cx="9396536" cy="2636912"/>
          </a:xfrm>
          <a:prstGeom prst="rect">
            <a:avLst/>
          </a:prstGeom>
          <a:noFill/>
        </p:spPr>
      </p:pic>
      <p:pic>
        <p:nvPicPr>
          <p:cNvPr id="10" name="Picture 2" descr="https://gazeta-kozelsk.ru/wp-content/uploads/2021/03/040201-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396536" cy="1988840"/>
          </a:xfrm>
          <a:prstGeom prst="rect">
            <a:avLst/>
          </a:prstGeom>
          <a:noFill/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79512" y="2636912"/>
          <a:ext cx="8964488" cy="144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88201"/>
                <a:gridCol w="1676287"/>
              </a:tblGrid>
              <a:tr h="13853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dirty="0" smtClean="0"/>
                        <a:t>РЕКОНСТРУКЦИЯ СИСТЕМЫ ВОДОСНАБЖЕНИЯ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3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300" b="1" dirty="0" smtClean="0"/>
                        <a:t>(ЛЕВОБЕРЕЖНАЯ ЧАСТЬ) И ПОС.ПРИГОРОДНЫЙ</a:t>
                      </a:r>
                    </a:p>
                    <a:p>
                      <a:pPr algn="ctr"/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456,0 </a:t>
                      </a:r>
                    </a:p>
                    <a:p>
                      <a:pPr algn="ctr"/>
                      <a:r>
                        <a:rPr lang="ru-RU" sz="2000" dirty="0" smtClean="0"/>
                        <a:t>ТЫС.РУБ</a:t>
                      </a:r>
                    </a:p>
                    <a:p>
                      <a:pPr algn="ctr"/>
                      <a:r>
                        <a:rPr lang="ru-RU" sz="2000" dirty="0" smtClean="0"/>
                        <a:t>(МБ)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ЛЬН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95536" y="0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МП «РАЗВИТИЕ СФЕРЫ ЖИЛИЩНО-КОММУНАЛЬНОГО ХОЗЯЙСТВА КАРГОПОЛЬСКОГО МУНИЦИПАЛЬНОГО ОКРУГА АРХАНГЕЛЬСКОЙ ОБЛАСТИ  на 2021-2025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гг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95536" y="1268760"/>
          <a:ext cx="8496944" cy="2847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48672"/>
                <a:gridCol w="1152128"/>
                <a:gridCol w="1296144"/>
              </a:tblGrid>
              <a:tr h="720081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МЕРОПРИЯТИЕ: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ТЫС.РБ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ИСТОЧНИК</a:t>
                      </a:r>
                      <a:endParaRPr lang="ru-RU" sz="1800" dirty="0"/>
                    </a:p>
                  </a:txBody>
                  <a:tcPr/>
                </a:tc>
              </a:tr>
              <a:tr h="97160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РАЗРАБОТКА ПСД  ПО СТРОИТЕЛЬСТВУ СЕТЕЙ КАНАЛИЗАЦИИ  П.ПРИГОРОДНЫЙ,РЕКОНСТРУКЦИЯ ВОДОПРОВОДНЫХ СЕТЕЙ П.ПРИГОРОДНЫЙ </a:t>
                      </a:r>
                      <a:r>
                        <a:rPr lang="ru-RU" sz="20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(СЭР)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3800,0</a:t>
                      </a:r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ОБ</a:t>
                      </a:r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7279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РЕМОНТ И СОДЕРЖАНИЕ МУН.ЖИЛ.ФОНДА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1546,0</a:t>
                      </a:r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МБ</a:t>
                      </a:r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49166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ВЗНОСЫ В</a:t>
                      </a:r>
                      <a:r>
                        <a:rPr lang="ru-RU" sz="20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ФОНД КАПИТАЛЬНОГО РЕМОНТА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3000,0</a:t>
                      </a:r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МБ</a:t>
                      </a:r>
                      <a:endParaRPr lang="ru-RU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2" descr="https://phonoteka.org/uploads/posts/2021-05/1621645730_26-phonoteka_org-p-fon-dlya-prezentatsii-zhkkh-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672339"/>
            <a:ext cx="7776864" cy="21856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ЛЬН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95536" y="0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МП «РАЗВИТИЕ СФЕРЫ ЖИЛИЩНО-КОММУНАЛЬНОГО ХОЗЯЙСТВА КАРГОПОЛЬСКОГО МУНИЦИПАЛЬНОГО ОКРУГА АО  на 2021-2025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гг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23528" y="1196752"/>
          <a:ext cx="8640960" cy="35410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6664"/>
                <a:gridCol w="1093212"/>
                <a:gridCol w="1571084"/>
              </a:tblGrid>
              <a:tr h="43204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МЕРОПРИЯТИЕ: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ТЫС.РБ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ИСТОЧНИК</a:t>
                      </a:r>
                      <a:endParaRPr lang="ru-RU" sz="1800" dirty="0"/>
                    </a:p>
                  </a:txBody>
                  <a:tcPr/>
                </a:tc>
              </a:tr>
              <a:tr h="792087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ВОЗМЕЩЕНИЕ РАСХОДОВ ГРАЖДАНАМ</a:t>
                      </a:r>
                      <a:r>
                        <a:rPr lang="ru-RU" sz="20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НА ОРГАНИЗАЦИЮ СТАЦИОНАРНОГО ЭЛЕКТРОСНАБЖЕНИЯ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40,0</a:t>
                      </a:r>
                      <a:endParaRPr lang="ru-RU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МБ</a:t>
                      </a:r>
                      <a:endParaRPr lang="ru-RU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49166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РАЗРАБОТКА ПРОЕКТА НА ПЕРЕОЦЕНКУ ЗАПАСОВ ПОДЗЕМНЫХ ВОД (СЭР)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1470,0</a:t>
                      </a:r>
                      <a:endParaRPr lang="ru-RU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ОБ</a:t>
                      </a:r>
                      <a:endParaRPr lang="ru-RU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49166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ТЕХ.ОБСЛЕДОВАНИЕ</a:t>
                      </a:r>
                      <a:r>
                        <a:rPr lang="ru-RU" sz="20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МЖХ В ЦЕЛЯХ УЧАСТИЯ В ПРОГРАММЕ ПО ПЕРЕСЕЛЕНИЮ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870,0</a:t>
                      </a:r>
                      <a:endParaRPr lang="ru-RU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МБ</a:t>
                      </a:r>
                      <a:endParaRPr lang="ru-RU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49166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ПОДГОТОВКА ОБОСНОВАНИЙ ИНВЕСТИЦИЙ</a:t>
                      </a:r>
                      <a:r>
                        <a:rPr lang="ru-RU" sz="20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ПО СТРОИТЕЛЬСТВУ МНОГОКВАРТИРНОГО ДОМА (СЭР) 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1200,0</a:t>
                      </a:r>
                      <a:endParaRPr lang="ru-RU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ОБ</a:t>
                      </a:r>
                      <a:endParaRPr lang="ru-RU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2" descr="https://sml.gks.ru/storage/document_news/2020/08-05/X7ihtn7c/gkh-832xx4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869160"/>
            <a:ext cx="8568952" cy="19888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s://gazeta-kozelsk.ru/wp-content/uploads/2021/03/040201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98884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23528" y="1772816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ФП « ОБЕСПЕЧЕНИЕ УСТОЙЧИВОГО СОКРАЩЕНИЯ НЕПРИГОДНОГО ДЛЯ ПРОЖИВАНИЯ ЖИЛИЩНОГО ФОНДА»</a:t>
            </a:r>
            <a:endParaRPr lang="ru-RU" sz="2400" dirty="0"/>
          </a:p>
        </p:txBody>
      </p:sp>
      <p:pic>
        <p:nvPicPr>
          <p:cNvPr id="15362" name="Picture 2" descr="https://www.jmzmanagement.com/hs-fs/hubfs/Stock%20images/Investment%20Property.jpg?width=4998&amp;name=Investment%20Propert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93096"/>
            <a:ext cx="9144000" cy="256490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48264" y="2708921"/>
            <a:ext cx="8647495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ПРЕДОСТАВЛЕНИЕ ВОЗМЕЩЕНИЯ ГРАЖДАНАМ ЗА ЖИЛЫЕ ПОМЕЩЕНИЯ,ВХОДЯЩИЕ В АВАРИЙНЫЙ ЖИЛИЩНЫЙ ФОНД</a:t>
            </a:r>
          </a:p>
          <a:p>
            <a:pPr algn="ctr"/>
            <a:r>
              <a:rPr lang="ru-RU" sz="3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10,8 </a:t>
            </a:r>
            <a:r>
              <a:rPr lang="ru-RU" sz="32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ТЫС.Руб</a:t>
            </a:r>
            <a:r>
              <a:rPr lang="ru-RU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(</a:t>
            </a:r>
            <a:r>
              <a:rPr lang="ru-RU" sz="3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МБ)</a:t>
            </a:r>
            <a:endParaRPr lang="ru-RU" sz="3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ЛЬН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95536" y="0"/>
            <a:ext cx="8352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АДРЕСНАЯ ПРОГРАММА КАРГОПОЛЬСКОГО МУНИЦИПАЛЬНОГО ОКРУГА АРХАНГЕЛЬСКОЙ ОБЛАСТИ «ПЕРЕСЕЛЕНИЕ ГРАЖДАН ИЗ АВАРИЙНОГО ЖИЛИЩНОГО ФОНДА НА 2021-2025 ГГ» КАРГОПОЛЬСКОГО МУНИЦИПАЛЬНОГО ОКРУГА АО  на 2021-2025 </a:t>
            </a:r>
            <a:r>
              <a:rPr lang="ru-RU" sz="24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гг</a:t>
            </a:r>
            <a:r>
              <a:rPr lang="ru-RU" sz="24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79512" y="2276872"/>
          <a:ext cx="8640960" cy="1157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6664"/>
                <a:gridCol w="1093212"/>
                <a:gridCol w="1571084"/>
              </a:tblGrid>
              <a:tr h="14401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МЕРОПРИЯТИЕ: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ТЫС.РБ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ИСТОЧНИК</a:t>
                      </a:r>
                      <a:endParaRPr lang="ru-RU" sz="1800" dirty="0"/>
                    </a:p>
                  </a:txBody>
                  <a:tcPr/>
                </a:tc>
              </a:tr>
              <a:tr h="792087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МЕРОПРИЯТЯ ПО СНОСУ ПЕРЕСЕЛЕННЫХ АВАРИЙНЫХ МНОГОКВАРТИРНЫХ ДОМОВ </a:t>
                      </a:r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1500,0</a:t>
                      </a:r>
                      <a:endParaRPr lang="ru-RU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МБ</a:t>
                      </a:r>
                      <a:endParaRPr lang="ru-RU" sz="24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Рисунок 7" descr="10215609001ILLUSTR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626712"/>
            <a:ext cx="8424936" cy="3231288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51520" y="332656"/>
            <a:ext cx="84969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Резервный фонд-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332656"/>
            <a:ext cx="849694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1000,0 </a:t>
            </a:r>
            <a:r>
              <a:rPr lang="ru-RU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тыс.руб</a:t>
            </a:r>
            <a:endParaRPr lang="ru-RU" sz="54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Резервные средства-</a:t>
            </a:r>
          </a:p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10 683,0 </a:t>
            </a:r>
            <a:r>
              <a:rPr lang="ru-RU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тыс.руб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1266" name="Picture 2" descr="https://i.ytimg.com/vi/GHe6iixMBJE/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7032"/>
            <a:ext cx="9144000" cy="31409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95536" y="188640"/>
            <a:ext cx="84969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Расходы на Осуществление переданных государственных полномочий</a:t>
            </a:r>
            <a:endParaRPr lang="ru-RU" sz="3200" dirty="0"/>
          </a:p>
        </p:txBody>
      </p:sp>
      <p:graphicFrame>
        <p:nvGraphicFramePr>
          <p:cNvPr id="8" name="Схема 7"/>
          <p:cNvGraphicFramePr/>
          <p:nvPr/>
        </p:nvGraphicFramePr>
        <p:xfrm>
          <a:off x="0" y="1196752"/>
          <a:ext cx="9144000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-684584" y="0"/>
            <a:ext cx="1058517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Структура доходной части бюджета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2136577991"/>
              </p:ext>
            </p:extLst>
          </p:nvPr>
        </p:nvGraphicFramePr>
        <p:xfrm>
          <a:off x="0" y="692696"/>
          <a:ext cx="9144000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xmlns="" val="3305940808"/>
              </p:ext>
            </p:extLst>
          </p:nvPr>
        </p:nvGraphicFramePr>
        <p:xfrm>
          <a:off x="251520" y="1196752"/>
          <a:ext cx="8892480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95536" y="188640"/>
            <a:ext cx="849694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Расходы на содержание органов местного самоуправления</a:t>
            </a:r>
          </a:p>
          <a:p>
            <a:pPr algn="ctr"/>
            <a:endParaRPr lang="ru-RU" sz="3200" b="1" cap="all" dirty="0" smtClean="0">
              <a:ln/>
              <a:solidFill>
                <a:schemeClr val="tx2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ru-RU" sz="40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90 043,1 </a:t>
            </a:r>
            <a:r>
              <a:rPr lang="ru-RU" sz="28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тыс.руб</a:t>
            </a:r>
            <a:endParaRPr lang="ru-RU" sz="2800" dirty="0"/>
          </a:p>
        </p:txBody>
      </p:sp>
      <p:pic>
        <p:nvPicPr>
          <p:cNvPr id="4100" name="Picture 4" descr="https://sun9-40.userapi.com/impg/RkLL5IdrYwns47KN1ZYJvaKkzEtr8RNiqkVv2w/EUdW72N0Mbw.jpg?size=981x552&amp;quality=96&amp;sign=e5d58da1573463639873619f71c80a77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636912"/>
            <a:ext cx="9143999" cy="42210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683568" y="260648"/>
            <a:ext cx="7776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Непрограммные</a:t>
            </a:r>
            <a:r>
              <a:rPr lang="ru-RU" sz="28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Расходы в области </a:t>
            </a:r>
          </a:p>
          <a:p>
            <a:pPr algn="ctr"/>
            <a:r>
              <a:rPr lang="ru-RU" sz="28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земельно-имущественных отношений </a:t>
            </a:r>
            <a:endParaRPr lang="ru-RU" sz="2800" dirty="0"/>
          </a:p>
        </p:txBody>
      </p:sp>
      <p:pic>
        <p:nvPicPr>
          <p:cNvPr id="8" name="Picture 2" descr="https://rupinderrai.files.wordpress.com/2018/01/market-update-4-e15151743359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21088"/>
            <a:ext cx="9144000" cy="2636912"/>
          </a:xfrm>
          <a:prstGeom prst="rect">
            <a:avLst/>
          </a:prstGeom>
          <a:noFill/>
        </p:spPr>
      </p:pic>
      <p:graphicFrame>
        <p:nvGraphicFramePr>
          <p:cNvPr id="9" name="Схема 8"/>
          <p:cNvGraphicFramePr/>
          <p:nvPr/>
        </p:nvGraphicFramePr>
        <p:xfrm>
          <a:off x="251520" y="1556792"/>
          <a:ext cx="8640960" cy="266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23528" y="1700808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300,0т.р</a:t>
            </a:r>
            <a:r>
              <a:rPr lang="ru-RU" sz="2800" b="1" dirty="0" smtClean="0"/>
              <a:t>.</a:t>
            </a:r>
            <a:endParaRPr lang="ru-RU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51520" y="2276872"/>
            <a:ext cx="1780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 203,3 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</a:rPr>
              <a:t>т.р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520" y="2924944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 3512,0 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</a:rPr>
              <a:t>т.р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5536" y="3645024"/>
            <a:ext cx="1756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2300,0 </a:t>
            </a:r>
            <a:r>
              <a:rPr lang="ru-RU" sz="2800" b="1" dirty="0" err="1" smtClean="0">
                <a:solidFill>
                  <a:schemeClr val="tx2">
                    <a:lumMod val="75000"/>
                  </a:schemeClr>
                </a:solidFill>
              </a:rPr>
              <a:t>т.р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39552" y="332656"/>
            <a:ext cx="80648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 err="1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Непрограммные</a:t>
            </a:r>
            <a:r>
              <a:rPr lang="ru-RU" sz="28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Расходы в области </a:t>
            </a:r>
          </a:p>
          <a:p>
            <a:pPr algn="ctr"/>
            <a:r>
              <a:rPr lang="ru-RU" sz="2800" b="1" cap="all" dirty="0" smtClean="0">
                <a:ln/>
                <a:solidFill>
                  <a:schemeClr val="tx2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земельно-имущественных отношений </a:t>
            </a:r>
            <a:endParaRPr lang="ru-RU" sz="2800" dirty="0"/>
          </a:p>
        </p:txBody>
      </p:sp>
      <p:pic>
        <p:nvPicPr>
          <p:cNvPr id="9218" name="Picture 2" descr="https://cs13.pikabu.ru/post_img/2020/08/13/10/og_og_15973348282134785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7032"/>
            <a:ext cx="9144000" cy="3140968"/>
          </a:xfrm>
          <a:prstGeom prst="rect">
            <a:avLst/>
          </a:prstGeom>
          <a:noFill/>
        </p:spPr>
      </p:pic>
      <p:graphicFrame>
        <p:nvGraphicFramePr>
          <p:cNvPr id="9" name="Схема 8"/>
          <p:cNvGraphicFramePr/>
          <p:nvPr/>
        </p:nvGraphicFramePr>
        <p:xfrm>
          <a:off x="323528" y="1340768"/>
          <a:ext cx="8640960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23528" y="1340768"/>
            <a:ext cx="1759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   3946,1 </a:t>
            </a: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</a:rPr>
              <a:t>т.р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536" y="2060848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  740,0 </a:t>
            </a:r>
            <a:r>
              <a:rPr lang="ru-RU" sz="2400" b="1" dirty="0" err="1" smtClean="0">
                <a:solidFill>
                  <a:schemeClr val="tx2">
                    <a:lumMod val="50000"/>
                  </a:schemeClr>
                </a:solidFill>
              </a:rPr>
              <a:t>т.р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552" y="3212976"/>
            <a:ext cx="1311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340,0 </a:t>
            </a:r>
            <a:r>
              <a:rPr lang="ru-RU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т.р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1560" y="2636912"/>
            <a:ext cx="10752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/>
              <a:t>50,0 </a:t>
            </a:r>
            <a:r>
              <a:rPr lang="ru-RU" sz="2200" b="1" dirty="0" err="1" smtClean="0"/>
              <a:t>т.р</a:t>
            </a:r>
            <a:endParaRPr lang="ru-RU" sz="2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39552" y="4077072"/>
            <a:ext cx="150368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 smtClean="0"/>
              <a:t>14 400,0 </a:t>
            </a:r>
            <a:r>
              <a:rPr lang="ru-RU" sz="2100" b="1" dirty="0" err="1" smtClean="0"/>
              <a:t>т.р</a:t>
            </a:r>
            <a:endParaRPr lang="ru-RU" sz="21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11560" y="4869160"/>
            <a:ext cx="130651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00" b="1" dirty="0" smtClean="0"/>
              <a:t>1450,0 </a:t>
            </a:r>
            <a:r>
              <a:rPr lang="ru-RU" sz="2100" b="1" dirty="0" err="1" smtClean="0"/>
              <a:t>т.р</a:t>
            </a:r>
            <a:endParaRPr lang="ru-RU" sz="21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-171400"/>
            <a:ext cx="9144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 Собственные доходы бюджета: </a:t>
            </a:r>
            <a:endParaRPr lang="ru-RU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68810435"/>
              </p:ext>
            </p:extLst>
          </p:nvPr>
        </p:nvGraphicFramePr>
        <p:xfrm>
          <a:off x="0" y="377400"/>
          <a:ext cx="9144000" cy="6480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0072"/>
                <a:gridCol w="1296144"/>
                <a:gridCol w="1224136"/>
                <a:gridCol w="1403648"/>
              </a:tblGrid>
              <a:tr h="375500">
                <a:tc>
                  <a:txBody>
                    <a:bodyPr/>
                    <a:lstStyle/>
                    <a:p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2022 год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2023 год</a:t>
                      </a:r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отклонение</a:t>
                      </a:r>
                      <a:endParaRPr lang="ru-RU" sz="1500" dirty="0"/>
                    </a:p>
                  </a:txBody>
                  <a:tcPr/>
                </a:tc>
              </a:tr>
              <a:tr h="393381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Налог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на доходы физических лиц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 smtClean="0">
                          <a:solidFill>
                            <a:srgbClr val="10253F"/>
                          </a:solidFill>
                          <a:latin typeface="Calibri"/>
                        </a:rPr>
                        <a:t>81 358,9</a:t>
                      </a:r>
                      <a:endParaRPr lang="ru-RU" sz="1600" b="1" i="0" u="none" strike="noStrike" dirty="0">
                        <a:solidFill>
                          <a:srgbClr val="10253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 smtClean="0">
                          <a:solidFill>
                            <a:srgbClr val="10253F"/>
                          </a:solidFill>
                          <a:latin typeface="Calibri"/>
                        </a:rPr>
                        <a:t>86 077,2</a:t>
                      </a:r>
                      <a:endParaRPr lang="ru-RU" sz="1600" b="1" i="0" u="none" strike="noStrike" dirty="0">
                        <a:solidFill>
                          <a:srgbClr val="10253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+4 718,3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3381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Акцизы на нефтепродукты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 smtClean="0">
                          <a:solidFill>
                            <a:srgbClr val="10253F"/>
                          </a:solidFill>
                          <a:latin typeface="Calibri"/>
                        </a:rPr>
                        <a:t>22 976,6</a:t>
                      </a:r>
                      <a:endParaRPr lang="ru-RU" sz="1600" b="1" i="0" u="none" strike="noStrike" dirty="0">
                        <a:solidFill>
                          <a:srgbClr val="10253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 smtClean="0">
                          <a:solidFill>
                            <a:srgbClr val="10253F"/>
                          </a:solidFill>
                          <a:latin typeface="Calibri"/>
                        </a:rPr>
                        <a:t>24 863,8</a:t>
                      </a:r>
                      <a:endParaRPr lang="ru-RU" sz="1600" b="1" i="0" u="none" strike="noStrike" dirty="0">
                        <a:solidFill>
                          <a:srgbClr val="10253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+1 887,2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3129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Налог, взимаемый  в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связи с применением УСН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 smtClean="0">
                          <a:solidFill>
                            <a:srgbClr val="10253F"/>
                          </a:solidFill>
                          <a:latin typeface="Calibri"/>
                        </a:rPr>
                        <a:t>13 630,0</a:t>
                      </a:r>
                      <a:endParaRPr lang="ru-RU" sz="1600" b="1" i="0" u="none" strike="noStrike" dirty="0">
                        <a:solidFill>
                          <a:srgbClr val="10253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 smtClean="0">
                          <a:solidFill>
                            <a:srgbClr val="10253F"/>
                          </a:solidFill>
                          <a:latin typeface="Calibri"/>
                        </a:rPr>
                        <a:t>15 808,0</a:t>
                      </a:r>
                      <a:endParaRPr lang="ru-RU" sz="1600" b="1" i="0" u="none" strike="noStrike" dirty="0">
                        <a:solidFill>
                          <a:srgbClr val="10253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+2 178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3381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Единый сельскохозяйственный налог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 smtClean="0">
                          <a:solidFill>
                            <a:srgbClr val="10253F"/>
                          </a:solidFill>
                          <a:latin typeface="Calibri"/>
                        </a:rPr>
                        <a:t>130,0</a:t>
                      </a:r>
                      <a:endParaRPr lang="ru-RU" sz="1600" b="1" i="0" u="none" strike="noStrike" dirty="0">
                        <a:solidFill>
                          <a:srgbClr val="10253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 smtClean="0">
                          <a:solidFill>
                            <a:srgbClr val="10253F"/>
                          </a:solidFill>
                          <a:latin typeface="Calibri"/>
                        </a:rPr>
                        <a:t>200,0</a:t>
                      </a:r>
                      <a:endParaRPr lang="ru-RU" sz="1600" b="1" i="0" u="none" strike="noStrike" dirty="0">
                        <a:solidFill>
                          <a:srgbClr val="10253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+70,0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93381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Налог ,взимаемый в связи с применением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ПСН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 smtClean="0">
                          <a:solidFill>
                            <a:srgbClr val="10253F"/>
                          </a:solidFill>
                          <a:latin typeface="Calibri"/>
                        </a:rPr>
                        <a:t>2 245,0</a:t>
                      </a:r>
                      <a:endParaRPr lang="ru-RU" sz="1600" b="1" i="0" u="none" strike="noStrike" dirty="0">
                        <a:solidFill>
                          <a:srgbClr val="10253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 smtClean="0">
                          <a:solidFill>
                            <a:srgbClr val="10253F"/>
                          </a:solidFill>
                          <a:latin typeface="Calibri"/>
                        </a:rPr>
                        <a:t>3 600,0</a:t>
                      </a:r>
                      <a:endParaRPr lang="ru-RU" sz="1600" b="1" i="0" u="none" strike="noStrike" dirty="0">
                        <a:solidFill>
                          <a:srgbClr val="10253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+1 355,0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3129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Налог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на имущество физических лиц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 smtClean="0">
                          <a:solidFill>
                            <a:srgbClr val="10253F"/>
                          </a:solidFill>
                          <a:latin typeface="Calibri"/>
                        </a:rPr>
                        <a:t>4 368,0</a:t>
                      </a:r>
                      <a:endParaRPr lang="ru-RU" sz="1600" b="1" i="0" u="none" strike="noStrike" dirty="0">
                        <a:solidFill>
                          <a:srgbClr val="10253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 smtClean="0">
                          <a:solidFill>
                            <a:srgbClr val="10253F"/>
                          </a:solidFill>
                          <a:latin typeface="Calibri"/>
                        </a:rPr>
                        <a:t>4 860,0</a:t>
                      </a:r>
                      <a:endParaRPr lang="ru-RU" sz="1600" b="1" i="0" u="none" strike="noStrike" dirty="0">
                        <a:solidFill>
                          <a:srgbClr val="10253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+492,0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93381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Транспортный налог с физических лиц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 smtClean="0">
                          <a:solidFill>
                            <a:srgbClr val="10253F"/>
                          </a:solidFill>
                          <a:latin typeface="Calibri"/>
                        </a:rPr>
                        <a:t>0,0</a:t>
                      </a:r>
                      <a:endParaRPr lang="ru-RU" sz="1600" b="1" i="0" u="none" strike="noStrike" dirty="0">
                        <a:solidFill>
                          <a:srgbClr val="10253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 smtClean="0">
                          <a:solidFill>
                            <a:srgbClr val="10253F"/>
                          </a:solidFill>
                          <a:latin typeface="Calibri"/>
                        </a:rPr>
                        <a:t>16 057,6</a:t>
                      </a:r>
                      <a:endParaRPr lang="ru-RU" sz="1600" b="1" i="0" u="none" strike="noStrike" dirty="0">
                        <a:solidFill>
                          <a:srgbClr val="10253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+16 057,6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5684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Земельный налог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 smtClean="0">
                          <a:solidFill>
                            <a:srgbClr val="10253F"/>
                          </a:solidFill>
                          <a:latin typeface="Calibri"/>
                        </a:rPr>
                        <a:t>5 908,0</a:t>
                      </a:r>
                      <a:endParaRPr lang="ru-RU" sz="1600" b="1" i="0" u="none" strike="noStrike" dirty="0">
                        <a:solidFill>
                          <a:srgbClr val="10253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 smtClean="0">
                          <a:solidFill>
                            <a:srgbClr val="10253F"/>
                          </a:solidFill>
                          <a:latin typeface="Calibri"/>
                        </a:rPr>
                        <a:t>5 611,0</a:t>
                      </a:r>
                      <a:endParaRPr lang="ru-RU" sz="1600" b="1" i="0" u="none" strike="noStrike" dirty="0">
                        <a:solidFill>
                          <a:srgbClr val="10253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-297,0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45684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Государственная пошлина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 smtClean="0">
                          <a:solidFill>
                            <a:srgbClr val="10253F"/>
                          </a:solidFill>
                          <a:latin typeface="Calibri"/>
                        </a:rPr>
                        <a:t>2 125,0</a:t>
                      </a:r>
                      <a:endParaRPr lang="ru-RU" sz="1600" b="1" i="0" u="none" strike="noStrike" dirty="0">
                        <a:solidFill>
                          <a:srgbClr val="10253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 smtClean="0">
                          <a:solidFill>
                            <a:srgbClr val="10253F"/>
                          </a:solidFill>
                          <a:latin typeface="Calibri"/>
                        </a:rPr>
                        <a:t>2 973,0</a:t>
                      </a:r>
                      <a:endParaRPr lang="ru-RU" sz="1600" b="1" i="0" u="none" strike="noStrike" dirty="0">
                        <a:solidFill>
                          <a:srgbClr val="10253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+848,0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9709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Плата за негативное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воздействие на окружающую  среду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>
                          <a:solidFill>
                            <a:srgbClr val="10253F"/>
                          </a:solidFill>
                          <a:latin typeface="Calibri"/>
                        </a:rPr>
                        <a:t>103,9</a:t>
                      </a: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 smtClean="0">
                          <a:solidFill>
                            <a:srgbClr val="10253F"/>
                          </a:solidFill>
                          <a:latin typeface="Calibri"/>
                        </a:rPr>
                        <a:t>93,8</a:t>
                      </a:r>
                      <a:endParaRPr lang="ru-RU" sz="1600" b="1" i="0" u="none" strike="noStrike" dirty="0">
                        <a:solidFill>
                          <a:srgbClr val="10253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-10,1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47613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Штрафы ,санкции ,возмещение ущерба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 smtClean="0">
                          <a:solidFill>
                            <a:srgbClr val="10253F"/>
                          </a:solidFill>
                          <a:latin typeface="Calibri"/>
                        </a:rPr>
                        <a:t>1 198,0</a:t>
                      </a:r>
                      <a:endParaRPr lang="ru-RU" sz="1600" b="1" i="0" u="none" strike="noStrike" dirty="0">
                        <a:solidFill>
                          <a:srgbClr val="10253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 smtClean="0">
                          <a:solidFill>
                            <a:srgbClr val="10253F"/>
                          </a:solidFill>
                          <a:latin typeface="Calibri"/>
                        </a:rPr>
                        <a:t>1 335,0</a:t>
                      </a:r>
                      <a:endParaRPr lang="ru-RU" sz="1600" b="1" i="0" u="none" strike="noStrike" dirty="0">
                        <a:solidFill>
                          <a:srgbClr val="10253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+137,0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5684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Доходы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от использования имущества 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 smtClean="0">
                          <a:solidFill>
                            <a:srgbClr val="10253F"/>
                          </a:solidFill>
                          <a:latin typeface="Calibri"/>
                        </a:rPr>
                        <a:t>15 268,0</a:t>
                      </a:r>
                      <a:endParaRPr lang="ru-RU" sz="1600" b="1" i="0" u="none" strike="noStrike" dirty="0">
                        <a:solidFill>
                          <a:srgbClr val="10253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 smtClean="0">
                          <a:solidFill>
                            <a:srgbClr val="10253F"/>
                          </a:solidFill>
                          <a:latin typeface="Calibri"/>
                        </a:rPr>
                        <a:t>17 068,0</a:t>
                      </a:r>
                      <a:endParaRPr lang="ru-RU" sz="1600" b="1" i="0" u="none" strike="noStrike" dirty="0">
                        <a:solidFill>
                          <a:srgbClr val="10253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+1 800,0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45684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Доходы от платных услуг и компенсация затрат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 smtClean="0">
                          <a:solidFill>
                            <a:srgbClr val="10253F"/>
                          </a:solidFill>
                          <a:latin typeface="Calibri"/>
                        </a:rPr>
                        <a:t>670,0</a:t>
                      </a:r>
                      <a:endParaRPr lang="ru-RU" sz="1600" b="1" i="0" u="none" strike="noStrike" dirty="0">
                        <a:solidFill>
                          <a:srgbClr val="10253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600" b="1" i="0" u="none" strike="noStrike" dirty="0">
                        <a:solidFill>
                          <a:srgbClr val="10253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5684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Доходы от продажи активов</a:t>
                      </a:r>
                      <a:r>
                        <a:rPr lang="ru-RU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 smtClean="0">
                          <a:solidFill>
                            <a:srgbClr val="10253F"/>
                          </a:solidFill>
                          <a:latin typeface="Calibri"/>
                        </a:rPr>
                        <a:t>885,0</a:t>
                      </a:r>
                      <a:endParaRPr lang="ru-RU" sz="1600" b="1" i="0" u="none" strike="noStrike" dirty="0">
                        <a:solidFill>
                          <a:srgbClr val="10253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 smtClean="0">
                          <a:solidFill>
                            <a:srgbClr val="10253F"/>
                          </a:solidFill>
                          <a:latin typeface="Calibri"/>
                        </a:rPr>
                        <a:t>760,0</a:t>
                      </a:r>
                      <a:endParaRPr lang="ru-RU" sz="1600" b="1" i="0" u="none" strike="noStrike" dirty="0">
                        <a:solidFill>
                          <a:srgbClr val="10253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-125,0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45684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Инициативные платежи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 smtClean="0">
                          <a:solidFill>
                            <a:srgbClr val="10253F"/>
                          </a:solidFill>
                          <a:latin typeface="Calibri"/>
                        </a:rPr>
                        <a:t>0,0</a:t>
                      </a:r>
                      <a:endParaRPr lang="ru-RU" sz="1600" b="1" i="0" u="none" strike="noStrike" dirty="0">
                        <a:solidFill>
                          <a:srgbClr val="10253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 smtClean="0">
                          <a:solidFill>
                            <a:srgbClr val="10253F"/>
                          </a:solidFill>
                          <a:latin typeface="Calibri"/>
                        </a:rPr>
                        <a:t>250,0</a:t>
                      </a:r>
                      <a:endParaRPr lang="ru-RU" sz="1600" b="1" i="0" u="none" strike="noStrike" dirty="0">
                        <a:solidFill>
                          <a:srgbClr val="10253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+250,0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3129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ИТОГО: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150866,4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179557,4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29 361,0</a:t>
                      </a:r>
                      <a:endParaRPr lang="ru-RU" sz="16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8083134" y="213320"/>
            <a:ext cx="105015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Тыс.руб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27" y="32464"/>
            <a:ext cx="9148227" cy="7140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Group 9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544674076"/>
              </p:ext>
            </p:extLst>
          </p:nvPr>
        </p:nvGraphicFramePr>
        <p:xfrm>
          <a:off x="0" y="1556792"/>
          <a:ext cx="9144000" cy="2943148"/>
        </p:xfrm>
        <a:graphic>
          <a:graphicData uri="http://schemas.openxmlformats.org/drawingml/2006/table">
            <a:tbl>
              <a:tblPr/>
              <a:tblGrid>
                <a:gridCol w="4283968"/>
                <a:gridCol w="1656184"/>
                <a:gridCol w="1512168"/>
                <a:gridCol w="1691680"/>
              </a:tblGrid>
              <a:tr h="5430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Наименование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2022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2023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Отклон.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</a:tr>
              <a:tr h="7530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Дотация на выравнивание бюджетной обеспеченности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91 028,8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100 238,8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+9 210,0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Субсидия на 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софинансирование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вопросов местного значения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224 027,3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271 308,9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+47 281,6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7829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ИТОГО: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315 056,1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371 547,7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</a:rPr>
                        <a:t>+ 56 491,6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51520" y="0"/>
            <a:ext cx="889248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Финансовая помощь из областного бюджета :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028384" y="1196752"/>
            <a:ext cx="111561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Тыс.руб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076" name="Picture 4" descr="https://www.unicoin.ru/files/visual/nalichny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4509119"/>
            <a:ext cx="6819913" cy="26967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51520" y="0"/>
            <a:ext cx="889248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Структура доходной части бюджета с учетом безвозмездных поступлений из вышестоящих бюджетов  :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xmlns="" val="4184129327"/>
              </p:ext>
            </p:extLst>
          </p:nvPr>
        </p:nvGraphicFramePr>
        <p:xfrm>
          <a:off x="539552" y="1397000"/>
          <a:ext cx="8352928" cy="5200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339752" y="5013176"/>
            <a:ext cx="835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  151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млн.р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60779" y="4869160"/>
            <a:ext cx="906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180</a:t>
            </a:r>
          </a:p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млн.рб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2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-17263" y="0"/>
            <a:ext cx="916126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Структура расходов бюджета: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0" y="620688"/>
          <a:ext cx="9144000" cy="6237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13275</TotalTime>
  <Words>2411</Words>
  <Application>Microsoft Office PowerPoint</Application>
  <PresentationFormat>Экран (4:3)</PresentationFormat>
  <Paragraphs>642</Paragraphs>
  <Slides>52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 </vt:lpstr>
      <vt:lpstr> </vt:lpstr>
      <vt:lpstr> </vt:lpstr>
      <vt:lpstr> </vt:lpstr>
      <vt:lpstr>тыс</vt:lpstr>
      <vt:lpstr>тыс</vt:lpstr>
      <vt:lpstr>Е</vt:lpstr>
      <vt:lpstr>Е</vt:lpstr>
      <vt:lpstr>Е</vt:lpstr>
      <vt:lpstr>Е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ЛЬН</vt:lpstr>
      <vt:lpstr>Слайд 43</vt:lpstr>
      <vt:lpstr>ЛЬН</vt:lpstr>
      <vt:lpstr>ЛЬН</vt:lpstr>
      <vt:lpstr> </vt:lpstr>
      <vt:lpstr>ЛЬН</vt:lpstr>
      <vt:lpstr>Слайд 48</vt:lpstr>
      <vt:lpstr> </vt:lpstr>
      <vt:lpstr>Ы</vt:lpstr>
      <vt:lpstr>Слайд 51</vt:lpstr>
      <vt:lpstr>Слайд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ignatovskaya</dc:creator>
  <cp:lastModifiedBy>ignatovskaya</cp:lastModifiedBy>
  <cp:revision>490</cp:revision>
  <cp:lastPrinted>2022-11-25T08:10:38Z</cp:lastPrinted>
  <dcterms:created xsi:type="dcterms:W3CDTF">2021-09-24T09:26:25Z</dcterms:created>
  <dcterms:modified xsi:type="dcterms:W3CDTF">2022-12-19T12:02:49Z</dcterms:modified>
</cp:coreProperties>
</file>