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64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373" r:id="rId4"/>
    <p:sldId id="362" r:id="rId5"/>
    <p:sldId id="308" r:id="rId6"/>
    <p:sldId id="294" r:id="rId7"/>
    <p:sldId id="341" r:id="rId8"/>
    <p:sldId id="342" r:id="rId9"/>
    <p:sldId id="364" r:id="rId10"/>
    <p:sldId id="343" r:id="rId11"/>
    <p:sldId id="344" r:id="rId12"/>
    <p:sldId id="365" r:id="rId13"/>
    <p:sldId id="366" r:id="rId14"/>
    <p:sldId id="367" r:id="rId15"/>
    <p:sldId id="368" r:id="rId16"/>
    <p:sldId id="369" r:id="rId17"/>
    <p:sldId id="371" r:id="rId18"/>
    <p:sldId id="372" r:id="rId19"/>
    <p:sldId id="370" r:id="rId20"/>
    <p:sldId id="376" r:id="rId21"/>
    <p:sldId id="334" r:id="rId22"/>
    <p:sldId id="335" r:id="rId23"/>
    <p:sldId id="374" r:id="rId24"/>
    <p:sldId id="375" r:id="rId25"/>
    <p:sldId id="363" r:id="rId26"/>
    <p:sldId id="333" r:id="rId27"/>
    <p:sldId id="336" r:id="rId28"/>
    <p:sldId id="337" r:id="rId29"/>
    <p:sldId id="338" r:id="rId30"/>
    <p:sldId id="339" r:id="rId31"/>
    <p:sldId id="340" r:id="rId32"/>
    <p:sldId id="265" r:id="rId33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ABA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CD536F-9C4D-4907-9CC4-AB01F559DB64}" type="doc">
      <dgm:prSet loTypeId="urn:microsoft.com/office/officeart/2009/layout/CircleArrowProcess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3DB42AA-BB6F-400C-88DB-2CA8E6366057}">
      <dgm:prSet phldrT="[Текст]"/>
      <dgm:spPr/>
      <dgm:t>
        <a:bodyPr/>
        <a:lstStyle/>
        <a:p>
          <a:r>
            <a:rPr lang="en-US" b="1" dirty="0" smtClean="0"/>
            <a:t>I </a:t>
          </a:r>
          <a:r>
            <a:rPr lang="ru-RU" b="1" dirty="0" smtClean="0"/>
            <a:t>этап Подготовка к проведения ГКО (2018 год)</a:t>
          </a:r>
          <a:endParaRPr lang="ru-RU" b="1" dirty="0"/>
        </a:p>
      </dgm:t>
    </dgm:pt>
    <dgm:pt modelId="{DF6612A0-EC3A-4823-A043-F6FB30C8849F}" type="parTrans" cxnId="{04E1833C-4FA1-4A38-856B-E45C112398A1}">
      <dgm:prSet/>
      <dgm:spPr/>
      <dgm:t>
        <a:bodyPr/>
        <a:lstStyle/>
        <a:p>
          <a:endParaRPr lang="ru-RU"/>
        </a:p>
      </dgm:t>
    </dgm:pt>
    <dgm:pt modelId="{CE87B06D-72B8-42A9-BAE0-63F50EE06C5A}" type="sibTrans" cxnId="{04E1833C-4FA1-4A38-856B-E45C112398A1}">
      <dgm:prSet/>
      <dgm:spPr/>
      <dgm:t>
        <a:bodyPr/>
        <a:lstStyle/>
        <a:p>
          <a:endParaRPr lang="ru-RU"/>
        </a:p>
      </dgm:t>
    </dgm:pt>
    <dgm:pt modelId="{2789AF85-CB85-4917-A9CC-C41095E0B768}">
      <dgm:prSet phldrT="[Текст]"/>
      <dgm:spPr/>
      <dgm:t>
        <a:bodyPr/>
        <a:lstStyle/>
        <a:p>
          <a:r>
            <a:rPr lang="en-US" b="1" dirty="0" smtClean="0"/>
            <a:t>II </a:t>
          </a:r>
          <a:r>
            <a:rPr lang="ru-RU" b="1" dirty="0" smtClean="0"/>
            <a:t>этап Проведение ГКО (2019 год)</a:t>
          </a:r>
          <a:endParaRPr lang="ru-RU" b="1" dirty="0"/>
        </a:p>
      </dgm:t>
    </dgm:pt>
    <dgm:pt modelId="{DAB4492E-AD80-4EF2-A0DE-DFF8B42A866F}" type="parTrans" cxnId="{3EEAD41D-8523-4072-8D53-AFB078BD7A0E}">
      <dgm:prSet/>
      <dgm:spPr/>
      <dgm:t>
        <a:bodyPr/>
        <a:lstStyle/>
        <a:p>
          <a:endParaRPr lang="ru-RU"/>
        </a:p>
      </dgm:t>
    </dgm:pt>
    <dgm:pt modelId="{F534D9EB-4A57-45E6-9DFE-99B5AACF7C68}" type="sibTrans" cxnId="{3EEAD41D-8523-4072-8D53-AFB078BD7A0E}">
      <dgm:prSet/>
      <dgm:spPr/>
      <dgm:t>
        <a:bodyPr/>
        <a:lstStyle/>
        <a:p>
          <a:endParaRPr lang="ru-RU"/>
        </a:p>
      </dgm:t>
    </dgm:pt>
    <dgm:pt modelId="{48876740-7486-4F70-843F-1CD3F02C8761}">
      <dgm:prSet phldrT="[Текст]"/>
      <dgm:spPr/>
      <dgm:t>
        <a:bodyPr/>
        <a:lstStyle/>
        <a:p>
          <a:r>
            <a:rPr lang="en-US" b="1" dirty="0" smtClean="0"/>
            <a:t>III </a:t>
          </a:r>
          <a:r>
            <a:rPr lang="ru-RU" b="1" dirty="0" smtClean="0"/>
            <a:t>этап Информационное сопровождение (2020 год)</a:t>
          </a:r>
          <a:endParaRPr lang="ru-RU" b="1" dirty="0"/>
        </a:p>
      </dgm:t>
    </dgm:pt>
    <dgm:pt modelId="{A72BEBAF-9D3C-46A9-B0C0-9C6BFA3CF8D5}" type="parTrans" cxnId="{A6D6E5AE-913E-4C78-BA8C-09859BF37A97}">
      <dgm:prSet/>
      <dgm:spPr/>
      <dgm:t>
        <a:bodyPr/>
        <a:lstStyle/>
        <a:p>
          <a:endParaRPr lang="ru-RU"/>
        </a:p>
      </dgm:t>
    </dgm:pt>
    <dgm:pt modelId="{8AD3E416-5477-43C3-AEDB-73D92ADCFB42}" type="sibTrans" cxnId="{A6D6E5AE-913E-4C78-BA8C-09859BF37A97}">
      <dgm:prSet/>
      <dgm:spPr/>
      <dgm:t>
        <a:bodyPr/>
        <a:lstStyle/>
        <a:p>
          <a:endParaRPr lang="ru-RU"/>
        </a:p>
      </dgm:t>
    </dgm:pt>
    <dgm:pt modelId="{940F1F5C-F255-4ECF-9BFF-E9A35BD2AB5F}" type="pres">
      <dgm:prSet presAssocID="{CDCD536F-9C4D-4907-9CC4-AB01F559DB64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57D4C25C-A2D9-4A1F-B963-7BC5FA8DF7A1}" type="pres">
      <dgm:prSet presAssocID="{83DB42AA-BB6F-400C-88DB-2CA8E6366057}" presName="Accent1" presStyleCnt="0"/>
      <dgm:spPr/>
    </dgm:pt>
    <dgm:pt modelId="{DB5D3319-F576-46E7-9844-3263E473AA8F}" type="pres">
      <dgm:prSet presAssocID="{83DB42AA-BB6F-400C-88DB-2CA8E6366057}" presName="Accent" presStyleLbl="node1" presStyleIdx="0" presStyleCnt="3" custLinFactNeighborX="2603" custLinFactNeighborY="13475"/>
      <dgm:spPr>
        <a:solidFill>
          <a:schemeClr val="tx2"/>
        </a:solidFill>
      </dgm:spPr>
    </dgm:pt>
    <dgm:pt modelId="{0394C88F-26EC-4CFF-AF57-DC8C7C27D7BA}" type="pres">
      <dgm:prSet presAssocID="{83DB42AA-BB6F-400C-88DB-2CA8E6366057}" presName="Parent1" presStyleLbl="revTx" presStyleIdx="0" presStyleCnt="3" custLinFactNeighborX="5540" custLinFactNeighborY="5660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59C3A4-7BAB-4811-B5A0-0E23D808B065}" type="pres">
      <dgm:prSet presAssocID="{2789AF85-CB85-4917-A9CC-C41095E0B768}" presName="Accent2" presStyleCnt="0"/>
      <dgm:spPr/>
    </dgm:pt>
    <dgm:pt modelId="{3F2296DB-72D5-4E71-A744-B050486035CC}" type="pres">
      <dgm:prSet presAssocID="{2789AF85-CB85-4917-A9CC-C41095E0B768}" presName="Accent" presStyleLbl="node1" presStyleIdx="1" presStyleCnt="3" custLinFactNeighborX="1078" custLinFactNeighborY="14826"/>
      <dgm:spPr>
        <a:solidFill>
          <a:schemeClr val="accent2"/>
        </a:solidFill>
      </dgm:spPr>
    </dgm:pt>
    <dgm:pt modelId="{5617275A-4443-4BF8-A1D1-AA9C05CAD948}" type="pres">
      <dgm:prSet presAssocID="{2789AF85-CB85-4917-A9CC-C41095E0B768}" presName="Parent2" presStyleLbl="revTx" presStyleIdx="1" presStyleCnt="3" custLinFactNeighborX="-2897" custLinFactNeighborY="3998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AA7939-1929-4B35-89E4-A89130E5D56F}" type="pres">
      <dgm:prSet presAssocID="{48876740-7486-4F70-843F-1CD3F02C8761}" presName="Accent3" presStyleCnt="0"/>
      <dgm:spPr/>
    </dgm:pt>
    <dgm:pt modelId="{73E0BAA6-CFBD-48AC-82FB-891DFFDCA91C}" type="pres">
      <dgm:prSet presAssocID="{48876740-7486-4F70-843F-1CD3F02C8761}" presName="Accent" presStyleLbl="node1" presStyleIdx="2" presStyleCnt="3" custLinFactNeighborX="-149" custLinFactNeighborY="15001"/>
      <dgm:spPr>
        <a:solidFill>
          <a:schemeClr val="accent3"/>
        </a:solidFill>
      </dgm:spPr>
    </dgm:pt>
    <dgm:pt modelId="{28C6EB7B-C4F4-4DCA-A50B-1AD47EFB8527}" type="pres">
      <dgm:prSet presAssocID="{48876740-7486-4F70-843F-1CD3F02C8761}" presName="Parent3" presStyleLbl="revTx" presStyleIdx="2" presStyleCnt="3" custLinFactNeighborX="-153" custLinFactNeighborY="2921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E1833C-4FA1-4A38-856B-E45C112398A1}" srcId="{CDCD536F-9C4D-4907-9CC4-AB01F559DB64}" destId="{83DB42AA-BB6F-400C-88DB-2CA8E6366057}" srcOrd="0" destOrd="0" parTransId="{DF6612A0-EC3A-4823-A043-F6FB30C8849F}" sibTransId="{CE87B06D-72B8-42A9-BAE0-63F50EE06C5A}"/>
    <dgm:cxn modelId="{A6D6E5AE-913E-4C78-BA8C-09859BF37A97}" srcId="{CDCD536F-9C4D-4907-9CC4-AB01F559DB64}" destId="{48876740-7486-4F70-843F-1CD3F02C8761}" srcOrd="2" destOrd="0" parTransId="{A72BEBAF-9D3C-46A9-B0C0-9C6BFA3CF8D5}" sibTransId="{8AD3E416-5477-43C3-AEDB-73D92ADCFB42}"/>
    <dgm:cxn modelId="{E35A7FD6-7C0E-421B-9007-385262B8B077}" type="presOf" srcId="{2789AF85-CB85-4917-A9CC-C41095E0B768}" destId="{5617275A-4443-4BF8-A1D1-AA9C05CAD948}" srcOrd="0" destOrd="0" presId="urn:microsoft.com/office/officeart/2009/layout/CircleArrowProcess"/>
    <dgm:cxn modelId="{E8282C38-2BBF-4AB6-B1D8-B464E6AF33D8}" type="presOf" srcId="{83DB42AA-BB6F-400C-88DB-2CA8E6366057}" destId="{0394C88F-26EC-4CFF-AF57-DC8C7C27D7BA}" srcOrd="0" destOrd="0" presId="urn:microsoft.com/office/officeart/2009/layout/CircleArrowProcess"/>
    <dgm:cxn modelId="{4BDDC7E6-EA98-4382-9D3E-D6725E1FB814}" type="presOf" srcId="{CDCD536F-9C4D-4907-9CC4-AB01F559DB64}" destId="{940F1F5C-F255-4ECF-9BFF-E9A35BD2AB5F}" srcOrd="0" destOrd="0" presId="urn:microsoft.com/office/officeart/2009/layout/CircleArrowProcess"/>
    <dgm:cxn modelId="{D2611FA8-A83A-46DB-8308-F091AA488FDB}" type="presOf" srcId="{48876740-7486-4F70-843F-1CD3F02C8761}" destId="{28C6EB7B-C4F4-4DCA-A50B-1AD47EFB8527}" srcOrd="0" destOrd="0" presId="urn:microsoft.com/office/officeart/2009/layout/CircleArrowProcess"/>
    <dgm:cxn modelId="{3EEAD41D-8523-4072-8D53-AFB078BD7A0E}" srcId="{CDCD536F-9C4D-4907-9CC4-AB01F559DB64}" destId="{2789AF85-CB85-4917-A9CC-C41095E0B768}" srcOrd="1" destOrd="0" parTransId="{DAB4492E-AD80-4EF2-A0DE-DFF8B42A866F}" sibTransId="{F534D9EB-4A57-45E6-9DFE-99B5AACF7C68}"/>
    <dgm:cxn modelId="{119D67E5-94ED-48F4-A24F-866182DBC424}" type="presParOf" srcId="{940F1F5C-F255-4ECF-9BFF-E9A35BD2AB5F}" destId="{57D4C25C-A2D9-4A1F-B963-7BC5FA8DF7A1}" srcOrd="0" destOrd="0" presId="urn:microsoft.com/office/officeart/2009/layout/CircleArrowProcess"/>
    <dgm:cxn modelId="{763BF593-BDBD-46E6-B258-C5FC772D25B9}" type="presParOf" srcId="{57D4C25C-A2D9-4A1F-B963-7BC5FA8DF7A1}" destId="{DB5D3319-F576-46E7-9844-3263E473AA8F}" srcOrd="0" destOrd="0" presId="urn:microsoft.com/office/officeart/2009/layout/CircleArrowProcess"/>
    <dgm:cxn modelId="{582B7167-F88C-4F84-B6CC-06F6DB48C48B}" type="presParOf" srcId="{940F1F5C-F255-4ECF-9BFF-E9A35BD2AB5F}" destId="{0394C88F-26EC-4CFF-AF57-DC8C7C27D7BA}" srcOrd="1" destOrd="0" presId="urn:microsoft.com/office/officeart/2009/layout/CircleArrowProcess"/>
    <dgm:cxn modelId="{BDA167B2-3AE5-455D-8835-775C5E2663D2}" type="presParOf" srcId="{940F1F5C-F255-4ECF-9BFF-E9A35BD2AB5F}" destId="{5459C3A4-7BAB-4811-B5A0-0E23D808B065}" srcOrd="2" destOrd="0" presId="urn:microsoft.com/office/officeart/2009/layout/CircleArrowProcess"/>
    <dgm:cxn modelId="{93DFA560-D1EF-4A8C-8B84-B5545C8A9CEC}" type="presParOf" srcId="{5459C3A4-7BAB-4811-B5A0-0E23D808B065}" destId="{3F2296DB-72D5-4E71-A744-B050486035CC}" srcOrd="0" destOrd="0" presId="urn:microsoft.com/office/officeart/2009/layout/CircleArrowProcess"/>
    <dgm:cxn modelId="{B67FC02C-E233-4898-BFBF-79D07AF3E47E}" type="presParOf" srcId="{940F1F5C-F255-4ECF-9BFF-E9A35BD2AB5F}" destId="{5617275A-4443-4BF8-A1D1-AA9C05CAD948}" srcOrd="3" destOrd="0" presId="urn:microsoft.com/office/officeart/2009/layout/CircleArrowProcess"/>
    <dgm:cxn modelId="{B8846310-BDCD-48C1-B3C2-3DD1C210AEBE}" type="presParOf" srcId="{940F1F5C-F255-4ECF-9BFF-E9A35BD2AB5F}" destId="{44AA7939-1929-4B35-89E4-A89130E5D56F}" srcOrd="4" destOrd="0" presId="urn:microsoft.com/office/officeart/2009/layout/CircleArrowProcess"/>
    <dgm:cxn modelId="{9FACD8FA-20DD-4513-8195-A0F5E3F76A1F}" type="presParOf" srcId="{44AA7939-1929-4B35-89E4-A89130E5D56F}" destId="{73E0BAA6-CFBD-48AC-82FB-891DFFDCA91C}" srcOrd="0" destOrd="0" presId="urn:microsoft.com/office/officeart/2009/layout/CircleArrowProcess"/>
    <dgm:cxn modelId="{799C6186-67F0-42A8-8628-9AA0CEC22112}" type="presParOf" srcId="{940F1F5C-F255-4ECF-9BFF-E9A35BD2AB5F}" destId="{28C6EB7B-C4F4-4DCA-A50B-1AD47EFB8527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CD536F-9C4D-4907-9CC4-AB01F559DB64}" type="doc">
      <dgm:prSet loTypeId="urn:microsoft.com/office/officeart/2009/layout/CircleArrowProcess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3DB42AA-BB6F-400C-88DB-2CA8E6366057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20.08.2019</a:t>
          </a:r>
          <a:endParaRPr lang="ru-RU" sz="1600" b="1" dirty="0">
            <a:solidFill>
              <a:schemeClr val="tx1"/>
            </a:solidFill>
          </a:endParaRPr>
        </a:p>
      </dgm:t>
    </dgm:pt>
    <dgm:pt modelId="{DF6612A0-EC3A-4823-A043-F6FB30C8849F}" type="parTrans" cxnId="{04E1833C-4FA1-4A38-856B-E45C112398A1}">
      <dgm:prSet/>
      <dgm:spPr/>
      <dgm:t>
        <a:bodyPr/>
        <a:lstStyle/>
        <a:p>
          <a:endParaRPr lang="ru-RU"/>
        </a:p>
      </dgm:t>
    </dgm:pt>
    <dgm:pt modelId="{CE87B06D-72B8-42A9-BAE0-63F50EE06C5A}" type="sibTrans" cxnId="{04E1833C-4FA1-4A38-856B-E45C112398A1}">
      <dgm:prSet/>
      <dgm:spPr/>
      <dgm:t>
        <a:bodyPr/>
        <a:lstStyle/>
        <a:p>
          <a:endParaRPr lang="ru-RU"/>
        </a:p>
      </dgm:t>
    </dgm:pt>
    <dgm:pt modelId="{2789AF85-CB85-4917-A9CC-C41095E0B768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20.08.2019</a:t>
          </a:r>
          <a:r>
            <a:rPr lang="ru-RU" sz="1200" dirty="0" smtClean="0"/>
            <a:t> – </a:t>
          </a:r>
          <a:r>
            <a:rPr lang="ru-RU" sz="1600" b="1" dirty="0" smtClean="0">
              <a:solidFill>
                <a:schemeClr val="tx1"/>
              </a:solidFill>
            </a:rPr>
            <a:t>18.10.2019</a:t>
          </a:r>
          <a:endParaRPr lang="ru-RU" sz="1600" b="1" dirty="0">
            <a:solidFill>
              <a:schemeClr val="tx1"/>
            </a:solidFill>
          </a:endParaRPr>
        </a:p>
      </dgm:t>
    </dgm:pt>
    <dgm:pt modelId="{DAB4492E-AD80-4EF2-A0DE-DFF8B42A866F}" type="parTrans" cxnId="{3EEAD41D-8523-4072-8D53-AFB078BD7A0E}">
      <dgm:prSet/>
      <dgm:spPr/>
      <dgm:t>
        <a:bodyPr/>
        <a:lstStyle/>
        <a:p>
          <a:endParaRPr lang="ru-RU"/>
        </a:p>
      </dgm:t>
    </dgm:pt>
    <dgm:pt modelId="{F534D9EB-4A57-45E6-9DFE-99B5AACF7C68}" type="sibTrans" cxnId="{3EEAD41D-8523-4072-8D53-AFB078BD7A0E}">
      <dgm:prSet/>
      <dgm:spPr/>
      <dgm:t>
        <a:bodyPr/>
        <a:lstStyle/>
        <a:p>
          <a:endParaRPr lang="ru-RU"/>
        </a:p>
      </dgm:t>
    </dgm:pt>
    <dgm:pt modelId="{48876740-7486-4F70-843F-1CD3F02C8761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20.08.2019</a:t>
          </a:r>
          <a:r>
            <a:rPr lang="ru-RU" dirty="0" smtClean="0"/>
            <a:t> – </a:t>
          </a:r>
          <a:r>
            <a:rPr lang="ru-RU" b="1" dirty="0" smtClean="0">
              <a:solidFill>
                <a:schemeClr val="tx1"/>
              </a:solidFill>
            </a:rPr>
            <a:t>08.10.2019</a:t>
          </a:r>
          <a:endParaRPr lang="ru-RU" dirty="0"/>
        </a:p>
      </dgm:t>
    </dgm:pt>
    <dgm:pt modelId="{A72BEBAF-9D3C-46A9-B0C0-9C6BFA3CF8D5}" type="parTrans" cxnId="{A6D6E5AE-913E-4C78-BA8C-09859BF37A97}">
      <dgm:prSet/>
      <dgm:spPr/>
      <dgm:t>
        <a:bodyPr/>
        <a:lstStyle/>
        <a:p>
          <a:endParaRPr lang="ru-RU"/>
        </a:p>
      </dgm:t>
    </dgm:pt>
    <dgm:pt modelId="{8AD3E416-5477-43C3-AEDB-73D92ADCFB42}" type="sibTrans" cxnId="{A6D6E5AE-913E-4C78-BA8C-09859BF37A97}">
      <dgm:prSet/>
      <dgm:spPr/>
      <dgm:t>
        <a:bodyPr/>
        <a:lstStyle/>
        <a:p>
          <a:endParaRPr lang="ru-RU"/>
        </a:p>
      </dgm:t>
    </dgm:pt>
    <dgm:pt modelId="{940F1F5C-F255-4ECF-9BFF-E9A35BD2AB5F}" type="pres">
      <dgm:prSet presAssocID="{CDCD536F-9C4D-4907-9CC4-AB01F559DB64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57D4C25C-A2D9-4A1F-B963-7BC5FA8DF7A1}" type="pres">
      <dgm:prSet presAssocID="{83DB42AA-BB6F-400C-88DB-2CA8E6366057}" presName="Accent1" presStyleCnt="0"/>
      <dgm:spPr/>
    </dgm:pt>
    <dgm:pt modelId="{DB5D3319-F576-46E7-9844-3263E473AA8F}" type="pres">
      <dgm:prSet presAssocID="{83DB42AA-BB6F-400C-88DB-2CA8E6366057}" presName="Accent" presStyleLbl="node1" presStyleIdx="0" presStyleCnt="3"/>
      <dgm:spPr>
        <a:solidFill>
          <a:schemeClr val="tx2"/>
        </a:solidFill>
      </dgm:spPr>
    </dgm:pt>
    <dgm:pt modelId="{0394C88F-26EC-4CFF-AF57-DC8C7C27D7BA}" type="pres">
      <dgm:prSet presAssocID="{83DB42AA-BB6F-400C-88DB-2CA8E6366057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59C3A4-7BAB-4811-B5A0-0E23D808B065}" type="pres">
      <dgm:prSet presAssocID="{2789AF85-CB85-4917-A9CC-C41095E0B768}" presName="Accent2" presStyleCnt="0"/>
      <dgm:spPr/>
    </dgm:pt>
    <dgm:pt modelId="{3F2296DB-72D5-4E71-A744-B050486035CC}" type="pres">
      <dgm:prSet presAssocID="{2789AF85-CB85-4917-A9CC-C41095E0B768}" presName="Accent" presStyleLbl="node1" presStyleIdx="1" presStyleCnt="3"/>
      <dgm:spPr>
        <a:solidFill>
          <a:schemeClr val="accent2"/>
        </a:solidFill>
      </dgm:spPr>
    </dgm:pt>
    <dgm:pt modelId="{5617275A-4443-4BF8-A1D1-AA9C05CAD948}" type="pres">
      <dgm:prSet presAssocID="{2789AF85-CB85-4917-A9CC-C41095E0B768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AA7939-1929-4B35-89E4-A89130E5D56F}" type="pres">
      <dgm:prSet presAssocID="{48876740-7486-4F70-843F-1CD3F02C8761}" presName="Accent3" presStyleCnt="0"/>
      <dgm:spPr/>
    </dgm:pt>
    <dgm:pt modelId="{73E0BAA6-CFBD-48AC-82FB-891DFFDCA91C}" type="pres">
      <dgm:prSet presAssocID="{48876740-7486-4F70-843F-1CD3F02C8761}" presName="Accent" presStyleLbl="node1" presStyleIdx="2" presStyleCnt="3"/>
      <dgm:spPr>
        <a:solidFill>
          <a:schemeClr val="accent3"/>
        </a:solidFill>
      </dgm:spPr>
    </dgm:pt>
    <dgm:pt modelId="{28C6EB7B-C4F4-4DCA-A50B-1AD47EFB8527}" type="pres">
      <dgm:prSet presAssocID="{48876740-7486-4F70-843F-1CD3F02C8761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EEAD41D-8523-4072-8D53-AFB078BD7A0E}" srcId="{CDCD536F-9C4D-4907-9CC4-AB01F559DB64}" destId="{2789AF85-CB85-4917-A9CC-C41095E0B768}" srcOrd="1" destOrd="0" parTransId="{DAB4492E-AD80-4EF2-A0DE-DFF8B42A866F}" sibTransId="{F534D9EB-4A57-45E6-9DFE-99B5AACF7C68}"/>
    <dgm:cxn modelId="{90268F2E-077D-4349-BDE1-688604B170E4}" type="presOf" srcId="{CDCD536F-9C4D-4907-9CC4-AB01F559DB64}" destId="{940F1F5C-F255-4ECF-9BFF-E9A35BD2AB5F}" srcOrd="0" destOrd="0" presId="urn:microsoft.com/office/officeart/2009/layout/CircleArrowProcess"/>
    <dgm:cxn modelId="{072959A5-E46D-4C80-AA18-A3617B485687}" type="presOf" srcId="{83DB42AA-BB6F-400C-88DB-2CA8E6366057}" destId="{0394C88F-26EC-4CFF-AF57-DC8C7C27D7BA}" srcOrd="0" destOrd="0" presId="urn:microsoft.com/office/officeart/2009/layout/CircleArrowProcess"/>
    <dgm:cxn modelId="{F1073F15-39BB-4513-8519-4423FF350100}" type="presOf" srcId="{2789AF85-CB85-4917-A9CC-C41095E0B768}" destId="{5617275A-4443-4BF8-A1D1-AA9C05CAD948}" srcOrd="0" destOrd="0" presId="urn:microsoft.com/office/officeart/2009/layout/CircleArrowProcess"/>
    <dgm:cxn modelId="{A6D6E5AE-913E-4C78-BA8C-09859BF37A97}" srcId="{CDCD536F-9C4D-4907-9CC4-AB01F559DB64}" destId="{48876740-7486-4F70-843F-1CD3F02C8761}" srcOrd="2" destOrd="0" parTransId="{A72BEBAF-9D3C-46A9-B0C0-9C6BFA3CF8D5}" sibTransId="{8AD3E416-5477-43C3-AEDB-73D92ADCFB42}"/>
    <dgm:cxn modelId="{04E1833C-4FA1-4A38-856B-E45C112398A1}" srcId="{CDCD536F-9C4D-4907-9CC4-AB01F559DB64}" destId="{83DB42AA-BB6F-400C-88DB-2CA8E6366057}" srcOrd="0" destOrd="0" parTransId="{DF6612A0-EC3A-4823-A043-F6FB30C8849F}" sibTransId="{CE87B06D-72B8-42A9-BAE0-63F50EE06C5A}"/>
    <dgm:cxn modelId="{83032E78-B6D4-4E1B-ADE5-A399606DB50D}" type="presOf" srcId="{48876740-7486-4F70-843F-1CD3F02C8761}" destId="{28C6EB7B-C4F4-4DCA-A50B-1AD47EFB8527}" srcOrd="0" destOrd="0" presId="urn:microsoft.com/office/officeart/2009/layout/CircleArrowProcess"/>
    <dgm:cxn modelId="{1D2C9501-9AE0-4051-BE4D-258F8F695CA4}" type="presParOf" srcId="{940F1F5C-F255-4ECF-9BFF-E9A35BD2AB5F}" destId="{57D4C25C-A2D9-4A1F-B963-7BC5FA8DF7A1}" srcOrd="0" destOrd="0" presId="urn:microsoft.com/office/officeart/2009/layout/CircleArrowProcess"/>
    <dgm:cxn modelId="{AE1A7697-F5E0-48F8-A3D5-F84CA12E9F93}" type="presParOf" srcId="{57D4C25C-A2D9-4A1F-B963-7BC5FA8DF7A1}" destId="{DB5D3319-F576-46E7-9844-3263E473AA8F}" srcOrd="0" destOrd="0" presId="urn:microsoft.com/office/officeart/2009/layout/CircleArrowProcess"/>
    <dgm:cxn modelId="{9449D25E-A8DE-42F2-9264-A9BC0D85362D}" type="presParOf" srcId="{940F1F5C-F255-4ECF-9BFF-E9A35BD2AB5F}" destId="{0394C88F-26EC-4CFF-AF57-DC8C7C27D7BA}" srcOrd="1" destOrd="0" presId="urn:microsoft.com/office/officeart/2009/layout/CircleArrowProcess"/>
    <dgm:cxn modelId="{C0ABE6FC-9F1D-4ACD-850D-54EC624C8CC8}" type="presParOf" srcId="{940F1F5C-F255-4ECF-9BFF-E9A35BD2AB5F}" destId="{5459C3A4-7BAB-4811-B5A0-0E23D808B065}" srcOrd="2" destOrd="0" presId="urn:microsoft.com/office/officeart/2009/layout/CircleArrowProcess"/>
    <dgm:cxn modelId="{14014A0E-3AA4-4C18-89F0-3E052A9F759A}" type="presParOf" srcId="{5459C3A4-7BAB-4811-B5A0-0E23D808B065}" destId="{3F2296DB-72D5-4E71-A744-B050486035CC}" srcOrd="0" destOrd="0" presId="urn:microsoft.com/office/officeart/2009/layout/CircleArrowProcess"/>
    <dgm:cxn modelId="{BB3D2191-983B-4260-A413-47B0436EDE54}" type="presParOf" srcId="{940F1F5C-F255-4ECF-9BFF-E9A35BD2AB5F}" destId="{5617275A-4443-4BF8-A1D1-AA9C05CAD948}" srcOrd="3" destOrd="0" presId="urn:microsoft.com/office/officeart/2009/layout/CircleArrowProcess"/>
    <dgm:cxn modelId="{8C2DC5C5-35A2-4D29-A2CB-4001C8C1C2DA}" type="presParOf" srcId="{940F1F5C-F255-4ECF-9BFF-E9A35BD2AB5F}" destId="{44AA7939-1929-4B35-89E4-A89130E5D56F}" srcOrd="4" destOrd="0" presId="urn:microsoft.com/office/officeart/2009/layout/CircleArrowProcess"/>
    <dgm:cxn modelId="{44E012D2-4571-47D3-9456-D1BA48AC8B92}" type="presParOf" srcId="{44AA7939-1929-4B35-89E4-A89130E5D56F}" destId="{73E0BAA6-CFBD-48AC-82FB-891DFFDCA91C}" srcOrd="0" destOrd="0" presId="urn:microsoft.com/office/officeart/2009/layout/CircleArrowProcess"/>
    <dgm:cxn modelId="{6CAC893E-A35F-401A-875F-18CCCD5EADDB}" type="presParOf" srcId="{940F1F5C-F255-4ECF-9BFF-E9A35BD2AB5F}" destId="{28C6EB7B-C4F4-4DCA-A50B-1AD47EFB8527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5D3319-F576-46E7-9844-3263E473AA8F}">
      <dsp:nvSpPr>
        <dsp:cNvPr id="0" name=""/>
        <dsp:cNvSpPr/>
      </dsp:nvSpPr>
      <dsp:spPr>
        <a:xfrm>
          <a:off x="1778215" y="0"/>
          <a:ext cx="2374912" cy="2375273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tx2"/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394C88F-26EC-4CFF-AF57-DC8C7C27D7BA}">
      <dsp:nvSpPr>
        <dsp:cNvPr id="0" name=""/>
        <dsp:cNvSpPr/>
      </dsp:nvSpPr>
      <dsp:spPr>
        <a:xfrm>
          <a:off x="2303149" y="857545"/>
          <a:ext cx="1319693" cy="6596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20.08.2019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2303149" y="857545"/>
        <a:ext cx="1319693" cy="659688"/>
      </dsp:txXfrm>
    </dsp:sp>
    <dsp:sp modelId="{3F2296DB-72D5-4E71-A744-B050486035CC}">
      <dsp:nvSpPr>
        <dsp:cNvPr id="0" name=""/>
        <dsp:cNvSpPr/>
      </dsp:nvSpPr>
      <dsp:spPr>
        <a:xfrm>
          <a:off x="1118592" y="1364770"/>
          <a:ext cx="2374912" cy="237527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2"/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617275A-4443-4BF8-A1D1-AA9C05CAD948}">
      <dsp:nvSpPr>
        <dsp:cNvPr id="0" name=""/>
        <dsp:cNvSpPr/>
      </dsp:nvSpPr>
      <dsp:spPr>
        <a:xfrm>
          <a:off x="1646201" y="2230211"/>
          <a:ext cx="1319693" cy="6596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20.08.2019</a:t>
          </a:r>
          <a:r>
            <a:rPr lang="ru-RU" sz="1200" kern="1200" dirty="0" smtClean="0"/>
            <a:t> – </a:t>
          </a:r>
          <a:r>
            <a:rPr lang="ru-RU" sz="1600" b="1" kern="1200" dirty="0" smtClean="0">
              <a:solidFill>
                <a:schemeClr val="tx1"/>
              </a:solidFill>
            </a:rPr>
            <a:t>18.10.2019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1646201" y="2230211"/>
        <a:ext cx="1319693" cy="659688"/>
      </dsp:txXfrm>
    </dsp:sp>
    <dsp:sp modelId="{73E0BAA6-CFBD-48AC-82FB-891DFFDCA91C}">
      <dsp:nvSpPr>
        <dsp:cNvPr id="0" name=""/>
        <dsp:cNvSpPr/>
      </dsp:nvSpPr>
      <dsp:spPr>
        <a:xfrm>
          <a:off x="1947246" y="2892860"/>
          <a:ext cx="2040417" cy="2041235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3"/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8C6EB7B-C4F4-4DCA-A50B-1AD47EFB8527}">
      <dsp:nvSpPr>
        <dsp:cNvPr id="0" name=""/>
        <dsp:cNvSpPr/>
      </dsp:nvSpPr>
      <dsp:spPr>
        <a:xfrm>
          <a:off x="2306271" y="3604850"/>
          <a:ext cx="1319693" cy="6596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tx1"/>
              </a:solidFill>
            </a:rPr>
            <a:t>20.08.2019</a:t>
          </a:r>
          <a:r>
            <a:rPr lang="ru-RU" sz="1700" kern="1200" dirty="0" smtClean="0"/>
            <a:t> – </a:t>
          </a:r>
          <a:r>
            <a:rPr lang="ru-RU" sz="1700" b="1" kern="1200" dirty="0" smtClean="0">
              <a:solidFill>
                <a:schemeClr val="tx1"/>
              </a:solidFill>
            </a:rPr>
            <a:t>08.10.2019</a:t>
          </a:r>
          <a:endParaRPr lang="ru-RU" sz="1700" kern="1200" dirty="0"/>
        </a:p>
      </dsp:txBody>
      <dsp:txXfrm>
        <a:off x="2306271" y="3604850"/>
        <a:ext cx="1319693" cy="6596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18317-825F-4B9F-B89B-70D27652365B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570DA6-564F-4F87-871F-DF71A7C236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1478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2CE761-66E6-40AE-93AD-56257C9F9FE4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07CBF-9A98-4CF5-B80D-3D0C44598D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312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07CBF-9A98-4CF5-B80D-3D0C44598D6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956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07CBF-9A98-4CF5-B80D-3D0C44598D6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01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07CBF-9A98-4CF5-B80D-3D0C44598D60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92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07CBF-9A98-4CF5-B80D-3D0C44598D60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075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97C43714-D6C4-4837-B038-68C4BF776F37}" type="datetime1">
              <a:rPr lang="ru-RU" smtClean="0"/>
              <a:pPr/>
              <a:t>05.09.2019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3AF66-1042-4240-8FAF-0B2352F0AA21}" type="datetime1">
              <a:rPr lang="ru-RU" smtClean="0"/>
              <a:pPr/>
              <a:t>05.09.2019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3963-51FE-43B4-A574-9F8E66489F7F}" type="datetime1">
              <a:rPr lang="ru-RU" smtClean="0"/>
              <a:pPr/>
              <a:t>05.09.2019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9310-36D4-4585-8C8C-8D815CD76236}" type="datetime1">
              <a:rPr lang="ru-RU" smtClean="0"/>
              <a:pPr/>
              <a:t>05.09.2019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03956-B602-4FB6-A911-0BF982A04E72}" type="datetime1">
              <a:rPr lang="ru-RU" smtClean="0"/>
              <a:pPr/>
              <a:t>05.09.2019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853A4-B4F3-407A-9E65-57EDA665A51F}" type="datetime1">
              <a:rPr lang="ru-RU" smtClean="0"/>
              <a:pPr/>
              <a:t>05.09.2019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3293FAC-8B7A-46FF-8472-CA6B4CD4BA86}" type="datetime1">
              <a:rPr lang="ru-RU" smtClean="0"/>
              <a:pPr/>
              <a:t>05.09.2019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807B0B22-FFC8-4BBB-8251-E959E3A919B8}" type="datetime1">
              <a:rPr lang="ru-RU" smtClean="0"/>
              <a:pPr/>
              <a:t>05.09.2019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5CC92-491E-4EF0-94BA-D2286606D0EC}" type="datetime1">
              <a:rPr lang="ru-RU" smtClean="0"/>
              <a:pPr/>
              <a:t>05.09.2019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7794A-5E98-4490-A0B2-488A74B9CF76}" type="datetime1">
              <a:rPr lang="ru-RU" smtClean="0"/>
              <a:pPr/>
              <a:t>05.09.2019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6135F-FDE1-444E-9D90-F5E121385449}" type="datetime1">
              <a:rPr lang="ru-RU" smtClean="0"/>
              <a:pPr/>
              <a:t>05.09.2019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87391FB9-B3E6-4A68-A8CE-941EDD6D16B7}" type="datetime1">
              <a:rPr lang="ru-RU" smtClean="0"/>
              <a:pPr/>
              <a:t>05.09.2019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276872"/>
            <a:ext cx="8458200" cy="1470025"/>
          </a:xfrm>
        </p:spPr>
        <p:txBody>
          <a:bodyPr>
            <a:noAutofit/>
          </a:bodyPr>
          <a:lstStyle/>
          <a:p>
            <a:r>
              <a:rPr lang="ru-RU" sz="3800" dirty="0"/>
              <a:t>О </a:t>
            </a:r>
            <a:r>
              <a:rPr lang="ru-RU" sz="3800" dirty="0" smtClean="0"/>
              <a:t>предварительных результатах государственной кадастровой оценки земельных участков земель населенных пунктов и </a:t>
            </a:r>
            <a:r>
              <a:rPr lang="ru-RU" sz="3800" dirty="0" err="1" smtClean="0"/>
              <a:t>сельхозназначения</a:t>
            </a:r>
            <a:r>
              <a:rPr lang="ru-RU" sz="3800" dirty="0" smtClean="0"/>
              <a:t> в 2019 году на территории Архангельской области</a:t>
            </a:r>
            <a:endParaRPr lang="ru-RU" sz="3800" dirty="0"/>
          </a:p>
        </p:txBody>
      </p:sp>
    </p:spTree>
    <p:extLst>
      <p:ext uri="{BB962C8B-B14F-4D97-AF65-F5344CB8AC3E}">
        <p14:creationId xmlns:p14="http://schemas.microsoft.com/office/powerpoint/2010/main" val="396699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" y="476672"/>
            <a:ext cx="9134639" cy="6456864"/>
          </a:xfrm>
        </p:spPr>
      </p:pic>
    </p:spTree>
    <p:extLst>
      <p:ext uri="{BB962C8B-B14F-4D97-AF65-F5344CB8AC3E}">
        <p14:creationId xmlns:p14="http://schemas.microsoft.com/office/powerpoint/2010/main" val="384551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0" y="541025"/>
            <a:ext cx="8936736" cy="6316975"/>
          </a:xfrm>
        </p:spPr>
      </p:pic>
    </p:spTree>
    <p:extLst>
      <p:ext uri="{BB962C8B-B14F-4D97-AF65-F5344CB8AC3E}">
        <p14:creationId xmlns:p14="http://schemas.microsoft.com/office/powerpoint/2010/main" val="149796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63" y="764704"/>
            <a:ext cx="8919837" cy="6305030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95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" y="692696"/>
            <a:ext cx="8936736" cy="6316975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4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43323"/>
            <a:ext cx="8933485" cy="6314677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08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40126"/>
            <a:ext cx="4536504" cy="6417874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66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6"/>
            <a:ext cx="8892480" cy="6285693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36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48680"/>
            <a:ext cx="9036496" cy="6388752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63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982"/>
            <a:ext cx="9304756" cy="6578410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11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548680"/>
            <a:ext cx="4567691" cy="6319752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53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Нормативно-методическое регулирование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420888"/>
            <a:ext cx="8229600" cy="4325112"/>
          </a:xfrm>
        </p:spPr>
        <p:txBody>
          <a:bodyPr/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июля 2016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               №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237-ФЗ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кадастровой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оценке»</a:t>
            </a:r>
          </a:p>
          <a:p>
            <a:pPr marL="109728" indent="0" algn="just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«Методические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указания о государственной кадастровой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оценке», утвержденные приказом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Минэкономразвития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от 12 мая 2017 года №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226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9774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648072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кадастровой оценки земель населенных пунктов Архангельской области в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разрезе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МР/ГО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20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591300"/>
              </p:ext>
            </p:extLst>
          </p:nvPr>
        </p:nvGraphicFramePr>
        <p:xfrm>
          <a:off x="827584" y="1484784"/>
          <a:ext cx="7632849" cy="50783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3563"/>
                <a:gridCol w="2320590"/>
                <a:gridCol w="1721233"/>
                <a:gridCol w="1147488"/>
                <a:gridCol w="1459975"/>
              </a:tblGrid>
              <a:tr h="4916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МР/ГО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УПКСсрвзв предыдущего тура оценки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УПКСсрвзв 2019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КС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ctr"/>
                </a:tc>
              </a:tr>
              <a:tr h="16388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Архангельск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ctr"/>
                </a:tc>
              </a:tr>
              <a:tr h="16388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Вельский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314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-18%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ctr"/>
                </a:tc>
              </a:tr>
              <a:tr h="16388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Верхнетоемский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-23%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ctr"/>
                </a:tc>
              </a:tr>
              <a:tr h="16388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Вилегодский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-19%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ctr"/>
                </a:tc>
              </a:tr>
              <a:tr h="16388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Виноградовский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-11%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ctr"/>
                </a:tc>
              </a:tr>
              <a:tr h="16388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Каргопольский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296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-46%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ctr"/>
                </a:tc>
              </a:tr>
              <a:tr h="16388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Коношский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-38%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ctr"/>
                </a:tc>
              </a:tr>
              <a:tr h="16388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Коряжма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646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328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-49%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ctr"/>
                </a:tc>
              </a:tr>
              <a:tr h="16388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Котлас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689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-34%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ctr"/>
                </a:tc>
              </a:tr>
              <a:tr h="16388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Котласский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-37%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ctr"/>
                </a:tc>
              </a:tr>
              <a:tr h="16388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Красноборский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-28%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ctr"/>
                </a:tc>
              </a:tr>
              <a:tr h="16388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Ленский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214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-27%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ctr"/>
                </a:tc>
              </a:tr>
              <a:tr h="16388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Лешуконский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-13%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ctr"/>
                </a:tc>
              </a:tr>
              <a:tr h="16388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Мезенский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267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-60%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ctr"/>
                </a:tc>
              </a:tr>
              <a:tr h="16388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Мирный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431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-30%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ctr"/>
                </a:tc>
              </a:tr>
              <a:tr h="16388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Новодвинск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437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302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-31%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ctr"/>
                </a:tc>
              </a:tr>
              <a:tr h="16388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Няндомский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298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-41%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ctr"/>
                </a:tc>
              </a:tr>
              <a:tr h="16388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Онежский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226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-55%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ctr"/>
                </a:tc>
              </a:tr>
              <a:tr h="16388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Пинежский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-34%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ctr"/>
                </a:tc>
              </a:tr>
              <a:tr h="16388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Плесецкий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-40%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ctr"/>
                </a:tc>
              </a:tr>
              <a:tr h="16388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Приморский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-16%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ctr"/>
                </a:tc>
              </a:tr>
              <a:tr h="16388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Северодвинск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527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-19%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ctr"/>
                </a:tc>
              </a:tr>
              <a:tr h="16388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Устьянский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-29%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ctr"/>
                </a:tc>
              </a:tr>
              <a:tr h="16388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Холмогорский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-9%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ctr"/>
                </a:tc>
              </a:tr>
              <a:tr h="16388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Шенкурский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274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-32%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ctr"/>
                </a:tc>
              </a:tr>
              <a:tr h="163880">
                <a:tc gridSpan="2"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Архангельская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область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425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-22%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2" marR="8772" marT="8772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414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8032"/>
            <a:ext cx="8229600" cy="75671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Промежуточные отчетные документы</a:t>
            </a:r>
            <a:endParaRPr lang="ru-RU" sz="3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377" t="12509" r="31085" b="9634"/>
          <a:stretch/>
        </p:blipFill>
        <p:spPr>
          <a:xfrm>
            <a:off x="457200" y="908720"/>
            <a:ext cx="8330595" cy="573920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851920" y="1716149"/>
            <a:ext cx="2376264" cy="288032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859065" y="2715113"/>
            <a:ext cx="2376264" cy="288032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876089" y="4353744"/>
            <a:ext cx="2376264" cy="288032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876089" y="5356818"/>
            <a:ext cx="2376264" cy="288032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83568" y="4706693"/>
            <a:ext cx="2376264" cy="288032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99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Промежуточные отчетные документы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Том 1 – земли сельскохозяйственного назначения;</a:t>
            </a:r>
          </a:p>
          <a:p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Том 2 – земли населенных пунктов.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68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73"/>
          <a:stretch/>
        </p:blipFill>
        <p:spPr>
          <a:xfrm>
            <a:off x="34834" y="620688"/>
            <a:ext cx="8229600" cy="1229934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03" r="1875" b="10111"/>
          <a:stretch/>
        </p:blipFill>
        <p:spPr>
          <a:xfrm>
            <a:off x="259221" y="1881009"/>
            <a:ext cx="8280920" cy="19442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524010" y="3855613"/>
            <a:ext cx="8429625" cy="13573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00" b="31840"/>
          <a:stretch/>
        </p:blipFill>
        <p:spPr>
          <a:xfrm>
            <a:off x="718429" y="5212925"/>
            <a:ext cx="8267700" cy="1475982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3635896" y="620688"/>
            <a:ext cx="1656184" cy="288032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24010" y="1412258"/>
            <a:ext cx="951646" cy="288550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41990" y="3381060"/>
            <a:ext cx="1973825" cy="335971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259632" y="4660515"/>
            <a:ext cx="2160240" cy="335971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335832" y="6017827"/>
            <a:ext cx="4172272" cy="335971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1475656" y="890344"/>
            <a:ext cx="2160240" cy="52191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1187624" y="1700808"/>
            <a:ext cx="864096" cy="168025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2483768" y="3717031"/>
            <a:ext cx="432047" cy="94348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3203848" y="4996486"/>
            <a:ext cx="720080" cy="102134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87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19" y="1676400"/>
            <a:ext cx="8517562" cy="2718048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40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7422"/>
            <a:ext cx="8229600" cy="106984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Рассмотрение замечаний к определению кадастровой стоимости  </a:t>
            </a:r>
            <a:endParaRPr lang="ru-RU" sz="2800" b="1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312232367"/>
              </p:ext>
            </p:extLst>
          </p:nvPr>
        </p:nvGraphicFramePr>
        <p:xfrm>
          <a:off x="-1116632" y="1087192"/>
          <a:ext cx="5271720" cy="493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230111" y="1607508"/>
            <a:ext cx="59138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</a:rPr>
              <a:t>Дата размещения промежуточных отчетных документов в фонде данных государственной кадастровой оценки на сайте </a:t>
            </a:r>
            <a:r>
              <a:rPr lang="ru-RU" sz="1600" b="1" dirty="0" err="1" smtClean="0">
                <a:solidFill>
                  <a:schemeClr val="tx2"/>
                </a:solidFill>
              </a:rPr>
              <a:t>Росреестра</a:t>
            </a:r>
            <a:r>
              <a:rPr lang="ru-RU" sz="1600" b="1" dirty="0" smtClean="0">
                <a:solidFill>
                  <a:schemeClr val="tx2"/>
                </a:solidFill>
              </a:rPr>
              <a:t> </a:t>
            </a:r>
          </a:p>
          <a:p>
            <a:r>
              <a:rPr lang="ru-RU" sz="1600" b="1" dirty="0" smtClean="0">
                <a:solidFill>
                  <a:schemeClr val="tx2"/>
                </a:solidFill>
              </a:rPr>
              <a:t>и на сайте ГБУ АО «</a:t>
            </a:r>
            <a:r>
              <a:rPr lang="ru-RU" sz="1600" b="1" dirty="0" err="1" smtClean="0">
                <a:solidFill>
                  <a:schemeClr val="tx2"/>
                </a:solidFill>
              </a:rPr>
              <a:t>АрхОблКадастр</a:t>
            </a:r>
            <a:r>
              <a:rPr lang="ru-RU" sz="1600" b="1" dirty="0" smtClean="0">
                <a:solidFill>
                  <a:schemeClr val="tx2"/>
                </a:solidFill>
              </a:rPr>
              <a:t>»</a:t>
            </a:r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59590" y="3326406"/>
            <a:ext cx="59138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2"/>
                </a:solidFill>
              </a:rPr>
              <a:t>Период ознакомления с промежуточными отчетными документами – 60 дней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03956" y="4799083"/>
            <a:ext cx="59138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  <a:t>Период приема замечаний к промежуточным отчетным документам – 50 дней</a:t>
            </a:r>
          </a:p>
        </p:txBody>
      </p:sp>
    </p:spTree>
    <p:extLst>
      <p:ext uri="{BB962C8B-B14F-4D97-AF65-F5344CB8AC3E}">
        <p14:creationId xmlns:p14="http://schemas.microsoft.com/office/powerpoint/2010/main" val="158105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98097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Промежуточные отчетные документы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26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6831" t="4720" r="6833" b="5704"/>
          <a:stretch/>
        </p:blipFill>
        <p:spPr>
          <a:xfrm>
            <a:off x="118198" y="980728"/>
            <a:ext cx="9011288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8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969" y="548680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Промежуточные отчетные документы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490" t="3179" r="5443" b="5141"/>
          <a:stretch/>
        </p:blipFill>
        <p:spPr>
          <a:xfrm>
            <a:off x="129440" y="1161376"/>
            <a:ext cx="9014560" cy="5040399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06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034" y="54868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Промежуточные отчетные документы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89752"/>
          </a:xfrm>
        </p:spPr>
        <p:txBody>
          <a:bodyPr>
            <a:normAutofit fontScale="85000" lnSpcReduction="20000"/>
          </a:bodyPr>
          <a:lstStyle/>
          <a:p>
            <a:pPr marL="109728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подачи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замечаний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Замечания к промежуточным отчетным документам могут быть представлены в ГБУ АО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АрхОблКадастр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любыми заинтересованными лицами с использованием следующих способов подачи: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форме электронного документа, заверенного электронной цифровой подписью заявителя на адрес электронной почты: info@29bti.ru;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почтовым отправлением на адрес - 163000, г. Архангельск, пл. В.И. Ленина, д. 4;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 по адресу - г. Архангельск, пл. В.И. Ленина, д. 4, оф. 1402. Прием документов с 8:30 до 17:00 в понедельник-четверг, с 8:30 до 15:30 в пятницу, перерыв на обед 12:30-13:30. В выходные дни (суббота-воскресенье) прием документов не осуществляется;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посредством обращения в отделения МФЦ.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62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0848" y="350133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Промежуточные отчетные документы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6933"/>
            <a:ext cx="8229600" cy="5157603"/>
          </a:xfrm>
        </p:spPr>
        <p:txBody>
          <a:bodyPr>
            <a:normAutofit fontScale="70000" lnSpcReduction="20000"/>
          </a:bodyPr>
          <a:lstStyle/>
          <a:p>
            <a:pPr marL="109728" indent="0">
              <a:buNone/>
            </a:pPr>
            <a:r>
              <a:rPr lang="ru-RU" dirty="0" smtClean="0"/>
              <a:t>	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Замечание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промежуточным отчетным документам </a:t>
            </a:r>
            <a:r>
              <a:rPr lang="ru-RU" sz="3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наряду с изложением его сути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 содержать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09728" indent="0">
              <a:buNone/>
            </a:pP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фамилию, имя и отчество (последнее - при наличии) для физического лица, полное наименование - для юридического лица, номер контактного телефона, адрес электронной почты (при наличии) лица, представившего замечания к промежуточным отчетным документам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кадастровый номер и (или) адрес объекта недвижимости, в отношении определения кадастровой стоимости которого предоставляется замечание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указание на номера страниц промежуточных отчетных документов и (при наличии) приложения, к которым имеются замечания (по желанию).</a:t>
            </a:r>
          </a:p>
          <a:p>
            <a:pPr marL="109728" indent="0">
              <a:buNone/>
            </a:pP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94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7422"/>
            <a:ext cx="8229600" cy="1069848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Этапы работы по государственной кадастровой оценки земель населенных пунктов и сельскохозяйственного назначения</a:t>
            </a:r>
            <a:endParaRPr lang="ru-RU" sz="2800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888372430"/>
              </p:ext>
            </p:extLst>
          </p:nvPr>
        </p:nvGraphicFramePr>
        <p:xfrm>
          <a:off x="-1116632" y="1087192"/>
          <a:ext cx="5271720" cy="493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294926" y="1858705"/>
            <a:ext cx="59138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2"/>
                </a:solidFill>
              </a:rPr>
              <a:t>Сбор и обработка информации, необходимой для определения кадастровой стоимости, осуществляются бюджетным учреждением в соответствии с методическими указаниями о государственной кадастровой оценке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03955" y="3284984"/>
            <a:ext cx="591388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600" dirty="0" smtClean="0">
                <a:solidFill>
                  <a:schemeClr val="accent2"/>
                </a:solidFill>
              </a:rPr>
              <a:t>Обработка перечня ОН</a:t>
            </a:r>
            <a:r>
              <a:rPr lang="en-US" sz="1600" dirty="0" smtClean="0">
                <a:solidFill>
                  <a:schemeClr val="accent2"/>
                </a:solidFill>
              </a:rPr>
              <a:t>;</a:t>
            </a:r>
            <a:endParaRPr lang="ru-RU" sz="1600" dirty="0" smtClean="0">
              <a:solidFill>
                <a:schemeClr val="accent2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solidFill>
                  <a:schemeClr val="accent2"/>
                </a:solidFill>
              </a:rPr>
              <a:t>Определение КС</a:t>
            </a:r>
            <a:r>
              <a:rPr lang="en-US" sz="1600" dirty="0" smtClean="0">
                <a:solidFill>
                  <a:schemeClr val="accent2"/>
                </a:solidFill>
              </a:rPr>
              <a:t>;</a:t>
            </a:r>
            <a:endParaRPr lang="ru-RU" sz="1600" dirty="0" smtClean="0">
              <a:solidFill>
                <a:schemeClr val="accent2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solidFill>
                  <a:schemeClr val="accent2"/>
                </a:solidFill>
              </a:rPr>
              <a:t>Формирование проекта отчета</a:t>
            </a:r>
            <a:r>
              <a:rPr lang="en-US" sz="1600" dirty="0" smtClean="0">
                <a:solidFill>
                  <a:schemeClr val="accent2"/>
                </a:solidFill>
              </a:rPr>
              <a:t>;</a:t>
            </a:r>
            <a:endParaRPr lang="ru-RU" sz="1600" dirty="0" smtClean="0">
              <a:solidFill>
                <a:schemeClr val="accent2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solidFill>
                  <a:schemeClr val="accent2"/>
                </a:solidFill>
              </a:rPr>
              <a:t>Экспертиза проекта отчета</a:t>
            </a:r>
            <a:r>
              <a:rPr lang="en-US" sz="1600" dirty="0" smtClean="0">
                <a:solidFill>
                  <a:schemeClr val="accent2"/>
                </a:solidFill>
              </a:rPr>
              <a:t>;</a:t>
            </a:r>
            <a:endParaRPr lang="ru-RU" sz="1600" dirty="0" smtClean="0">
              <a:solidFill>
                <a:schemeClr val="accent2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chemeClr val="accent2"/>
                </a:solidFill>
              </a:rPr>
              <a:t>Прием замечаний к проекту отчета</a:t>
            </a:r>
            <a:r>
              <a:rPr lang="en-US" sz="1600" dirty="0" smtClean="0">
                <a:solidFill>
                  <a:schemeClr val="accent2"/>
                </a:solidFill>
              </a:rPr>
              <a:t>;</a:t>
            </a:r>
            <a:endParaRPr lang="ru-RU" sz="1600" dirty="0" smtClean="0">
              <a:solidFill>
                <a:schemeClr val="accent2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solidFill>
                  <a:schemeClr val="accent2"/>
                </a:solidFill>
              </a:rPr>
              <a:t>Утверждение результатов ГКО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03956" y="5085184"/>
            <a:ext cx="59138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Определение КС вновь учтенных ОН</a:t>
            </a:r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</a:rPr>
              <a:t>;</a:t>
            </a:r>
            <a:endParaRPr lang="ru-RU" sz="16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Предоставление разъяснений и рассмотрение обращений по итогам ГКО</a:t>
            </a:r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</a:rPr>
              <a:t>,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исправление ошибок</a:t>
            </a:r>
          </a:p>
        </p:txBody>
      </p:sp>
    </p:spTree>
    <p:extLst>
      <p:ext uri="{BB962C8B-B14F-4D97-AF65-F5344CB8AC3E}">
        <p14:creationId xmlns:p14="http://schemas.microsoft.com/office/powerpoint/2010/main" val="154224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Промежуточные отчетные документы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77400"/>
            <a:ext cx="8229600" cy="5197136"/>
          </a:xfrm>
        </p:spPr>
        <p:txBody>
          <a:bodyPr>
            <a:normAutofit lnSpcReduction="10000"/>
          </a:bodyPr>
          <a:lstStyle/>
          <a:p>
            <a:pPr marL="0" indent="0" algn="just" defTabSz="540000">
              <a:spcBef>
                <a:spcPts val="120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К замечанию могут быть приложены документы, подтверждающие наличие ошибок, допущенных при определении кадастровой стоимости, а также декларация о характеристиках объекта недвижимости.</a:t>
            </a:r>
          </a:p>
          <a:p>
            <a:pPr marL="0" indent="0" algn="just" defTabSz="540000">
              <a:spcBef>
                <a:spcPts val="1200"/>
              </a:spcBef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сайте ГБУ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АрхОблКадастр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http://www.29bti.ru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разделе «Прием деклараций» можно найти сам приказ, скачать форму декларации для заполнения, посмотреть примеры заполнения деклараций по различным типам недвижимости. Также размещены основные рекомендации по заполнению декларации и способы ее подачи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 defTabSz="540000">
              <a:spcBef>
                <a:spcPts val="1200"/>
              </a:spcBef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68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659" y="476672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Промежуточные отчетные документы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6084"/>
          <a:stretch/>
        </p:blipFill>
        <p:spPr>
          <a:xfrm>
            <a:off x="281891" y="1196752"/>
            <a:ext cx="8846112" cy="496855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31</a:t>
            </a:fld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3528" y="5157192"/>
            <a:ext cx="2160240" cy="360040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12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65618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Контактные данные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учреждение Архангельской области </a:t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кадастровой оценки и технической инвентаризации»</a:t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2492896"/>
            <a:ext cx="3909120" cy="4176464"/>
          </a:xfrm>
        </p:spPr>
        <p:txBody>
          <a:bodyPr>
            <a:normAutofit lnSpcReduction="10000"/>
          </a:bodyPr>
          <a:lstStyle/>
          <a:p>
            <a:pPr marL="109728" indent="0">
              <a:buNone/>
            </a:pP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Худошубина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Анна Евгеньевна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 по кадастровой оценке  </a:t>
            </a:r>
          </a:p>
          <a:p>
            <a:pPr marL="109728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8182) 285205</a:t>
            </a:r>
          </a:p>
          <a:p>
            <a:pPr marL="109728" indent="0">
              <a:buNone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oko29@yandex.ru</a:t>
            </a:r>
          </a:p>
          <a:p>
            <a:pPr marL="109728" indent="0">
              <a:buNone/>
            </a:pP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Бакова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Марина Никитична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ачальник отдела кадастровой оценки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(8182)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285205</a:t>
            </a:r>
          </a:p>
          <a:p>
            <a:pPr marL="109728" indent="0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oko29@yandex.ru</a:t>
            </a:r>
          </a:p>
          <a:p>
            <a:pPr marL="109728" indent="0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Ожегова Ирина Николаевна</a:t>
            </a:r>
          </a:p>
          <a:p>
            <a:pPr marL="109728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ачальник отдела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подготовки аналитики и мониторинга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рынка</a:t>
            </a:r>
          </a:p>
          <a:p>
            <a:pPr marL="109728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(8182) 285205</a:t>
            </a:r>
          </a:p>
          <a:p>
            <a:pPr marL="109728" indent="0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oko29@yandex.ru</a:t>
            </a:r>
          </a:p>
          <a:p>
            <a:pPr marL="109728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9552" y="4221088"/>
            <a:ext cx="3456384" cy="1296144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163000, г. Архангельск,          </a:t>
            </a:r>
          </a:p>
          <a:p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В.И. Ленина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д. 4</a:t>
            </a:r>
          </a:p>
          <a:p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(8182) 65-73-12, </a:t>
            </a:r>
            <a:r>
              <a:rPr lang="en-US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www.29bti.ru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info@29bti.ru</a:t>
            </a: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39552" y="3057951"/>
            <a:ext cx="3744416" cy="59808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Директор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Максимов Юрий Александрович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84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672" y="396793"/>
            <a:ext cx="5614071" cy="646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7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648072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сегментации объектов оценки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Архангельской области в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разрезе сегментов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980645"/>
              </p:ext>
            </p:extLst>
          </p:nvPr>
        </p:nvGraphicFramePr>
        <p:xfrm>
          <a:off x="827585" y="1484785"/>
          <a:ext cx="7560840" cy="53082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4095"/>
                <a:gridCol w="3638743"/>
                <a:gridCol w="1529001"/>
                <a:gridCol w="1529001"/>
              </a:tblGrid>
              <a:tr h="4609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Сегмент</a:t>
                      </a:r>
                      <a:endParaRPr lang="ru-RU" sz="1100" baseline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сегмента</a:t>
                      </a:r>
                      <a:endParaRPr lang="ru-RU" sz="1100" baseline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ЗУ 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СХ</a:t>
                      </a:r>
                      <a:endParaRPr lang="ru-RU" sz="1100" baseline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ЗУ 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НП</a:t>
                      </a:r>
                      <a:endParaRPr lang="ru-RU" sz="1100" baseline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006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«Сельскохозяйственное использование»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18 390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</a:tr>
              <a:tr h="4509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«Жилая застройка (</a:t>
                      </a:r>
                      <a:r>
                        <a:rPr lang="ru-RU" sz="13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среднеэтажная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многоэтажная)»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3 818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</a:tr>
              <a:tr h="2996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«Общественное использование»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6 698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</a:tr>
              <a:tr h="1911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«Предпринимательство»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8 119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</a:tr>
              <a:tr h="1911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«Отдых (рекреация)»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</a:tr>
              <a:tr h="3681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«Производственная деятельность»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17 468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</a:tr>
              <a:tr h="1911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«Транспорт»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15 488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</a:tr>
              <a:tr h="4509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обороны и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безопасности»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</a:tr>
              <a:tr h="4126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«Охраняемые природные территории и благоустройство»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</a:tr>
              <a:tr h="1911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«Использование лесов»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</a:tr>
              <a:tr h="1911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«Водные объекты»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</a:tr>
              <a:tr h="4509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«Специальное, ритуальное использование, запас»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</a:tr>
              <a:tr h="5259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«Садоводство и огородничество, малоэтажная жилая застройка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67 380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235 183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</a:tr>
              <a:tr h="3206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«Иное использование»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</a:tr>
              <a:tr h="19116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земельных участков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87 085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289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654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5" marR="4561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290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94418"/>
            <a:ext cx="8586050" cy="107434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Предварительные результаты по землям СХ назначения (1 сегмент)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5040560"/>
          </a:xfrm>
        </p:spPr>
        <p:txBody>
          <a:bodyPr>
            <a:normAutofit/>
          </a:bodyPr>
          <a:lstStyle/>
          <a:p>
            <a:pPr marL="0" lvl="2" indent="0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2" indent="0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2" indent="0">
              <a:buNone/>
            </a:pP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628006" y="3128918"/>
            <a:ext cx="613815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indent="0"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Вставить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картинку с результатом</a:t>
            </a: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8766161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1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6672"/>
            <a:ext cx="9166695" cy="6480720"/>
          </a:xfrm>
        </p:spPr>
      </p:pic>
    </p:spTree>
    <p:extLst>
      <p:ext uri="{BB962C8B-B14F-4D97-AF65-F5344CB8AC3E}">
        <p14:creationId xmlns:p14="http://schemas.microsoft.com/office/powerpoint/2010/main" val="133483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0" y="476672"/>
            <a:ext cx="9027777" cy="6381328"/>
          </a:xfrm>
        </p:spPr>
      </p:pic>
    </p:spTree>
    <p:extLst>
      <p:ext uri="{BB962C8B-B14F-4D97-AF65-F5344CB8AC3E}">
        <p14:creationId xmlns:p14="http://schemas.microsoft.com/office/powerpoint/2010/main" val="402582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48679"/>
            <a:ext cx="9036496" cy="6387491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26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5212</TotalTime>
  <Words>726</Words>
  <Application>Microsoft Office PowerPoint</Application>
  <PresentationFormat>Экран (4:3)</PresentationFormat>
  <Paragraphs>309</Paragraphs>
  <Slides>32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Calibri</vt:lpstr>
      <vt:lpstr>Georgia</vt:lpstr>
      <vt:lpstr>Times New Roman</vt:lpstr>
      <vt:lpstr>Wingdings 2</vt:lpstr>
      <vt:lpstr>Городская</vt:lpstr>
      <vt:lpstr>О предварительных результатах государственной кадастровой оценки земельных участков земель населенных пунктов и сельхозназначения в 2019 году на территории Архангельской области</vt:lpstr>
      <vt:lpstr>Нормативно-методическое регулирование</vt:lpstr>
      <vt:lpstr>Этапы работы по государственной кадастровой оценки земель населенных пунктов и сельскохозяйственного назначения</vt:lpstr>
      <vt:lpstr>Презентация PowerPoint</vt:lpstr>
      <vt:lpstr>Результаты сегментации объектов оценки  Архангельской области в разрезе сегментов</vt:lpstr>
      <vt:lpstr>Предварительные результаты по землям СХ назначения (1 сегмент)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кадастровой оценки земель населенных пунктов Архангельской области в разрезе МР/ГО</vt:lpstr>
      <vt:lpstr>Промежуточные отчетные документы</vt:lpstr>
      <vt:lpstr>Промежуточные отчетные документы</vt:lpstr>
      <vt:lpstr>Презентация PowerPoint</vt:lpstr>
      <vt:lpstr>Презентация PowerPoint</vt:lpstr>
      <vt:lpstr>Рассмотрение замечаний к определению кадастровой стоимости  </vt:lpstr>
      <vt:lpstr>Промежуточные отчетные документы</vt:lpstr>
      <vt:lpstr>Промежуточные отчетные документы</vt:lpstr>
      <vt:lpstr>Промежуточные отчетные документы</vt:lpstr>
      <vt:lpstr>Промежуточные отчетные документы</vt:lpstr>
      <vt:lpstr>Промежуточные отчетные документы</vt:lpstr>
      <vt:lpstr>Промежуточные отчетные документы</vt:lpstr>
      <vt:lpstr>Контактные данные  Государственное бюджетное учреждение Архангельской области  «Центр кадастровой оценки и технической инвентаризации»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Государственная кадастровая оценка 2018</dc:title>
  <dc:creator>Kopulov A.S.</dc:creator>
  <cp:lastModifiedBy>Худошубина Анна Евгеньевна</cp:lastModifiedBy>
  <cp:revision>180</cp:revision>
  <cp:lastPrinted>2019-06-26T10:29:28Z</cp:lastPrinted>
  <dcterms:created xsi:type="dcterms:W3CDTF">2017-09-07T06:07:40Z</dcterms:created>
  <dcterms:modified xsi:type="dcterms:W3CDTF">2019-09-05T06:45:30Z</dcterms:modified>
</cp:coreProperties>
</file>