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1" r:id="rId4"/>
    <p:sldId id="258" r:id="rId5"/>
    <p:sldId id="259" r:id="rId6"/>
    <p:sldId id="274" r:id="rId7"/>
    <p:sldId id="260" r:id="rId8"/>
    <p:sldId id="261" r:id="rId9"/>
    <p:sldId id="265" r:id="rId10"/>
    <p:sldId id="263" r:id="rId11"/>
    <p:sldId id="266" r:id="rId12"/>
    <p:sldId id="273" r:id="rId13"/>
    <p:sldId id="267" r:id="rId14"/>
    <p:sldId id="269" r:id="rId15"/>
    <p:sldId id="268" r:id="rId16"/>
    <p:sldId id="270" r:id="rId17"/>
    <p:sldId id="272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74373" autoAdjust="0"/>
  </p:normalViewPr>
  <p:slideViewPr>
    <p:cSldViewPr>
      <p:cViewPr varScale="1">
        <p:scale>
          <a:sx n="49" d="100"/>
          <a:sy n="49" d="100"/>
        </p:scale>
        <p:origin x="-18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75894523099422"/>
          <c:y val="7.5213500389377172E-2"/>
          <c:w val="0.70718500452058508"/>
          <c:h val="0.924786365280908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1702.9</c:v>
                </c:pt>
                <c:pt idx="1">
                  <c:v>450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1.3567806143358598E-2"/>
          <c:w val="0.60818751924745929"/>
          <c:h val="0.847274481265168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7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6.2919838145232013E-2"/>
                  <c:y val="4.67690278665549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11,2%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5.2740594925634356E-3"/>
                  <c:y val="-9.58739014357439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9.2576552930883765E-3"/>
                  <c:y val="-4.07224762325591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3,8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7"/>
              <c:layout>
                <c:manualLayout>
                  <c:x val="9.7222222222222224E-2"/>
                  <c:y val="-0.16557199548684254"/>
                </c:manualLayout>
              </c:layout>
              <c:tx>
                <c:rich>
                  <a:bodyPr/>
                  <a:lstStyle/>
                  <a:p>
                    <a:pPr defTabSz="1073150">
                      <a:tabLst>
                        <a:tab pos="1336675" algn="l"/>
                      </a:tabLst>
                      <a:defRPr sz="2400"/>
                    </a:pPr>
                    <a:r>
                      <a:rPr lang="ru-RU" sz="2400" b="1" dirty="0" smtClean="0"/>
                      <a:t>57,2</a:t>
                    </a:r>
                  </a:p>
                  <a:p>
                    <a:pPr defTabSz="1073150">
                      <a:tabLst>
                        <a:tab pos="1336675" algn="l"/>
                      </a:tabLst>
                      <a:defRPr sz="2400"/>
                    </a:pPr>
                    <a:r>
                      <a:rPr lang="en-US" sz="2400" b="1" dirty="0" smtClean="0"/>
                      <a:t>%</a:t>
                    </a:r>
                    <a:endParaRPr lang="en-US" sz="2400" b="1" dirty="0"/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Percent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Percent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Акцизи по продакцизным товарам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получаемые в виде арендной платы за земельные участки</c:v>
                </c:pt>
                <c:pt idx="5">
                  <c:v>Доходы от сдачи в аренду имущества </c:v>
                </c:pt>
                <c:pt idx="6">
                  <c:v>прочие поступления</c:v>
                </c:pt>
                <c:pt idx="7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0.17900000000000008</c:v>
                </c:pt>
                <c:pt idx="1">
                  <c:v>3.9000000000000014E-2</c:v>
                </c:pt>
                <c:pt idx="2">
                  <c:v>2.8000000000000001E-2</c:v>
                </c:pt>
                <c:pt idx="3">
                  <c:v>8.6000000000000021E-2</c:v>
                </c:pt>
                <c:pt idx="4" formatCode="0.00%">
                  <c:v>2.8000000000000001E-2</c:v>
                </c:pt>
                <c:pt idx="5" formatCode="0.00%">
                  <c:v>1.6000000000000011E-2</c:v>
                </c:pt>
                <c:pt idx="6">
                  <c:v>3.6999999999999998E-2</c:v>
                </c:pt>
                <c:pt idx="7">
                  <c:v>0.58699999999999997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401345144357134"/>
          <c:y val="1.1296723238544661E-2"/>
          <c:w val="0.36709776902887203"/>
          <c:h val="0.8681697594837878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Общегосударственные вопросы(3%)</c:v>
                </c:pt>
                <c:pt idx="1">
                  <c:v>Национальная оборона(1,0%)</c:v>
                </c:pt>
                <c:pt idx="2">
                  <c:v>Национальная экономика(16%)</c:v>
                </c:pt>
                <c:pt idx="3">
                  <c:v>Жилищно-коммунальное хозяйство(19,0%)</c:v>
                </c:pt>
                <c:pt idx="4">
                  <c:v>Культура(62%)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2.9000000000000001E-2</c:v>
                </c:pt>
                <c:pt idx="1">
                  <c:v>1.0000000000000005E-2</c:v>
                </c:pt>
                <c:pt idx="2">
                  <c:v>0.15700000000000008</c:v>
                </c:pt>
                <c:pt idx="3">
                  <c:v>0.191</c:v>
                </c:pt>
                <c:pt idx="4">
                  <c:v>0.61500000000000032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304401185963201"/>
          <c:y val="3.6510249140264011E-4"/>
          <c:w val="0.33769672888111207"/>
          <c:h val="0.9870931283645906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B940F-1B8A-48FA-9669-3DD48EE9C9B8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360692-3D5E-4639-90C9-C1701916A0C7}">
      <dgm:prSet phldrT="[Текст]"/>
      <dgm:spPr/>
      <dgm:t>
        <a:bodyPr/>
        <a:lstStyle/>
        <a:p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734CA47D-AB28-4BC9-910F-8E86B6250033}" type="parTrans" cxnId="{A544B4B2-CA90-4A45-835F-981874A5D550}">
      <dgm:prSet/>
      <dgm:spPr/>
      <dgm:t>
        <a:bodyPr/>
        <a:lstStyle/>
        <a:p>
          <a:endParaRPr lang="ru-RU"/>
        </a:p>
      </dgm:t>
    </dgm:pt>
    <dgm:pt modelId="{53C9CDDE-3A76-4C4E-ACB9-770E2B7D9447}" type="sibTrans" cxnId="{A544B4B2-CA90-4A45-835F-981874A5D550}">
      <dgm:prSet/>
      <dgm:spPr/>
      <dgm:t>
        <a:bodyPr/>
        <a:lstStyle/>
        <a:p>
          <a:endParaRPr lang="ru-RU"/>
        </a:p>
      </dgm:t>
    </dgm:pt>
    <dgm:pt modelId="{BD1A7164-1237-46EB-9A6E-7A7FD64EFF75}" type="pres">
      <dgm:prSet presAssocID="{301B940F-1B8A-48FA-9669-3DD48EE9C9B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967C3-566E-4C1F-8A16-124B9BE5AB8E}" type="pres">
      <dgm:prSet presAssocID="{F7360692-3D5E-4639-90C9-C1701916A0C7}" presName="roof" presStyleLbl="dkBgShp" presStyleIdx="0" presStyleCnt="2"/>
      <dgm:spPr/>
      <dgm:t>
        <a:bodyPr/>
        <a:lstStyle/>
        <a:p>
          <a:endParaRPr lang="ru-RU"/>
        </a:p>
      </dgm:t>
    </dgm:pt>
    <dgm:pt modelId="{510C9A75-6064-43CF-B549-CDF690DE1115}" type="pres">
      <dgm:prSet presAssocID="{F7360692-3D5E-4639-90C9-C1701916A0C7}" presName="pillars" presStyleCnt="0"/>
      <dgm:spPr/>
    </dgm:pt>
    <dgm:pt modelId="{EDCF6DD9-E625-4990-8E83-F1F1294E8837}" type="pres">
      <dgm:prSet presAssocID="{F7360692-3D5E-4639-90C9-C1701916A0C7}" presName="pillar1" presStyleLbl="node1" presStyleIdx="0" presStyleCnt="1">
        <dgm:presLayoutVars>
          <dgm:bulletEnabled val="1"/>
        </dgm:presLayoutVars>
      </dgm:prSet>
      <dgm:spPr/>
    </dgm:pt>
    <dgm:pt modelId="{05576BCF-CE09-4532-BC8A-7396E84B1B81}" type="pres">
      <dgm:prSet presAssocID="{F7360692-3D5E-4639-90C9-C1701916A0C7}" presName="base" presStyleLbl="dkBgShp" presStyleIdx="1" presStyleCnt="2"/>
      <dgm:spPr/>
    </dgm:pt>
  </dgm:ptLst>
  <dgm:cxnLst>
    <dgm:cxn modelId="{A544B4B2-CA90-4A45-835F-981874A5D550}" srcId="{301B940F-1B8A-48FA-9669-3DD48EE9C9B8}" destId="{F7360692-3D5E-4639-90C9-C1701916A0C7}" srcOrd="0" destOrd="0" parTransId="{734CA47D-AB28-4BC9-910F-8E86B6250033}" sibTransId="{53C9CDDE-3A76-4C4E-ACB9-770E2B7D9447}"/>
    <dgm:cxn modelId="{09473576-4E06-4055-957B-5A11E6E2BAD5}" type="presOf" srcId="{F7360692-3D5E-4639-90C9-C1701916A0C7}" destId="{FE0967C3-566E-4C1F-8A16-124B9BE5AB8E}" srcOrd="0" destOrd="0" presId="urn:microsoft.com/office/officeart/2005/8/layout/hList3"/>
    <dgm:cxn modelId="{1E4720A7-0317-4D4C-A869-8B70937218E6}" type="presOf" srcId="{301B940F-1B8A-48FA-9669-3DD48EE9C9B8}" destId="{BD1A7164-1237-46EB-9A6E-7A7FD64EFF75}" srcOrd="0" destOrd="0" presId="urn:microsoft.com/office/officeart/2005/8/layout/hList3"/>
    <dgm:cxn modelId="{CB1FF7C8-01AE-4B92-B265-BC7A4C5F95C4}" type="presParOf" srcId="{BD1A7164-1237-46EB-9A6E-7A7FD64EFF75}" destId="{FE0967C3-566E-4C1F-8A16-124B9BE5AB8E}" srcOrd="0" destOrd="0" presId="urn:microsoft.com/office/officeart/2005/8/layout/hList3"/>
    <dgm:cxn modelId="{04CD8381-61F0-41F4-ACBA-F27F7D7ABAF3}" type="presParOf" srcId="{BD1A7164-1237-46EB-9A6E-7A7FD64EFF75}" destId="{510C9A75-6064-43CF-B549-CDF690DE1115}" srcOrd="1" destOrd="0" presId="urn:microsoft.com/office/officeart/2005/8/layout/hList3"/>
    <dgm:cxn modelId="{65FDD53D-A611-4913-8EDE-F3C76C3B2BBE}" type="presParOf" srcId="{510C9A75-6064-43CF-B549-CDF690DE1115}" destId="{EDCF6DD9-E625-4990-8E83-F1F1294E8837}" srcOrd="0" destOrd="0" presId="urn:microsoft.com/office/officeart/2005/8/layout/hList3"/>
    <dgm:cxn modelId="{9E2EA581-CEA0-4AA5-AFC0-A53EAB52BA4D}" type="presParOf" srcId="{BD1A7164-1237-46EB-9A6E-7A7FD64EFF75}" destId="{05576BCF-CE09-4532-BC8A-7396E84B1B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0967C3-566E-4C1F-8A16-124B9BE5AB8E}">
      <dsp:nvSpPr>
        <dsp:cNvPr id="0" name=""/>
        <dsp:cNvSpPr/>
      </dsp:nvSpPr>
      <dsp:spPr>
        <a:xfrm>
          <a:off x="0" y="0"/>
          <a:ext cx="9144000" cy="130730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0"/>
        <a:ext cx="9144000" cy="1307308"/>
      </dsp:txXfrm>
    </dsp:sp>
    <dsp:sp modelId="{EDCF6DD9-E625-4990-8E83-F1F1294E8837}">
      <dsp:nvSpPr>
        <dsp:cNvPr id="0" name=""/>
        <dsp:cNvSpPr/>
      </dsp:nvSpPr>
      <dsp:spPr>
        <a:xfrm>
          <a:off x="0" y="1307308"/>
          <a:ext cx="9144000" cy="27453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576BCF-CE09-4532-BC8A-7396E84B1B81}">
      <dsp:nvSpPr>
        <dsp:cNvPr id="0" name=""/>
        <dsp:cNvSpPr/>
      </dsp:nvSpPr>
      <dsp:spPr>
        <a:xfrm>
          <a:off x="0" y="4052655"/>
          <a:ext cx="9144000" cy="30503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0.14706</cdr:x>
      <cdr:y>0.21154</cdr:y>
    </cdr:from>
    <cdr:to>
      <cdr:x>0.36765</cdr:x>
      <cdr:y>0.34616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785818"/>
          <a:ext cx="107157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0.16176</cdr:x>
      <cdr:y>0.19231</cdr:y>
    </cdr:from>
    <cdr:to>
      <cdr:x>0.44118</cdr:x>
      <cdr:y>0.40385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5818" y="714380"/>
          <a:ext cx="1357322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4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9F25B-A817-4B86-AB4E-EDE683EE6EB9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E3B91-C802-4D91-8F23-DB4DA6766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3B91-C802-4D91-8F23-DB4DA676661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3B91-C802-4D91-8F23-DB4DA676661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8504-B8E2-4187-B26A-654DEFE3A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3400" y="3000372"/>
            <a:ext cx="7851648" cy="328614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100" dirty="0" smtClean="0">
                <a:solidFill>
                  <a:schemeClr val="bg2">
                    <a:lumMod val="50000"/>
                  </a:schemeClr>
                </a:solidFill>
              </a:rPr>
              <a:t>Проект бюджета муниципального образования «</a:t>
            </a:r>
            <a:r>
              <a:rPr lang="ru-RU" sz="4100" dirty="0" err="1" smtClean="0">
                <a:solidFill>
                  <a:schemeClr val="bg2">
                    <a:lumMod val="50000"/>
                  </a:schemeClr>
                </a:solidFill>
              </a:rPr>
              <a:t>Каргопольское</a:t>
            </a:r>
            <a:r>
              <a:rPr lang="ru-RU" sz="4100" dirty="0" smtClean="0">
                <a:solidFill>
                  <a:schemeClr val="bg2">
                    <a:lumMod val="50000"/>
                  </a:schemeClr>
                </a:solidFill>
              </a:rPr>
              <a:t>» </a:t>
            </a:r>
            <a:br>
              <a:rPr lang="ru-RU" sz="4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100" dirty="0" smtClean="0">
                <a:solidFill>
                  <a:schemeClr val="bg2">
                    <a:lumMod val="50000"/>
                  </a:schemeClr>
                </a:solidFill>
              </a:rPr>
              <a:t>на 2020 год.</a:t>
            </a:r>
            <a:endParaRPr lang="ru-RU" sz="4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3400" y="1142984"/>
            <a:ext cx="7854696" cy="2286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s1223222.prostosite.org/images/cms/data/kalkuly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oollady.ru/pic/0004/001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1496" y="1"/>
            <a:ext cx="4342504" cy="21431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Раздел 02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«Национальная оборона»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924944"/>
          <a:ext cx="8786843" cy="3647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7306"/>
                <a:gridCol w="2026596"/>
                <a:gridCol w="1487088"/>
                <a:gridCol w="1285853"/>
              </a:tblGrid>
              <a:tr h="172720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2019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Отклон-е</a:t>
                      </a:r>
                      <a:endParaRPr lang="ru-RU" dirty="0"/>
                    </a:p>
                  </a:txBody>
                  <a:tcPr/>
                </a:tc>
              </a:tr>
              <a:tr h="18486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Субвенция</a:t>
                      </a:r>
                      <a:r>
                        <a:rPr lang="ru-RU" sz="2400" b="1" baseline="0" dirty="0" smtClean="0"/>
                        <a:t> бюджету городского поселения на осуществление первичного воинского учета (ФБ)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741,8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775,8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+34,0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4288" y="234888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(</a:t>
            </a:r>
            <a:r>
              <a:rPr lang="ru-RU" sz="2400" b="1" dirty="0" err="1" smtClean="0"/>
              <a:t>тыс.руб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615362" cy="47463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0409 «Дорожное хозяйство»</a:t>
            </a:r>
          </a:p>
          <a:p>
            <a:pPr algn="ctr">
              <a:buNone/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2828,0  т.р.</a:t>
            </a:r>
          </a:p>
          <a:p>
            <a:pPr algn="ctr">
              <a:buNone/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Раздел 04 </a:t>
            </a:r>
            <a:br>
              <a:rPr lang="ru-RU" b="1" dirty="0" smtClean="0"/>
            </a:br>
            <a:r>
              <a:rPr lang="ru-RU" b="1" dirty="0" smtClean="0"/>
              <a:t>«Национальная экономика»</a:t>
            </a:r>
            <a:endParaRPr lang="ru-RU" b="1" dirty="0"/>
          </a:p>
        </p:txBody>
      </p:sp>
      <p:pic>
        <p:nvPicPr>
          <p:cNvPr id="5" name="Рисунок 4" descr="121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428868"/>
            <a:ext cx="7286676" cy="178595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4357694"/>
          <a:ext cx="8644000" cy="2529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606"/>
                <a:gridCol w="1944216"/>
                <a:gridCol w="1800200"/>
                <a:gridCol w="1549978"/>
              </a:tblGrid>
              <a:tr h="7918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+/-</a:t>
                      </a:r>
                      <a:endParaRPr lang="ru-RU" dirty="0"/>
                    </a:p>
                  </a:txBody>
                  <a:tcPr/>
                </a:tc>
              </a:tr>
              <a:tr h="135133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Содержание автомобильных дорог местного </a:t>
                      </a:r>
                      <a:r>
                        <a:rPr lang="ru-RU" sz="1800" b="1" dirty="0" err="1" smtClean="0"/>
                        <a:t>значения,светофорных</a:t>
                      </a:r>
                      <a:r>
                        <a:rPr lang="ru-RU" sz="1800" b="1" dirty="0" smtClean="0"/>
                        <a:t> объектов, технических</a:t>
                      </a:r>
                      <a:r>
                        <a:rPr lang="ru-RU" sz="1800" b="1" baseline="0" dirty="0" smtClean="0"/>
                        <a:t> средств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3026,7  </a:t>
                      </a:r>
                      <a:r>
                        <a:rPr lang="ru-RU" sz="2400" b="1" dirty="0" err="1" smtClean="0"/>
                        <a:t>т.р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312,0 </a:t>
                      </a:r>
                      <a:r>
                        <a:rPr lang="ru-RU" sz="2400" b="1" dirty="0" err="1" smtClean="0"/>
                        <a:t>т.р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+10285,3 </a:t>
                      </a:r>
                      <a:r>
                        <a:rPr lang="ru-RU" sz="2400" b="1" dirty="0" err="1" smtClean="0"/>
                        <a:t>т.р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15362" cy="62465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0412 «Другие вопросы в области национальной экономики»»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973609"/>
          <a:ext cx="9144000" cy="363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083"/>
                <a:gridCol w="2115966"/>
                <a:gridCol w="1889255"/>
                <a:gridCol w="1284696"/>
              </a:tblGrid>
              <a:tr h="7367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+/-</a:t>
                      </a:r>
                      <a:endParaRPr lang="ru-RU" dirty="0"/>
                    </a:p>
                  </a:txBody>
                  <a:tcPr/>
                </a:tc>
              </a:tr>
              <a:tr h="13106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Обеспечение деятельности МБУ</a:t>
                      </a:r>
                      <a:r>
                        <a:rPr lang="ru-RU" sz="1800" b="1" baseline="0" dirty="0" smtClean="0"/>
                        <a:t> «Проектно-планировочное бюро»</a:t>
                      </a:r>
                    </a:p>
                    <a:p>
                      <a:pPr algn="ctr"/>
                      <a:r>
                        <a:rPr lang="ru-RU" sz="1800" b="1" baseline="0" dirty="0" smtClean="0"/>
                        <a:t>(субсидии на выполнение муниципального задания)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1200,0  </a:t>
                      </a:r>
                      <a:r>
                        <a:rPr lang="ru-RU" sz="2400" b="1" dirty="0" err="1" smtClean="0"/>
                        <a:t>т.р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1500,0  </a:t>
                      </a:r>
                      <a:r>
                        <a:rPr lang="ru-RU" sz="2400" b="1" dirty="0" err="1" smtClean="0"/>
                        <a:t>т.р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+300,0</a:t>
                      </a:r>
                      <a:endParaRPr lang="ru-RU" sz="2400" b="1" dirty="0"/>
                    </a:p>
                  </a:txBody>
                  <a:tcPr/>
                </a:tc>
              </a:tr>
              <a:tr h="143232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Целевая субсидия</a:t>
                      </a:r>
                      <a:r>
                        <a:rPr lang="ru-RU" sz="1800" b="1" baseline="0" dirty="0" smtClean="0"/>
                        <a:t> МКЦ</a:t>
                      </a:r>
                    </a:p>
                    <a:p>
                      <a:pPr algn="ctr"/>
                      <a:r>
                        <a:rPr lang="ru-RU" sz="1800" b="1" baseline="0" dirty="0" smtClean="0"/>
                        <a:t>(проведение  туристического слета работающей молодежи)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15,0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*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8535322" cy="120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Раздел 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коммунальное  хозяйство»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6143668" cy="2071702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4000504"/>
          <a:ext cx="8501122" cy="2428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3024209"/>
                <a:gridCol w="2643206"/>
              </a:tblGrid>
              <a:tr h="72216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Подраздел 0501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Подраздел 0502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Подраздел  0503</a:t>
                      </a:r>
                      <a:endParaRPr lang="ru-RU" b="1" dirty="0"/>
                    </a:p>
                  </a:txBody>
                  <a:tcPr/>
                </a:tc>
              </a:tr>
              <a:tr h="9720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ЖИЛИЩНОЕ ХОЗЯЙСТВО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КОММУНАЛЬНОЕ ХОЗЯЙСТВО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БЛАГОУСТРОЙСТВО</a:t>
                      </a:r>
                      <a:endParaRPr lang="ru-RU" b="1" dirty="0"/>
                    </a:p>
                  </a:txBody>
                  <a:tcPr/>
                </a:tc>
              </a:tr>
              <a:tr h="73467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5982,5</a:t>
                      </a:r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3220,0</a:t>
                      </a:r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8862,5</a:t>
                      </a:r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768" y="3286124"/>
            <a:ext cx="1785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тыс.руб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22145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Подраздел 0501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«Жилищное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хозяйство»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261829"/>
          <a:ext cx="9144000" cy="4948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64"/>
                <a:gridCol w="2571736"/>
              </a:tblGrid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мероприятия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Ремонт,техническое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обследование,содержание</a:t>
                      </a:r>
                      <a:r>
                        <a:rPr lang="ru-RU" sz="2000" b="1" dirty="0" smtClean="0"/>
                        <a:t>   МЖФ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1100,0</a:t>
                      </a:r>
                      <a:endParaRPr lang="ru-RU" sz="2400" b="1" dirty="0"/>
                    </a:p>
                  </a:txBody>
                  <a:tcPr/>
                </a:tc>
              </a:tr>
              <a:tr h="51340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Взносы на </a:t>
                      </a:r>
                      <a:r>
                        <a:rPr lang="ru-RU" sz="2000" b="1" dirty="0" err="1" smtClean="0"/>
                        <a:t>кап.ремонт</a:t>
                      </a:r>
                      <a:r>
                        <a:rPr lang="ru-RU" sz="2000" b="1" baseline="0" dirty="0" smtClean="0"/>
                        <a:t> МЖФ(собственники)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1756,6</a:t>
                      </a:r>
                      <a:endParaRPr lang="ru-RU" sz="2400" b="1" dirty="0"/>
                    </a:p>
                  </a:txBody>
                  <a:tcPr/>
                </a:tc>
              </a:tr>
              <a:tr h="74106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Ком.расходы</a:t>
                      </a:r>
                      <a:r>
                        <a:rPr lang="ru-RU" sz="2000" b="1" dirty="0" smtClean="0"/>
                        <a:t> по незаселенным помещениям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/>
                        <a:t>100,0</a:t>
                      </a:r>
                      <a:endParaRPr lang="ru-RU" sz="2400" b="1" dirty="0"/>
                    </a:p>
                  </a:txBody>
                  <a:tcPr/>
                </a:tc>
              </a:tr>
              <a:tr h="5924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по сносу аварийных многоквартирных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домов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200,0</a:t>
                      </a:r>
                      <a:endParaRPr lang="ru-RU" sz="2400" b="1" dirty="0"/>
                    </a:p>
                  </a:txBody>
                  <a:tcPr/>
                </a:tc>
              </a:tr>
              <a:tr h="82454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объектов недвижимого имущества в муниципальную собственность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2826,0</a:t>
                      </a:r>
                      <a:endParaRPr lang="ru-RU" sz="2400" b="1" dirty="0"/>
                    </a:p>
                  </a:txBody>
                  <a:tcPr/>
                </a:tc>
              </a:tr>
              <a:tr h="82454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услуг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доставке квитанций по соц.найму муниципального жилья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100,0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Содержимое 7" descr="65062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24749" cy="2071678"/>
          </a:xfrm>
        </p:spPr>
      </p:pic>
      <p:sp>
        <p:nvSpPr>
          <p:cNvPr id="7" name="Прямоугольник 6"/>
          <p:cNvSpPr/>
          <p:nvPr/>
        </p:nvSpPr>
        <p:spPr>
          <a:xfrm>
            <a:off x="5680425" y="0"/>
            <a:ext cx="3546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  5982,5 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т.р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6929486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Подраздел  0502 </a:t>
            </a:r>
            <a:br>
              <a:rPr lang="ru-RU" b="1" dirty="0" smtClean="0"/>
            </a:br>
            <a:r>
              <a:rPr lang="ru-RU" b="1" dirty="0" smtClean="0"/>
              <a:t>«Коммунальное</a:t>
            </a:r>
            <a:br>
              <a:rPr lang="ru-RU" b="1" dirty="0" smtClean="0"/>
            </a:br>
            <a:r>
              <a:rPr lang="ru-RU" b="1" dirty="0" smtClean="0"/>
              <a:t> хозяйство»</a:t>
            </a:r>
            <a:endParaRPr lang="ru-RU" b="1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653013" cy="2136779"/>
          </a:xfrm>
        </p:spPr>
      </p:pic>
      <p:graphicFrame>
        <p:nvGraphicFramePr>
          <p:cNvPr id="5" name="Схема 4"/>
          <p:cNvGraphicFramePr/>
          <p:nvPr/>
        </p:nvGraphicFramePr>
        <p:xfrm>
          <a:off x="0" y="2500306"/>
          <a:ext cx="9144000" cy="435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496" y="2564903"/>
          <a:ext cx="9073008" cy="4032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92"/>
                <a:gridCol w="1944216"/>
              </a:tblGrid>
              <a:tr h="95862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мероприятия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Суммы,</a:t>
                      </a:r>
                    </a:p>
                    <a:p>
                      <a:pPr algn="ctr"/>
                      <a:r>
                        <a:rPr lang="ru-RU" dirty="0" err="1" smtClean="0"/>
                        <a:t>тыс.руб</a:t>
                      </a:r>
                      <a:endParaRPr lang="ru-RU" dirty="0"/>
                    </a:p>
                  </a:txBody>
                  <a:tcPr/>
                </a:tc>
              </a:tr>
              <a:tr h="1057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и реконструкция объектов капитального строительства муниципальной собственности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600,0</a:t>
                      </a:r>
                      <a:endParaRPr lang="ru-RU" sz="2800" b="1" dirty="0"/>
                    </a:p>
                  </a:txBody>
                  <a:tcPr/>
                </a:tc>
              </a:tr>
              <a:tr h="126264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Модернизация и капитальный ремонт объектов топливно-энергетического комплекса и жилищно-коммунального хозяйства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2200,0</a:t>
                      </a:r>
                      <a:endParaRPr lang="ru-RU" sz="2800" b="1" dirty="0"/>
                    </a:p>
                  </a:txBody>
                  <a:tcPr/>
                </a:tc>
              </a:tr>
              <a:tr h="753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Times New Roman"/>
                          <a:cs typeface="Times New Roman"/>
                        </a:rPr>
                        <a:t>Прочие мероприятия в области коммунального хозяйства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420,0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5000628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b="1" dirty="0" smtClean="0"/>
              <a:t>Подраздел 0503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«Благоустройство»</a:t>
            </a:r>
            <a:br>
              <a:rPr lang="ru-RU" b="1" dirty="0" smtClean="0"/>
            </a:br>
            <a:r>
              <a:rPr lang="ru-RU" dirty="0" smtClean="0"/>
              <a:t>        </a:t>
            </a:r>
            <a:r>
              <a:rPr lang="ru-RU" b="1" dirty="0" smtClean="0"/>
              <a:t>8862,5 </a:t>
            </a:r>
            <a:r>
              <a:rPr lang="ru-RU" b="1" dirty="0" err="1" smtClean="0"/>
              <a:t>т.р</a:t>
            </a:r>
            <a:endParaRPr lang="ru-RU" b="1" dirty="0"/>
          </a:p>
        </p:txBody>
      </p:sp>
      <p:pic>
        <p:nvPicPr>
          <p:cNvPr id="4" name="Содержимое 3" descr="08781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71934" cy="2638549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544687"/>
          <a:ext cx="9144001" cy="4146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1714474"/>
                <a:gridCol w="1571631"/>
                <a:gridCol w="1428756"/>
              </a:tblGrid>
              <a:tr h="5970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мероприятия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 </a:t>
                      </a:r>
                    </a:p>
                    <a:p>
                      <a:pPr algn="ctr"/>
                      <a:r>
                        <a:rPr lang="ru-RU" dirty="0" smtClean="0"/>
                        <a:t>(на 01.01.19г)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 </a:t>
                      </a:r>
                    </a:p>
                    <a:p>
                      <a:pPr algn="ctr"/>
                      <a:r>
                        <a:rPr lang="ru-RU" dirty="0" smtClean="0"/>
                        <a:t>2020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Отклонен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(+/)</a:t>
                      </a:r>
                      <a:endParaRPr lang="ru-RU" dirty="0"/>
                    </a:p>
                  </a:txBody>
                  <a:tcPr/>
                </a:tc>
              </a:tr>
              <a:tr h="79129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Уличное</a:t>
                      </a:r>
                      <a:r>
                        <a:rPr lang="ru-RU" sz="2000" b="1" baseline="0" dirty="0" smtClean="0"/>
                        <a:t> освещение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5310,00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5962,5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+625,0</a:t>
                      </a:r>
                      <a:endParaRPr lang="ru-RU" sz="2800" b="1" dirty="0"/>
                    </a:p>
                  </a:txBody>
                  <a:tcPr/>
                </a:tc>
              </a:tr>
              <a:tr h="95466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Организация обустройства мест массового отдыха вблизи водных объектов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160,0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160,0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/>
                </a:tc>
              </a:tr>
              <a:tr h="66092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Содержание мест захоронения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70,0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240,0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+170,0</a:t>
                      </a:r>
                    </a:p>
                  </a:txBody>
                  <a:tcPr/>
                </a:tc>
              </a:tr>
              <a:tr h="104875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Содержание территории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2000,0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2500,0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+500,0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58082" y="207167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тыс.руб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5000628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b="1" dirty="0" smtClean="0"/>
              <a:t>Подраздел 0801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6000" b="1" dirty="0" smtClean="0"/>
              <a:t>«Культура»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b="1" dirty="0" smtClean="0"/>
              <a:t>      58 192,0 </a:t>
            </a:r>
            <a:r>
              <a:rPr lang="ru-RU" b="1" dirty="0" err="1" smtClean="0"/>
              <a:t>т.р</a:t>
            </a:r>
            <a:endParaRPr lang="ru-RU" b="1" dirty="0"/>
          </a:p>
        </p:txBody>
      </p:sp>
      <p:pic>
        <p:nvPicPr>
          <p:cNvPr id="4" name="Содержимое 3" descr="087818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91"/>
            <a:ext cx="3854986" cy="177455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497" y="2420888"/>
          <a:ext cx="9108503" cy="482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5"/>
                <a:gridCol w="1603050"/>
                <a:gridCol w="1699497"/>
                <a:gridCol w="2061541"/>
              </a:tblGrid>
              <a:tr h="7448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мероприятия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 </a:t>
                      </a:r>
                    </a:p>
                    <a:p>
                      <a:pPr algn="ctr"/>
                      <a:r>
                        <a:rPr lang="ru-RU" dirty="0" smtClean="0"/>
                        <a:t>(на 01.01.19 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 </a:t>
                      </a:r>
                    </a:p>
                    <a:p>
                      <a:pPr algn="ctr"/>
                      <a:r>
                        <a:rPr lang="ru-RU" dirty="0" smtClean="0"/>
                        <a:t>2020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Отклонение(+/)</a:t>
                      </a:r>
                      <a:endParaRPr lang="ru-RU" dirty="0"/>
                    </a:p>
                  </a:txBody>
                  <a:tcPr/>
                </a:tc>
              </a:tr>
              <a:tr h="11273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 На создание условий для организации</a:t>
                      </a:r>
                      <a:r>
                        <a:rPr lang="ru-RU" b="1" baseline="0" dirty="0" smtClean="0"/>
                        <a:t> досуга и обеспечения жителей услугами культуры 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52 827,7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48 511,4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-4 316,3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323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2. На развитие</a:t>
                      </a:r>
                      <a:r>
                        <a:rPr lang="ru-RU" b="1" baseline="0" dirty="0" smtClean="0"/>
                        <a:t> местного народного художественного промысла.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4 851,8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9 400,6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+948,8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50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3.Мероприятия в сфере культуры и искусства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+280,0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00892" y="1916832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(</a:t>
            </a:r>
            <a:r>
              <a:rPr lang="ru-RU" sz="2800" b="1" dirty="0" err="1" smtClean="0"/>
              <a:t>тыс.руб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2858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Основные характеристики бюджета МО «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Каргопольское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» на 2020 год,  (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тыс.руб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тыс.руб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928671"/>
          <a:ext cx="8786874" cy="242889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143536"/>
                <a:gridCol w="3643338"/>
              </a:tblGrid>
              <a:tr h="5557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Показатели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2020 </a:t>
                      </a:r>
                      <a:r>
                        <a:rPr lang="ru-RU" sz="2400" dirty="0" smtClean="0"/>
                        <a:t>год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826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Прогнозируемый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общий объем доходов местного бюджета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93149,8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952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Общий объем расходов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94649,8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952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Дефицит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1500,0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4282" y="4286256"/>
            <a:ext cx="2071702" cy="164307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Дефицит </a:t>
            </a:r>
          </a:p>
          <a:p>
            <a:pPr algn="ctr"/>
            <a:r>
              <a:rPr lang="ru-RU" sz="2800" dirty="0" err="1" smtClean="0"/>
              <a:t>тыс.руб</a:t>
            </a:r>
            <a:endParaRPr lang="ru-RU" sz="2800" dirty="0"/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4857752" y="3357538"/>
          <a:ext cx="485778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286512" y="4611231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1500,0</a:t>
            </a:r>
          </a:p>
          <a:p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тыс.руб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00364" y="4857760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оо</a:t>
            </a:r>
            <a:r>
              <a:rPr lang="ru-RU" sz="2400" dirty="0" err="1" smtClean="0"/>
              <a:t>ос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357422" y="4500570"/>
            <a:ext cx="3643338" cy="12858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Остатки на счетах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2858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Нормативы распределения доходных источников в  бюджет МО «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Каргопольское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» на 2020 год,  (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тыс.руб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тыс.руб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928671"/>
          <a:ext cx="8786874" cy="559270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072230"/>
                <a:gridCol w="2714644"/>
              </a:tblGrid>
              <a:tr h="7858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Показатели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Норматив отчисления в </a:t>
                      </a:r>
                      <a:r>
                        <a:rPr lang="ru-RU" sz="2000" dirty="0" err="1" smtClean="0"/>
                        <a:t>бюджет,%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29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Налог на доходы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физических лиц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91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Земельный налог с организаций , физических лиц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100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91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Налог на имущество физических лиц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100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91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Акцизы на нефтепродукты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0,09266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50081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Доходы от использования имущества, находящегося в муниципальной собственности МО «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Каргопольское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»(аренда)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100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912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Доходы от продажи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земельных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</a:rPr>
                        <a:t>участков,государственная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собственность на которые не разграничена и которые расположены в границах поселения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94477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Доходы от передачи в аренду земельных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участков, государственная собственность на которые не разграничена и которые расположены в границах поселения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Структура доходной части бюджета </a:t>
            </a:r>
            <a:br>
              <a:rPr lang="ru-RU" sz="4000" b="1" dirty="0" smtClean="0"/>
            </a:br>
            <a:r>
              <a:rPr lang="ru-RU" sz="4000" b="1" dirty="0" smtClean="0"/>
              <a:t>в 2020г (в части собственных доходов)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Собственные доходы бюджета, </a:t>
            </a:r>
            <a:r>
              <a:rPr lang="ru-RU" sz="4400" dirty="0" err="1" smtClean="0"/>
              <a:t>тыс.руб</a:t>
            </a:r>
            <a:endParaRPr lang="ru-RU" sz="4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42924"/>
          <a:ext cx="9144000" cy="596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/>
                <a:gridCol w="1785950"/>
                <a:gridCol w="1714512"/>
                <a:gridCol w="1714480"/>
              </a:tblGrid>
              <a:tr h="4439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дохода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2019г (план)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2020г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Отклонения</a:t>
                      </a:r>
                      <a:endParaRPr lang="ru-RU" dirty="0"/>
                    </a:p>
                  </a:txBody>
                  <a:tcPr/>
                </a:tc>
              </a:tr>
              <a:tr h="4439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</a:t>
                      </a:r>
                      <a:r>
                        <a:rPr lang="ru-RU" sz="1600" baseline="0" dirty="0" smtClean="0"/>
                        <a:t>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13990,0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14213,0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+223,0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39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имущество</a:t>
                      </a:r>
                      <a:r>
                        <a:rPr lang="ru-RU" sz="1600" baseline="0" dirty="0" smtClean="0"/>
                        <a:t>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2155,0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3100,0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+945,0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39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Акцизы на нефтепродукты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3026,7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3739,3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+712,6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39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10585,4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10410,0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-175,4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39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Арендная плата за землю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2200,0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2200,0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39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Аренда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1481,0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2600,0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+1119,0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39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продажи </a:t>
                      </a:r>
                      <a:r>
                        <a:rPr lang="ru-RU" sz="1600" dirty="0" err="1" smtClean="0"/>
                        <a:t>земли,имущества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617,0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-617,0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39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сельхоз.налог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+60,0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39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уплаты госпошлины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39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</a:t>
                      </a:r>
                      <a:r>
                        <a:rPr lang="ru-RU" sz="1600" baseline="0" dirty="0" smtClean="0"/>
                        <a:t> возмещение ущерба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+10,0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39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Прочие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2946,2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3500,0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+553,8</a:t>
                      </a:r>
                    </a:p>
                  </a:txBody>
                  <a:tcPr/>
                </a:tc>
              </a:tr>
              <a:tr h="44393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ВСЕГО</a:t>
                      </a:r>
                      <a:r>
                        <a:rPr lang="ru-RU" sz="1600" b="1" baseline="0" dirty="0" smtClean="0"/>
                        <a:t> ДОХОДОВ</a:t>
                      </a:r>
                      <a:endParaRPr lang="ru-RU" sz="16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37001,3</a:t>
                      </a:r>
                    </a:p>
                    <a:p>
                      <a:pPr algn="ctr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39832,3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+2831,0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u="sng" dirty="0"/>
              <a:t>Финансовая помощь из областного </a:t>
            </a:r>
            <a:r>
              <a:rPr lang="ru-RU" sz="3600" u="sng" dirty="0" smtClean="0"/>
              <a:t>и местного бюджетов</a:t>
            </a:r>
            <a:endParaRPr lang="ru-RU" sz="3600" u="sng" dirty="0"/>
          </a:p>
        </p:txBody>
      </p:sp>
      <p:graphicFrame>
        <p:nvGraphicFramePr>
          <p:cNvPr id="290909" name="Group 93"/>
          <p:cNvGraphicFramePr>
            <a:graphicFrameLocks noGrp="1"/>
          </p:cNvGraphicFramePr>
          <p:nvPr>
            <p:ph/>
          </p:nvPr>
        </p:nvGraphicFramePr>
        <p:xfrm>
          <a:off x="0" y="1714500"/>
          <a:ext cx="9144000" cy="4869699"/>
        </p:xfrm>
        <a:graphic>
          <a:graphicData uri="http://schemas.openxmlformats.org/drawingml/2006/table">
            <a:tbl>
              <a:tblPr/>
              <a:tblGrid>
                <a:gridCol w="3571868"/>
                <a:gridCol w="1857388"/>
                <a:gridCol w="1857388"/>
                <a:gridCol w="1857356"/>
              </a:tblGrid>
              <a:tr h="713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Отклон.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033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Дотация на выравнивание бюджетной обеспеченности(ОБ)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2772,0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2848,5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+76,5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3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Субсидия на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софинансирование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вопросов местного значения(МБ)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42366,0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40120,5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-2245,5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45138,0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42969,0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-2169,0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0" name="TextBox 3"/>
          <p:cNvSpPr txBox="1">
            <a:spLocks noChangeArrowheads="1"/>
          </p:cNvSpPr>
          <p:nvPr/>
        </p:nvSpPr>
        <p:spPr bwMode="auto">
          <a:xfrm>
            <a:off x="7000875" y="714375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(тыс.руб)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0001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Сравнение расходов бюджета </a:t>
            </a:r>
            <a:br>
              <a:rPr lang="ru-RU" sz="3600" b="1" dirty="0" smtClean="0"/>
            </a:br>
            <a:r>
              <a:rPr lang="ru-RU" sz="3600" b="1" dirty="0" smtClean="0"/>
              <a:t>2019-2020 </a:t>
            </a:r>
            <a:r>
              <a:rPr lang="ru-RU" sz="3600" b="1" dirty="0" err="1" smtClean="0"/>
              <a:t>гг</a:t>
            </a:r>
            <a:r>
              <a:rPr lang="ru-RU" sz="3600" b="1" dirty="0" smtClean="0"/>
              <a:t>,   тыс. </a:t>
            </a:r>
            <a:r>
              <a:rPr lang="ru-RU" sz="3600" b="1" dirty="0" err="1" smtClean="0"/>
              <a:t>руб</a:t>
            </a:r>
            <a:endParaRPr lang="ru-RU" sz="36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42844" y="1000108"/>
            <a:ext cx="4572032" cy="1214446"/>
            <a:chOff x="-397515" y="714356"/>
            <a:chExt cx="4929189" cy="121444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397515" y="714356"/>
              <a:ext cx="4929189" cy="121444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r"/>
              <a:r>
                <a:rPr lang="ru-RU" sz="1700" dirty="0" smtClean="0"/>
                <a:t>Общегосударственные вопросы</a:t>
              </a:r>
            </a:p>
            <a:p>
              <a:pPr algn="r"/>
              <a:r>
                <a:rPr lang="ru-RU" dirty="0" smtClean="0">
                  <a:latin typeface="Arial" pitchFamily="34" charset="0"/>
                  <a:cs typeface="Arial" pitchFamily="34" charset="0"/>
                </a:rPr>
                <a:t> 1490,0</a:t>
              </a:r>
            </a:p>
            <a:p>
              <a:pPr algn="r"/>
              <a:r>
                <a:rPr lang="ru-RU" dirty="0" smtClean="0">
                  <a:latin typeface="Arial" pitchFamily="34" charset="0"/>
                  <a:cs typeface="Arial" pitchFamily="34" charset="0"/>
                </a:rPr>
                <a:t>2790,0</a:t>
              </a:r>
            </a:p>
            <a:p>
              <a:pPr algn="r"/>
              <a:r>
                <a:rPr lang="ru-RU" dirty="0" smtClean="0">
                  <a:latin typeface="Arial" pitchFamily="34" charset="0"/>
                  <a:cs typeface="Arial" pitchFamily="34" charset="0"/>
                </a:rPr>
                <a:t>+1300,0</a:t>
              </a:r>
            </a:p>
            <a:p>
              <a:pPr algn="r"/>
              <a:endParaRPr lang="ru-RU" dirty="0" smtClean="0"/>
            </a:p>
            <a:p>
              <a:pPr algn="r"/>
              <a:endParaRPr lang="ru-RU" dirty="0" smtClean="0"/>
            </a:p>
            <a:p>
              <a:pPr algn="ctr"/>
              <a:endParaRPr lang="ru-RU" dirty="0" smtClean="0"/>
            </a:p>
          </p:txBody>
        </p:sp>
        <p:pic>
          <p:nvPicPr>
            <p:cNvPr id="14338" name="Picture 2" descr="https://yt3.ggpht.com/-7lK3ap7wje8/AAAAAAAAAAI/AAAAAAAAAAA/fL_hQHWIVyk/s900-c-k-no/phot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97515" y="714356"/>
              <a:ext cx="1357291" cy="1214446"/>
            </a:xfrm>
            <a:prstGeom prst="rect">
              <a:avLst/>
            </a:prstGeom>
            <a:noFill/>
          </p:spPr>
        </p:pic>
      </p:grpSp>
      <p:grpSp>
        <p:nvGrpSpPr>
          <p:cNvPr id="18" name="Группа 17"/>
          <p:cNvGrpSpPr/>
          <p:nvPr/>
        </p:nvGrpSpPr>
        <p:grpSpPr>
          <a:xfrm>
            <a:off x="142844" y="2714620"/>
            <a:ext cx="4643470" cy="1214446"/>
            <a:chOff x="285720" y="3286124"/>
            <a:chExt cx="4929222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85720" y="3286124"/>
              <a:ext cx="4929222" cy="121444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                      </a:t>
              </a:r>
              <a:r>
                <a:rPr lang="ru-RU" b="1" dirty="0" smtClean="0"/>
                <a:t>Национальная оборона</a:t>
              </a:r>
            </a:p>
            <a:p>
              <a:pPr algn="r"/>
              <a:r>
                <a:rPr lang="ru-RU" dirty="0" smtClean="0">
                  <a:latin typeface="Arial" pitchFamily="34" charset="0"/>
                  <a:cs typeface="Arial" pitchFamily="34" charset="0"/>
                </a:rPr>
                <a:t>741,8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ru-RU" dirty="0" smtClean="0">
                  <a:latin typeface="Arial" pitchFamily="34" charset="0"/>
                  <a:cs typeface="Arial" pitchFamily="34" charset="0"/>
                </a:rPr>
                <a:t>775,8</a:t>
              </a:r>
            </a:p>
            <a:p>
              <a:pPr algn="r"/>
              <a:r>
                <a:rPr lang="ru-RU" dirty="0" smtClean="0">
                  <a:latin typeface="Arial" pitchFamily="34" charset="0"/>
                  <a:cs typeface="Arial" pitchFamily="34" charset="0"/>
                </a:rPr>
                <a:t>+34,0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342" name="Picture 6" descr="http://b1.m24.ru/c/13424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3286124"/>
              <a:ext cx="1572663" cy="1214446"/>
            </a:xfrm>
            <a:prstGeom prst="rect">
              <a:avLst/>
            </a:prstGeom>
            <a:noFill/>
          </p:spPr>
        </p:pic>
      </p:grpSp>
      <p:grpSp>
        <p:nvGrpSpPr>
          <p:cNvPr id="21" name="Группа 20"/>
          <p:cNvGrpSpPr/>
          <p:nvPr/>
        </p:nvGrpSpPr>
        <p:grpSpPr>
          <a:xfrm>
            <a:off x="0" y="4643446"/>
            <a:ext cx="4786314" cy="1357322"/>
            <a:chOff x="-8143964" y="3000372"/>
            <a:chExt cx="4429156" cy="135732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8143964" y="3000372"/>
              <a:ext cx="4429156" cy="135732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                  Национальная экономика</a:t>
              </a:r>
            </a:p>
            <a:p>
              <a:pPr algn="r"/>
              <a:r>
                <a:rPr lang="ru-RU" dirty="0" smtClean="0">
                  <a:latin typeface="Arial" pitchFamily="34" charset="0"/>
                  <a:cs typeface="Arial" pitchFamily="34" charset="0"/>
                </a:rPr>
                <a:t>4226,7</a:t>
              </a:r>
            </a:p>
            <a:p>
              <a:pPr algn="r"/>
              <a:r>
                <a:rPr lang="ru-RU" dirty="0" smtClean="0">
                  <a:latin typeface="Arial" pitchFamily="34" charset="0"/>
                  <a:cs typeface="Arial" pitchFamily="34" charset="0"/>
                </a:rPr>
                <a:t>14827,0</a:t>
              </a:r>
            </a:p>
            <a:p>
              <a:pPr algn="r"/>
              <a:r>
                <a:rPr lang="ru-RU" dirty="0" smtClean="0">
                  <a:latin typeface="Arial" pitchFamily="34" charset="0"/>
                  <a:cs typeface="Arial" pitchFamily="34" charset="0"/>
                </a:rPr>
                <a:t>+10600,3</a:t>
              </a:r>
            </a:p>
          </p:txBody>
        </p:sp>
        <p:pic>
          <p:nvPicPr>
            <p:cNvPr id="14344" name="Picture 8" descr="http://taxandme.ru/2009102009195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7945672" y="3000372"/>
              <a:ext cx="1016153" cy="1214446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/>
        </p:nvGrpSpPr>
        <p:grpSpPr>
          <a:xfrm>
            <a:off x="4786314" y="1000109"/>
            <a:ext cx="4357686" cy="1285884"/>
            <a:chOff x="4214810" y="2428868"/>
            <a:chExt cx="4502942" cy="109300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214810" y="2428868"/>
              <a:ext cx="4502942" cy="10930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Жилищно</a:t>
              </a:r>
              <a:r>
                <a:rPr lang="ru-RU" dirty="0" smtClean="0"/>
                <a:t>-</a:t>
              </a:r>
              <a:endParaRPr lang="ru-RU" sz="1600" dirty="0" smtClean="0"/>
            </a:p>
            <a:p>
              <a:pPr algn="just"/>
              <a:r>
                <a:rPr lang="ru-RU" dirty="0" smtClean="0">
                  <a:latin typeface="Arial" pitchFamily="34" charset="0"/>
                  <a:cs typeface="Arial" pitchFamily="34" charset="0"/>
                </a:rPr>
                <a:t>                         коммунальное   11526,9</a:t>
              </a:r>
            </a:p>
            <a:p>
              <a:pPr algn="just"/>
              <a:r>
                <a:rPr lang="ru-RU" dirty="0" smtClean="0">
                  <a:latin typeface="Arial" pitchFamily="34" charset="0"/>
                  <a:cs typeface="Arial" pitchFamily="34" charset="0"/>
                </a:rPr>
                <a:t>                         хозяйство           18065,0</a:t>
              </a:r>
            </a:p>
            <a:p>
              <a:pPr algn="r"/>
              <a:r>
                <a:rPr lang="ru-RU" dirty="0" smtClean="0">
                  <a:latin typeface="Arial" pitchFamily="34" charset="0"/>
                  <a:cs typeface="Arial" pitchFamily="34" charset="0"/>
                </a:rPr>
                <a:t>+6538,1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346" name="Picture 10" descr="https://yt3.ggpht.com/-Q6pvSUbx12Y/AAAAAAAAAAI/AAAAAAAAAAA/xveQmDGEZiI/s900-c-k-no/phot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248" y="2428868"/>
              <a:ext cx="1285884" cy="1093001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4922276" y="2714620"/>
            <a:ext cx="4078880" cy="1223921"/>
            <a:chOff x="1428728" y="3500438"/>
            <a:chExt cx="4429156" cy="122392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428728" y="3500438"/>
              <a:ext cx="4429156" cy="121444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Культура</a:t>
              </a:r>
            </a:p>
            <a:p>
              <a:pPr algn="r"/>
              <a:r>
                <a:rPr lang="ru-RU" dirty="0" smtClean="0">
                  <a:latin typeface="Arial" pitchFamily="34" charset="0"/>
                  <a:cs typeface="Arial" pitchFamily="34" charset="0"/>
                </a:rPr>
                <a:t>61279,53</a:t>
              </a:r>
            </a:p>
            <a:p>
              <a:pPr algn="r"/>
              <a:r>
                <a:rPr lang="ru-RU" dirty="0" smtClean="0">
                  <a:latin typeface="Arial" pitchFamily="34" charset="0"/>
                  <a:cs typeface="Arial" pitchFamily="34" charset="0"/>
                </a:rPr>
                <a:t>58192,00</a:t>
              </a:r>
            </a:p>
            <a:p>
              <a:pPr algn="r"/>
              <a:r>
                <a:rPr lang="ru-RU" dirty="0" smtClean="0">
                  <a:latin typeface="Arial" pitchFamily="34" charset="0"/>
                  <a:cs typeface="Arial" pitchFamily="34" charset="0"/>
                </a:rPr>
                <a:t>-3087,5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348" name="Picture 12" descr="http://www.dagestanpost.ru/wp-content/uploads/2015/08/afisha_54f9c2e3a5d07-950x76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8728" y="3500438"/>
              <a:ext cx="1529901" cy="1223921"/>
            </a:xfrm>
            <a:prstGeom prst="rect">
              <a:avLst/>
            </a:prstGeom>
            <a:noFill/>
          </p:spPr>
        </p:pic>
      </p:grpSp>
      <p:grpSp>
        <p:nvGrpSpPr>
          <p:cNvPr id="30" name="Группа 29"/>
          <p:cNvGrpSpPr/>
          <p:nvPr/>
        </p:nvGrpSpPr>
        <p:grpSpPr>
          <a:xfrm>
            <a:off x="4922276" y="4643446"/>
            <a:ext cx="4221724" cy="1285884"/>
            <a:chOff x="928662" y="4000504"/>
            <a:chExt cx="5089521" cy="128588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928662" y="4000504"/>
              <a:ext cx="5089521" cy="128588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            </a:t>
              </a:r>
            </a:p>
            <a:p>
              <a:pPr algn="ctr"/>
              <a:r>
                <a:rPr lang="ru-RU" b="1" dirty="0" smtClean="0"/>
                <a:t>             Социальная политика,</a:t>
              </a:r>
            </a:p>
            <a:p>
              <a:pPr algn="ctr"/>
              <a:r>
                <a:rPr lang="ru-RU" b="1" dirty="0" smtClean="0"/>
                <a:t>        </a:t>
              </a:r>
              <a:r>
                <a:rPr lang="ru-RU" b="1" dirty="0" err="1" smtClean="0"/>
                <a:t>спорт,образование</a:t>
              </a:r>
              <a:endParaRPr lang="ru-RU" b="1" dirty="0" smtClean="0"/>
            </a:p>
            <a:p>
              <a:pPr algn="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350" name="Picture 14" descr="http://www.foreman.ru/uploads/posts/2014-06/1403697406_rejting-450-26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28662" y="4000504"/>
              <a:ext cx="1357322" cy="121444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0715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Структура расходов бюджета на 2020 год     (за счет всех источников)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296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628800"/>
          <a:ext cx="9144000" cy="5229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51765"/>
                <a:gridCol w="1721319"/>
                <a:gridCol w="1721319"/>
                <a:gridCol w="1649597"/>
              </a:tblGrid>
              <a:tr h="109400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2019год,т.р </a:t>
                      </a:r>
                    </a:p>
                    <a:p>
                      <a:pPr algn="ctr"/>
                      <a:r>
                        <a:rPr lang="ru-RU" sz="2000" dirty="0" smtClean="0"/>
                        <a:t>(первонач.</a:t>
                      </a:r>
                    </a:p>
                    <a:p>
                      <a:pPr algn="ctr"/>
                      <a:r>
                        <a:rPr lang="ru-RU" sz="2000" dirty="0" smtClean="0"/>
                        <a:t>план)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2020 год,</a:t>
                      </a:r>
                    </a:p>
                    <a:p>
                      <a:pPr algn="ctr"/>
                      <a:r>
                        <a:rPr lang="ru-RU" sz="2000" dirty="0" err="1" smtClean="0"/>
                        <a:t>т.р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+/-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9509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1.1</a:t>
                      </a:r>
                      <a:r>
                        <a:rPr lang="ru-RU" sz="1600" b="1" baseline="0" dirty="0" smtClean="0"/>
                        <a:t> Оценка недвижимости, признание прав и регулирование отношений по муниципальной собственности.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900,0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100,0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-800,0</a:t>
                      </a:r>
                      <a:endParaRPr lang="ru-RU" sz="2400" b="1" dirty="0"/>
                    </a:p>
                  </a:txBody>
                  <a:tcPr/>
                </a:tc>
              </a:tr>
              <a:tr h="116030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1.2 Программа «Пожарная безопасность на территории муниципального образования «</a:t>
                      </a:r>
                      <a:r>
                        <a:rPr lang="ru-RU" sz="1600" b="1" dirty="0" err="1" smtClean="0"/>
                        <a:t>Каргопольское</a:t>
                      </a:r>
                      <a:r>
                        <a:rPr lang="ru-RU" sz="1600" b="1" dirty="0" smtClean="0"/>
                        <a:t>» на 2019-2023годы».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250,0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940,0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+690,0</a:t>
                      </a:r>
                      <a:endParaRPr lang="ru-RU" sz="2400" b="1" dirty="0"/>
                    </a:p>
                  </a:txBody>
                  <a:tcPr/>
                </a:tc>
              </a:tr>
              <a:tr h="84489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1.3Содержание и ремонт имущества, находящегося в муниципальной собственности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350,0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+350,0</a:t>
                      </a:r>
                      <a:endParaRPr lang="ru-RU" sz="2400" b="1" dirty="0"/>
                    </a:p>
                  </a:txBody>
                  <a:tcPr/>
                </a:tc>
              </a:tr>
              <a:tr h="123490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1.4 Уплата налогов,</a:t>
                      </a:r>
                      <a:r>
                        <a:rPr lang="ru-RU" sz="1600" b="1" baseline="0" dirty="0" smtClean="0"/>
                        <a:t> сборов и иных платежей, исполнение судебных актов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340,0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1400,0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 + 1060,0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2330" y="1500174"/>
            <a:ext cx="189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</a:t>
            </a:r>
            <a:endParaRPr lang="ru-RU" sz="2400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161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-642974" y="1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</a:t>
            </a:r>
            <a:r>
              <a:rPr lang="ru-RU" sz="3600" b="1" dirty="0" smtClean="0">
                <a:solidFill>
                  <a:srgbClr val="002060"/>
                </a:solidFill>
              </a:rPr>
              <a:t>Раздел 01  Подраздел 0113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  «Другие общегосударственные                            расходы»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4608</TotalTime>
  <Words>765</Words>
  <Application>Microsoft Office PowerPoint</Application>
  <PresentationFormat>Экран (4:3)</PresentationFormat>
  <Paragraphs>297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Проект бюджета муниципального образования «Каргопольское»  на 2020 год.</vt:lpstr>
      <vt:lpstr>Основные характеристики бюджета МО «Каргопольское» на 2020 год,  (тыс.руб) тыс.руб</vt:lpstr>
      <vt:lpstr>Нормативы распределения доходных источников в  бюджет МО «Каргопольское» на 2020 год,  (тыс.руб) тыс.руб</vt:lpstr>
      <vt:lpstr>Структура доходной части бюджета  в 2020г (в части собственных доходов)</vt:lpstr>
      <vt:lpstr>Собственные доходы бюджета, тыс.руб</vt:lpstr>
      <vt:lpstr>Слайд 6</vt:lpstr>
      <vt:lpstr>  Сравнение расходов бюджета  2019-2020 гг,   тыс. руб</vt:lpstr>
      <vt:lpstr>Структура расходов бюджета на 2020 год     (за счет всех источников)</vt:lpstr>
      <vt:lpstr>Слайд 9</vt:lpstr>
      <vt:lpstr>Раздел 02</vt:lpstr>
      <vt:lpstr>Раздел 04  «Национальная экономика»</vt:lpstr>
      <vt:lpstr>Слайд 12</vt:lpstr>
      <vt:lpstr>Раздел  05   «Жилищно - коммунальное  хозяйство»</vt:lpstr>
      <vt:lpstr>             Подраздел 0501 «Жилищное хозяйство»</vt:lpstr>
      <vt:lpstr>         Подраздел  0502  «Коммунальное  хозяйство»</vt:lpstr>
      <vt:lpstr>    Подраздел 0503 «Благоустройство»         8862,5 т.р</vt:lpstr>
      <vt:lpstr>    Подраздел 0801        «Культура»           58 192,0 т.р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муниципального образования «Каргопольское»  на 2016 год.</dc:title>
  <cp:lastModifiedBy>IgnatovskayaTA</cp:lastModifiedBy>
  <cp:revision>283</cp:revision>
  <dcterms:modified xsi:type="dcterms:W3CDTF">2019-12-02T11:07:32Z</dcterms:modified>
</cp:coreProperties>
</file>